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80" r:id="rId3"/>
    <p:sldId id="258" r:id="rId4"/>
    <p:sldId id="262" r:id="rId5"/>
    <p:sldId id="256" r:id="rId6"/>
    <p:sldId id="257" r:id="rId7"/>
    <p:sldId id="259" r:id="rId8"/>
    <p:sldId id="260" r:id="rId9"/>
    <p:sldId id="271" r:id="rId10"/>
    <p:sldId id="275" r:id="rId11"/>
    <p:sldId id="261" r:id="rId12"/>
    <p:sldId id="263" r:id="rId13"/>
    <p:sldId id="264" r:id="rId14"/>
    <p:sldId id="266" r:id="rId15"/>
    <p:sldId id="267" r:id="rId16"/>
    <p:sldId id="268" r:id="rId17"/>
    <p:sldId id="270" r:id="rId18"/>
    <p:sldId id="272" r:id="rId19"/>
    <p:sldId id="273" r:id="rId20"/>
    <p:sldId id="274" r:id="rId21"/>
    <p:sldId id="269" r:id="rId22"/>
    <p:sldId id="276" r:id="rId23"/>
    <p:sldId id="277" r:id="rId24"/>
    <p:sldId id="278" r:id="rId25"/>
    <p:sldId id="265"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84" autoAdjust="0"/>
    <p:restoredTop sz="94660"/>
  </p:normalViewPr>
  <p:slideViewPr>
    <p:cSldViewPr snapToGrid="0">
      <p:cViewPr varScale="1">
        <p:scale>
          <a:sx n="78" d="100"/>
          <a:sy n="78" d="100"/>
        </p:scale>
        <p:origin x="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EC0116-140E-9BBE-E073-E86BFADACCE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9B3D5C4-F4C0-CA42-AF74-7443A1DAC6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63A7F9D-A6C8-6FED-A0F1-F81C2C9A7BD1}"/>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56E33492-B56D-0DA1-98F9-3036F3D4A29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A69996D-4719-5DE1-A1BE-6311CF29D4E8}"/>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2998707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5855C4-27D3-DB1D-ACB0-630820400D7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E9411AF-7079-4E08-69EC-56C3BCF21E8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8C3015E-E081-8D85-D58D-D84C4DCA8D04}"/>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A13C6D42-2EB3-92B6-5923-B2449BAE7A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75D679A-266A-5C26-9495-63E155A45553}"/>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3706273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2D5052-6024-C439-FD0F-2E06A922328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86B4CF9-0D8C-7025-C2C1-EBEF198291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8B0F9AA-BDB6-98B7-8C83-DAE64289FD23}"/>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789B752C-0653-F4FA-0522-037A4B039D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436A704-9552-76C1-6284-1D3163B105A9}"/>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7802217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AFED66-88E7-439A-2305-238F2C4D519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4B6766-6B0A-8707-B4F9-83D86D064AD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E8B462-CE2E-ABE5-9F2A-03EBE95E0D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89580D1-B02F-964C-B5B6-7D85FDB648F4}"/>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6" name="Espace réservé du pied de page 5">
            <a:extLst>
              <a:ext uri="{FF2B5EF4-FFF2-40B4-BE49-F238E27FC236}">
                <a16:creationId xmlns:a16="http://schemas.microsoft.com/office/drawing/2014/main" id="{1CF07BD1-8ED3-C78D-1EFE-086855F325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680B06C-3A68-9826-72E2-C03FB32AB032}"/>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8097192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85229E-9E12-1E73-A107-B035CD55229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31F1DBD-4146-7274-F3A9-AA3C00329F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379EC74-0C56-8691-8E1C-65F066D2B2E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E3E29BF-1DEC-98FA-FA53-04C8F9E649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AC33CDA-EA29-1B04-DF5D-3EAD06A99FE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D519561-E347-6738-EF42-8F7CEC5168B0}"/>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8" name="Espace réservé du pied de page 7">
            <a:extLst>
              <a:ext uri="{FF2B5EF4-FFF2-40B4-BE49-F238E27FC236}">
                <a16:creationId xmlns:a16="http://schemas.microsoft.com/office/drawing/2014/main" id="{51A01ED5-2BEA-756A-2EF2-5FBFD122852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B1DD6CD-A29B-DD0D-B868-5DB20BA42A31}"/>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8869676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556A4B-7148-81D9-B8A1-5BC4EB3CD1D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AA7C5A0-85E4-5E2A-3DA5-EFB47C513BA3}"/>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4" name="Espace réservé du pied de page 3">
            <a:extLst>
              <a:ext uri="{FF2B5EF4-FFF2-40B4-BE49-F238E27FC236}">
                <a16:creationId xmlns:a16="http://schemas.microsoft.com/office/drawing/2014/main" id="{FED5827C-7536-2386-727D-D0C38B56139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9BA0262-25B3-FBB6-8A81-56D318843F9B}"/>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37229649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1E5262E-687D-A79F-6CE0-343DA6EE0663}"/>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3" name="Espace réservé du pied de page 2">
            <a:extLst>
              <a:ext uri="{FF2B5EF4-FFF2-40B4-BE49-F238E27FC236}">
                <a16:creationId xmlns:a16="http://schemas.microsoft.com/office/drawing/2014/main" id="{14FDD3B1-746A-B7A1-D162-33FC9366961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E56DA6E-DAB7-643E-FBB6-3B8FEBC34A9C}"/>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4204538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0E467A-7508-BC27-FB5E-7F033266472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16F388-4EAA-CF5E-9A3D-E237012118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BACDF5D-15D7-EACB-4565-24D880309E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E0033FF-AD7E-1B06-A9C6-693178F0511A}"/>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6" name="Espace réservé du pied de page 5">
            <a:extLst>
              <a:ext uri="{FF2B5EF4-FFF2-40B4-BE49-F238E27FC236}">
                <a16:creationId xmlns:a16="http://schemas.microsoft.com/office/drawing/2014/main" id="{04D1CB5D-9EFF-8763-98CE-2AAAC10BB08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9034ADE-CD73-8FF9-8456-8E93848DB32F}"/>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15334269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9AB224-024D-2D98-D384-2E089E926FF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FC8A906-E702-DA09-B670-E8D22ECCFF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E0DE2CF-3315-A8F8-EF2E-F54AD8DD26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A5450FD-1993-41F1-1E53-EA352727FCF9}"/>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6" name="Espace réservé du pied de page 5">
            <a:extLst>
              <a:ext uri="{FF2B5EF4-FFF2-40B4-BE49-F238E27FC236}">
                <a16:creationId xmlns:a16="http://schemas.microsoft.com/office/drawing/2014/main" id="{B6B674DE-04EB-A956-ADD6-38C66C65CD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029EA3D-8D57-ED62-79E1-AD34A98C4BAB}"/>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38047106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3A309B-8286-C364-7766-8AB8F3A0BE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54823EB-1C73-9FBE-AE5D-DB730B5A337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C26062A-73F4-FC63-2D58-2EC4137BB9A6}"/>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F66E7542-36D6-85CC-F068-18EB4666C56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BC06A1-ABE1-F98F-FEB2-E0E15AD1ACE6}"/>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12065459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405B4D0-6973-4D06-F45B-92D1E1801D1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F9525DC-0E7A-5C86-35BE-F770A9B1546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0FF6DD-F0FD-44D3-7DC8-FA2538F19134}"/>
              </a:ext>
            </a:extLst>
          </p:cNvPr>
          <p:cNvSpPr>
            <a:spLocks noGrp="1"/>
          </p:cNvSpPr>
          <p:nvPr>
            <p:ph type="dt" sz="half" idx="10"/>
          </p:nvPr>
        </p:nvSpPr>
        <p:spPr/>
        <p:txBody>
          <a:bodyPr/>
          <a:lstStyle/>
          <a:p>
            <a:fld id="{7CE43FAB-4293-42EA-B01E-24650FFC9C07}"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BA497302-64C0-A2B5-2FA5-611011EB256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C78118-3958-DC85-087A-67536B5F9C81}"/>
              </a:ext>
            </a:extLst>
          </p:cNvPr>
          <p:cNvSpPr>
            <a:spLocks noGrp="1"/>
          </p:cNvSpPr>
          <p:nvPr>
            <p:ph type="sldNum" sz="quarter" idx="12"/>
          </p:nvPr>
        </p:nvSpPr>
        <p:spPr/>
        <p:txBody>
          <a:bodyPr/>
          <a:lstStyle/>
          <a:p>
            <a:fld id="{9316EC59-ED2F-45D2-804F-6E4FDEB64BFD}" type="slidenum">
              <a:rPr lang="fr-FR" smtClean="0"/>
              <a:t>‹N°›</a:t>
            </a:fld>
            <a:endParaRPr lang="fr-FR"/>
          </a:p>
        </p:txBody>
      </p:sp>
    </p:spTree>
    <p:extLst>
      <p:ext uri="{BB962C8B-B14F-4D97-AF65-F5344CB8AC3E}">
        <p14:creationId xmlns:p14="http://schemas.microsoft.com/office/powerpoint/2010/main" val="21429583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E7B5BC2-7B46-5227-E7AC-62B66D9F13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9A4A0A9-D28E-F401-5E35-73613806EC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366F62C-86C8-0A97-977E-A48C24E65A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E43FAB-4293-42EA-B01E-24650FFC9C07}" type="datetimeFigureOut">
              <a:rPr lang="fr-FR" smtClean="0"/>
              <a:t>27/03/2024</a:t>
            </a:fld>
            <a:endParaRPr lang="fr-FR"/>
          </a:p>
        </p:txBody>
      </p:sp>
      <p:sp>
        <p:nvSpPr>
          <p:cNvPr id="5" name="Espace réservé du pied de page 4">
            <a:extLst>
              <a:ext uri="{FF2B5EF4-FFF2-40B4-BE49-F238E27FC236}">
                <a16:creationId xmlns:a16="http://schemas.microsoft.com/office/drawing/2014/main" id="{0D4277E2-18AC-D15F-AEEA-F35D31D5C2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DF63F28-AF31-241A-63DE-44E385E009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16EC59-ED2F-45D2-804F-6E4FDEB64BFD}" type="slidenum">
              <a:rPr lang="fr-FR" smtClean="0"/>
              <a:t>‹N°›</a:t>
            </a:fld>
            <a:endParaRPr lang="fr-FR"/>
          </a:p>
        </p:txBody>
      </p:sp>
    </p:spTree>
    <p:extLst>
      <p:ext uri="{BB962C8B-B14F-4D97-AF65-F5344CB8AC3E}">
        <p14:creationId xmlns:p14="http://schemas.microsoft.com/office/powerpoint/2010/main" val="13763662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222B6AF-249B-86C6-85C0-1923BFE305D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31034" y="1106210"/>
            <a:ext cx="9129932" cy="5536804"/>
          </a:xfrm>
          <a:prstGeom prst="rect">
            <a:avLst/>
          </a:prstGeom>
          <a:ln w="88900" cap="sq" cmpd="thickThin">
            <a:solidFill>
              <a:srgbClr val="FFC000"/>
            </a:solidFill>
            <a:prstDash val="solid"/>
            <a:miter lim="800000"/>
          </a:ln>
          <a:effectLst>
            <a:innerShdw blurRad="76200">
              <a:srgbClr val="000000"/>
            </a:innerShdw>
          </a:effectLst>
        </p:spPr>
      </p:pic>
      <p:sp>
        <p:nvSpPr>
          <p:cNvPr id="5" name="Rectangle 4">
            <a:extLst>
              <a:ext uri="{FF2B5EF4-FFF2-40B4-BE49-F238E27FC236}">
                <a16:creationId xmlns:a16="http://schemas.microsoft.com/office/drawing/2014/main" id="{68BB7D5F-467F-030A-8A8B-09BEAF95B364}"/>
              </a:ext>
            </a:extLst>
          </p:cNvPr>
          <p:cNvSpPr/>
          <p:nvPr/>
        </p:nvSpPr>
        <p:spPr>
          <a:xfrm>
            <a:off x="465124" y="214986"/>
            <a:ext cx="10944665" cy="923330"/>
          </a:xfrm>
          <a:prstGeom prst="rect">
            <a:avLst/>
          </a:prstGeom>
          <a:noFill/>
        </p:spPr>
        <p:txBody>
          <a:bodyPr wrap="square" lIns="91440" tIns="45720" rIns="91440" bIns="45720">
            <a:spAutoFit/>
          </a:bodyPr>
          <a:lstStyle/>
          <a:p>
            <a:pPr algn="ctr"/>
            <a:r>
              <a:rPr lang="fr-FR" sz="5400" b="1" dirty="0">
                <a:ln w="9525">
                  <a:solidFill>
                    <a:schemeClr val="bg1"/>
                  </a:solidFill>
                  <a:prstDash val="solid"/>
                </a:ln>
                <a:solidFill>
                  <a:schemeClr val="bg1"/>
                </a:solidFill>
                <a:effectLst>
                  <a:outerShdw blurRad="12700" dist="38100" dir="2700000" algn="tl" rotWithShape="0">
                    <a:schemeClr val="bg1">
                      <a:lumMod val="50000"/>
                    </a:schemeClr>
                  </a:outerShdw>
                </a:effectLst>
              </a:rPr>
              <a:t>Le massacre de la Saint Barthelemy</a:t>
            </a:r>
            <a:endParaRPr lang="fr-FR" sz="5400" b="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endParaRPr>
          </a:p>
        </p:txBody>
      </p:sp>
      <p:sp>
        <p:nvSpPr>
          <p:cNvPr id="4" name="ZoneTexte 3">
            <a:extLst>
              <a:ext uri="{FF2B5EF4-FFF2-40B4-BE49-F238E27FC236}">
                <a16:creationId xmlns:a16="http://schemas.microsoft.com/office/drawing/2014/main" id="{B27405D9-E36E-F3B4-1C33-B54A4973ACD4}"/>
              </a:ext>
            </a:extLst>
          </p:cNvPr>
          <p:cNvSpPr txBox="1"/>
          <p:nvPr/>
        </p:nvSpPr>
        <p:spPr>
          <a:xfrm>
            <a:off x="4166886" y="-77402"/>
            <a:ext cx="9986103" cy="584775"/>
          </a:xfrm>
          <a:prstGeom prst="rect">
            <a:avLst/>
          </a:prstGeom>
          <a:noFill/>
        </p:spPr>
        <p:txBody>
          <a:bodyPr wrap="square" rtlCol="0">
            <a:spAutoFit/>
          </a:bodyPr>
          <a:lstStyle/>
          <a:p>
            <a:r>
              <a:rPr lang="fr-FR" sz="3200" b="1" dirty="0">
                <a:solidFill>
                  <a:schemeClr val="bg1"/>
                </a:solidFill>
              </a:rPr>
              <a:t>Lorient Vous Présente </a:t>
            </a:r>
          </a:p>
        </p:txBody>
      </p:sp>
    </p:spTree>
    <p:extLst>
      <p:ext uri="{BB962C8B-B14F-4D97-AF65-F5344CB8AC3E}">
        <p14:creationId xmlns:p14="http://schemas.microsoft.com/office/powerpoint/2010/main" val="6804165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sndAc>
          <p:stSnd loop="1">
            <p:snd r:embed="rId2" name="Karaoké Lenvie daimer - Les Dix Commandements _.wav"/>
          </p:stSnd>
        </p:sndAc>
      </p:transition>
    </mc:Choice>
    <mc:Fallback>
      <p:transition spd="slow">
        <p:fade/>
        <p:sndAc>
          <p:stSnd loop="1">
            <p:snd r:embed="rId2" name="Karaoké Lenvie daimer - Les Dix Commandements _.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1A16522-768F-0BDB-3ED0-660F214A59A5}"/>
              </a:ext>
            </a:extLst>
          </p:cNvPr>
          <p:cNvSpPr txBox="1"/>
          <p:nvPr/>
        </p:nvSpPr>
        <p:spPr>
          <a:xfrm>
            <a:off x="1097280" y="379828"/>
            <a:ext cx="9997440" cy="5632311"/>
          </a:xfrm>
          <a:prstGeom prst="rect">
            <a:avLst/>
          </a:prstGeom>
          <a:noFill/>
        </p:spPr>
        <p:txBody>
          <a:bodyPr wrap="square" rtlCol="0">
            <a:spAutoFit/>
          </a:bodyPr>
          <a:lstStyle/>
          <a:p>
            <a:r>
              <a:rPr lang="fr-FR" sz="2000" b="1" dirty="0">
                <a:solidFill>
                  <a:schemeClr val="bg1"/>
                </a:solidFill>
              </a:rPr>
              <a:t>LE MASSACRE DE LA SAINT BARTHELEMY</a:t>
            </a:r>
          </a:p>
          <a:p>
            <a:endParaRPr lang="fr-FR" sz="2000" b="1" dirty="0">
              <a:solidFill>
                <a:schemeClr val="bg1"/>
              </a:solidFill>
            </a:endParaRPr>
          </a:p>
          <a:p>
            <a:r>
              <a:rPr lang="fr-FR" sz="2000" b="1" dirty="0">
                <a:solidFill>
                  <a:schemeClr val="bg1"/>
                </a:solidFill>
              </a:rPr>
              <a:t>Episode dramatique des Guerres de religion entre Catholiques et Protestants</a:t>
            </a:r>
          </a:p>
          <a:p>
            <a:r>
              <a:rPr lang="fr-FR" sz="2000" b="1" dirty="0">
                <a:solidFill>
                  <a:schemeClr val="bg1"/>
                </a:solidFill>
              </a:rPr>
              <a:t>un bain de sang Parisien et, aussi en province dans la nuit du 23 au 24 Aout 1572</a:t>
            </a:r>
          </a:p>
          <a:p>
            <a:r>
              <a:rPr lang="fr-FR" sz="2000" b="1" dirty="0">
                <a:solidFill>
                  <a:schemeClr val="bg1"/>
                </a:solidFill>
              </a:rPr>
              <a:t>30.000 victimes à travers le Pays……….</a:t>
            </a:r>
          </a:p>
          <a:p>
            <a:endParaRPr lang="fr-FR" sz="2000" b="1" dirty="0">
              <a:solidFill>
                <a:schemeClr val="bg1"/>
              </a:solidFill>
            </a:endParaRPr>
          </a:p>
          <a:p>
            <a:r>
              <a:rPr lang="fr-FR" sz="2000" b="1" i="1" dirty="0">
                <a:solidFill>
                  <a:schemeClr val="bg1"/>
                </a:solidFill>
              </a:rPr>
              <a:t>Le carillon de l’église Saint Germain l’Auxerrois sonne le tocsin, signal de l’assaut contre</a:t>
            </a:r>
          </a:p>
          <a:p>
            <a:r>
              <a:rPr lang="fr-FR" sz="2000" b="1" i="1" dirty="0">
                <a:solidFill>
                  <a:schemeClr val="bg1"/>
                </a:solidFill>
              </a:rPr>
              <a:t> les Protestants.</a:t>
            </a:r>
          </a:p>
          <a:p>
            <a:r>
              <a:rPr lang="fr-FR" sz="2000" b="1" i="1" dirty="0">
                <a:solidFill>
                  <a:schemeClr val="bg1"/>
                </a:solidFill>
              </a:rPr>
              <a:t>Le Roi Charles IX est enfermé au LOUVRE, il vient d’ordonner la mort des Chefs protestants</a:t>
            </a:r>
          </a:p>
          <a:p>
            <a:r>
              <a:rPr lang="fr-FR" sz="2000" b="1" i="1" dirty="0">
                <a:solidFill>
                  <a:schemeClr val="bg1"/>
                </a:solidFill>
              </a:rPr>
              <a:t> sa mère Catherine de Médicis avait donné, auparavant, son accord.</a:t>
            </a:r>
          </a:p>
          <a:p>
            <a:endParaRPr lang="fr-FR" sz="2000" b="1" i="1" dirty="0">
              <a:solidFill>
                <a:schemeClr val="bg1"/>
              </a:solidFill>
            </a:endParaRPr>
          </a:p>
          <a:p>
            <a:r>
              <a:rPr lang="fr-FR" sz="2000" b="1" i="1" dirty="0">
                <a:solidFill>
                  <a:schemeClr val="bg1"/>
                </a:solidFill>
              </a:rPr>
              <a:t>Le 22 Août 1572 Gaspard de COLIGNY chef protestant est visé par une arquebuse, en sortant</a:t>
            </a:r>
          </a:p>
          <a:p>
            <a:r>
              <a:rPr lang="fr-FR" sz="2000" b="1" i="1" dirty="0">
                <a:solidFill>
                  <a:schemeClr val="bg1"/>
                </a:solidFill>
              </a:rPr>
              <a:t> du LOUVRE, il sera touché au bras, provoquant la stupeur des protestants</a:t>
            </a:r>
          </a:p>
          <a:p>
            <a:r>
              <a:rPr lang="fr-FR" sz="2000" b="1" i="1" dirty="0">
                <a:solidFill>
                  <a:schemeClr val="bg1"/>
                </a:solidFill>
              </a:rPr>
              <a:t>Henri III tentera d’apaiser la demande de vengeance</a:t>
            </a:r>
          </a:p>
          <a:p>
            <a:endParaRPr lang="fr-FR" sz="2000" b="1" i="1" dirty="0">
              <a:solidFill>
                <a:schemeClr val="bg1"/>
              </a:solidFill>
            </a:endParaRPr>
          </a:p>
          <a:p>
            <a:r>
              <a:rPr lang="fr-FR" sz="2000" b="1" i="1" dirty="0">
                <a:solidFill>
                  <a:schemeClr val="bg1"/>
                </a:solidFill>
              </a:rPr>
              <a:t>Des nobles protestants assistant à une noce, sont chassés du Louvre et, massacrés dans la rue, puis les habitants du quartier Faubourg Saint Germain sont massacrés 4000 personnes meurent  et, la violence se propage en Province</a:t>
            </a:r>
          </a:p>
        </p:txBody>
      </p:sp>
      <p:pic>
        <p:nvPicPr>
          <p:cNvPr id="4" name="Image 3">
            <a:extLst>
              <a:ext uri="{FF2B5EF4-FFF2-40B4-BE49-F238E27FC236}">
                <a16:creationId xmlns:a16="http://schemas.microsoft.com/office/drawing/2014/main" id="{1306AA68-A73D-7EBA-432A-516709EE3B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960052" y="5810250"/>
            <a:ext cx="1047750" cy="1047750"/>
          </a:xfrm>
          <a:prstGeom prst="rect">
            <a:avLst/>
          </a:prstGeom>
        </p:spPr>
      </p:pic>
      <p:sp>
        <p:nvSpPr>
          <p:cNvPr id="5" name="ZoneTexte 4">
            <a:extLst>
              <a:ext uri="{FF2B5EF4-FFF2-40B4-BE49-F238E27FC236}">
                <a16:creationId xmlns:a16="http://schemas.microsoft.com/office/drawing/2014/main" id="{A6736A62-251B-6FF2-FC59-729FE48A9B19}"/>
              </a:ext>
            </a:extLst>
          </p:cNvPr>
          <p:cNvSpPr txBox="1"/>
          <p:nvPr/>
        </p:nvSpPr>
        <p:spPr>
          <a:xfrm>
            <a:off x="4867422" y="6189785"/>
            <a:ext cx="5936566" cy="369332"/>
          </a:xfrm>
          <a:prstGeom prst="rect">
            <a:avLst/>
          </a:prstGeom>
          <a:noFill/>
        </p:spPr>
        <p:txBody>
          <a:bodyPr wrap="square" rtlCol="0">
            <a:spAutoFit/>
          </a:bodyPr>
          <a:lstStyle/>
          <a:p>
            <a:r>
              <a:rPr lang="fr-FR" b="1" dirty="0">
                <a:solidFill>
                  <a:schemeClr val="bg1"/>
                </a:solidFill>
              </a:rPr>
              <a:t>LECTURE MANUELLE – CLIC A CHAQUE PAGE - MERCI</a:t>
            </a:r>
          </a:p>
        </p:txBody>
      </p:sp>
    </p:spTree>
    <p:extLst>
      <p:ext uri="{BB962C8B-B14F-4D97-AF65-F5344CB8AC3E}">
        <p14:creationId xmlns:p14="http://schemas.microsoft.com/office/powerpoint/2010/main" val="23088421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1E4225E-26AE-236E-1976-8E68E22FAE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21433" y="438150"/>
            <a:ext cx="7620000" cy="59817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081F48-70B3-B77C-8E10-05E87F7B29E2}"/>
              </a:ext>
            </a:extLst>
          </p:cNvPr>
          <p:cNvSpPr txBox="1"/>
          <p:nvPr/>
        </p:nvSpPr>
        <p:spPr>
          <a:xfrm>
            <a:off x="8818685" y="1987867"/>
            <a:ext cx="3151163" cy="4431983"/>
          </a:xfrm>
          <a:prstGeom prst="rect">
            <a:avLst/>
          </a:prstGeom>
          <a:noFill/>
        </p:spPr>
        <p:txBody>
          <a:bodyPr wrap="square" rtlCol="0">
            <a:spAutoFit/>
          </a:bodyPr>
          <a:lstStyle/>
          <a:p>
            <a:r>
              <a:rPr lang="fr-FR" sz="2400" b="1" dirty="0"/>
              <a:t>Devant la porte du LOUVRE</a:t>
            </a:r>
          </a:p>
          <a:p>
            <a:endParaRPr lang="fr-FR" sz="2400" b="1" dirty="0"/>
          </a:p>
          <a:p>
            <a:r>
              <a:rPr lang="fr-FR" sz="2400" b="1" dirty="0"/>
              <a:t>Huile sur toile de Edouard Debat-Ponsan  -  1880</a:t>
            </a:r>
          </a:p>
          <a:p>
            <a:endParaRPr lang="fr-FR" sz="2400" b="1" dirty="0"/>
          </a:p>
          <a:p>
            <a:r>
              <a:rPr lang="fr-FR" sz="2400" b="1" dirty="0"/>
              <a:t>Musée d’art Roger Quillot</a:t>
            </a:r>
          </a:p>
          <a:p>
            <a:r>
              <a:rPr lang="fr-FR" sz="2400" b="1" dirty="0"/>
              <a:t> Clermont-Ferrand</a:t>
            </a:r>
          </a:p>
          <a:p>
            <a:endParaRPr lang="fr-FR" sz="2400" b="1" dirty="0"/>
          </a:p>
          <a:p>
            <a:endParaRPr lang="fr-FR" dirty="0"/>
          </a:p>
        </p:txBody>
      </p:sp>
    </p:spTree>
    <p:extLst>
      <p:ext uri="{BB962C8B-B14F-4D97-AF65-F5344CB8AC3E}">
        <p14:creationId xmlns:p14="http://schemas.microsoft.com/office/powerpoint/2010/main" val="5122103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B2BEE30-FE82-E7CE-5475-3A35E429FE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33377" y="1557819"/>
            <a:ext cx="4694559" cy="3742361"/>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18A1602-C5DC-1C0B-9CFD-25C4D802BA0C}"/>
              </a:ext>
            </a:extLst>
          </p:cNvPr>
          <p:cNvSpPr txBox="1"/>
          <p:nvPr/>
        </p:nvSpPr>
        <p:spPr>
          <a:xfrm>
            <a:off x="6887015" y="1557819"/>
            <a:ext cx="4600135" cy="3785652"/>
          </a:xfrm>
          <a:prstGeom prst="rect">
            <a:avLst/>
          </a:prstGeom>
          <a:noFill/>
        </p:spPr>
        <p:txBody>
          <a:bodyPr wrap="square" rtlCol="0">
            <a:spAutoFit/>
          </a:bodyPr>
          <a:lstStyle/>
          <a:p>
            <a:r>
              <a:rPr lang="fr-FR" sz="2400" b="1" dirty="0"/>
              <a:t>Détail du tableau Massacre de la Saint Barthélemy par François DUBOIS</a:t>
            </a:r>
          </a:p>
          <a:p>
            <a:endParaRPr lang="fr-FR" sz="2400" b="1" dirty="0"/>
          </a:p>
          <a:p>
            <a:r>
              <a:rPr lang="fr-FR" sz="2400" b="1" dirty="0"/>
              <a:t>(Musée des Beaux-Arts de LAUSANNE</a:t>
            </a:r>
          </a:p>
          <a:p>
            <a:endParaRPr lang="fr-FR" sz="2400" b="1" dirty="0"/>
          </a:p>
          <a:p>
            <a:r>
              <a:rPr lang="fr-FR" sz="2400" b="1" dirty="0"/>
              <a:t>Catherine de Médicis observant les cadavres</a:t>
            </a:r>
          </a:p>
          <a:p>
            <a:r>
              <a:rPr lang="fr-FR" sz="2400" b="1" dirty="0"/>
              <a:t> victimes  du massacre</a:t>
            </a:r>
          </a:p>
        </p:txBody>
      </p:sp>
    </p:spTree>
    <p:extLst>
      <p:ext uri="{BB962C8B-B14F-4D97-AF65-F5344CB8AC3E}">
        <p14:creationId xmlns:p14="http://schemas.microsoft.com/office/powerpoint/2010/main" val="28324711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FBDA9980-ABF1-0D5C-3E30-175AA698270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377121"/>
            <a:ext cx="7620000" cy="5715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BC233C56-6B17-9EF9-5DAF-754C350D34EB}"/>
              </a:ext>
            </a:extLst>
          </p:cNvPr>
          <p:cNvSpPr txBox="1"/>
          <p:nvPr/>
        </p:nvSpPr>
        <p:spPr>
          <a:xfrm>
            <a:off x="2740855" y="6092121"/>
            <a:ext cx="6710290" cy="461665"/>
          </a:xfrm>
          <a:prstGeom prst="rect">
            <a:avLst/>
          </a:prstGeom>
          <a:noFill/>
        </p:spPr>
        <p:txBody>
          <a:bodyPr wrap="square" rtlCol="0">
            <a:spAutoFit/>
          </a:bodyPr>
          <a:lstStyle/>
          <a:p>
            <a:r>
              <a:rPr lang="fr-FR" sz="2400" b="1" dirty="0"/>
              <a:t>Plaque inaugurée en 2016 – au Pont Neuf à PARIS</a:t>
            </a:r>
          </a:p>
        </p:txBody>
      </p:sp>
    </p:spTree>
    <p:extLst>
      <p:ext uri="{BB962C8B-B14F-4D97-AF65-F5344CB8AC3E}">
        <p14:creationId xmlns:p14="http://schemas.microsoft.com/office/powerpoint/2010/main" val="38216926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9C25ED2-AE0A-88FC-A1CB-C0071C8EAA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0831" y="220275"/>
            <a:ext cx="4680000" cy="641745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279302B-E231-8457-8089-024FB4807C65}"/>
              </a:ext>
            </a:extLst>
          </p:cNvPr>
          <p:cNvSpPr txBox="1"/>
          <p:nvPr/>
        </p:nvSpPr>
        <p:spPr>
          <a:xfrm>
            <a:off x="7287065" y="2909375"/>
            <a:ext cx="4107766" cy="1938992"/>
          </a:xfrm>
          <a:prstGeom prst="rect">
            <a:avLst/>
          </a:prstGeom>
          <a:noFill/>
        </p:spPr>
        <p:txBody>
          <a:bodyPr wrap="square" rtlCol="0">
            <a:spAutoFit/>
          </a:bodyPr>
          <a:lstStyle/>
          <a:p>
            <a:r>
              <a:rPr lang="fr-FR" sz="2400" b="1" dirty="0"/>
              <a:t>Monument – statue de l’Amiral</a:t>
            </a:r>
          </a:p>
          <a:p>
            <a:r>
              <a:rPr lang="fr-FR" sz="2400" b="1" dirty="0"/>
              <a:t>Gaspard de COLIGNY</a:t>
            </a:r>
          </a:p>
          <a:p>
            <a:endParaRPr lang="fr-FR" sz="2400" b="1" dirty="0"/>
          </a:p>
          <a:p>
            <a:r>
              <a:rPr lang="fr-FR" sz="2400" b="1" dirty="0"/>
              <a:t>Oratoire du Temple protestant du LOUVRE</a:t>
            </a:r>
          </a:p>
        </p:txBody>
      </p:sp>
    </p:spTree>
    <p:extLst>
      <p:ext uri="{BB962C8B-B14F-4D97-AF65-F5344CB8AC3E}">
        <p14:creationId xmlns:p14="http://schemas.microsoft.com/office/powerpoint/2010/main" val="41733582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212CE43-C0CC-FA05-DE8B-AD0FD36C6D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66736" y="189000"/>
            <a:ext cx="5137760"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595412B-F424-96F5-E2CC-9F79D2CEBFAD}"/>
              </a:ext>
            </a:extLst>
          </p:cNvPr>
          <p:cNvSpPr txBox="1"/>
          <p:nvPr/>
        </p:nvSpPr>
        <p:spPr>
          <a:xfrm>
            <a:off x="1074564" y="2728253"/>
            <a:ext cx="4192172" cy="2677656"/>
          </a:xfrm>
          <a:prstGeom prst="rect">
            <a:avLst/>
          </a:prstGeom>
          <a:noFill/>
        </p:spPr>
        <p:txBody>
          <a:bodyPr wrap="square" rtlCol="0">
            <a:spAutoFit/>
          </a:bodyPr>
          <a:lstStyle/>
          <a:p>
            <a:r>
              <a:rPr lang="fr-FR" sz="2400" b="1" dirty="0">
                <a:solidFill>
                  <a:schemeClr val="bg1"/>
                </a:solidFill>
              </a:rPr>
              <a:t>Scène de l’assassinat de BRIOU</a:t>
            </a:r>
          </a:p>
          <a:p>
            <a:r>
              <a:rPr lang="fr-FR" sz="2400" b="1" dirty="0">
                <a:solidFill>
                  <a:schemeClr val="bg1"/>
                </a:solidFill>
              </a:rPr>
              <a:t>Gouverneur du prince de Conti</a:t>
            </a:r>
          </a:p>
          <a:p>
            <a:r>
              <a:rPr lang="fr-FR" sz="2400" b="1" dirty="0">
                <a:solidFill>
                  <a:schemeClr val="bg1"/>
                </a:solidFill>
              </a:rPr>
              <a:t>Août 1572 par Joseph-Nicolas Robert FLEURY  au 16eme siècle</a:t>
            </a:r>
          </a:p>
          <a:p>
            <a:endParaRPr lang="fr-FR" sz="2400" b="1" dirty="0">
              <a:solidFill>
                <a:schemeClr val="bg1"/>
              </a:solidFill>
            </a:endParaRPr>
          </a:p>
          <a:p>
            <a:r>
              <a:rPr lang="fr-FR" sz="2400" b="1" dirty="0">
                <a:solidFill>
                  <a:schemeClr val="bg1"/>
                </a:solidFill>
              </a:rPr>
              <a:t>Musée du Louvre PARIS</a:t>
            </a:r>
          </a:p>
        </p:txBody>
      </p:sp>
    </p:spTree>
    <p:extLst>
      <p:ext uri="{BB962C8B-B14F-4D97-AF65-F5344CB8AC3E}">
        <p14:creationId xmlns:p14="http://schemas.microsoft.com/office/powerpoint/2010/main" val="34866825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D56404D-2684-AAEE-7940-7336E810EB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4854" y="140677"/>
            <a:ext cx="4611146" cy="657664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A197EDB-5940-7C12-0856-8BFDF7532F7D}"/>
              </a:ext>
            </a:extLst>
          </p:cNvPr>
          <p:cNvSpPr txBox="1"/>
          <p:nvPr/>
        </p:nvSpPr>
        <p:spPr>
          <a:xfrm>
            <a:off x="6355959" y="2217420"/>
            <a:ext cx="4853354" cy="4401205"/>
          </a:xfrm>
          <a:prstGeom prst="rect">
            <a:avLst/>
          </a:prstGeom>
          <a:noFill/>
        </p:spPr>
        <p:txBody>
          <a:bodyPr wrap="square" rtlCol="0">
            <a:spAutoFit/>
          </a:bodyPr>
          <a:lstStyle/>
          <a:p>
            <a:r>
              <a:rPr lang="fr-FR" sz="3200" b="1" dirty="0">
                <a:solidFill>
                  <a:srgbClr val="FFFF00"/>
                </a:solidFill>
              </a:rPr>
              <a:t>PITIE</a:t>
            </a:r>
          </a:p>
          <a:p>
            <a:endParaRPr lang="fr-FR" sz="3200" b="1" dirty="0">
              <a:solidFill>
                <a:srgbClr val="FFFF00"/>
              </a:solidFill>
            </a:endParaRPr>
          </a:p>
          <a:p>
            <a:r>
              <a:rPr lang="fr-FR" sz="3200" b="1" dirty="0">
                <a:solidFill>
                  <a:srgbClr val="FFFF00"/>
                </a:solidFill>
              </a:rPr>
              <a:t>Jour de la Saint Barthélemy 1572</a:t>
            </a:r>
          </a:p>
          <a:p>
            <a:r>
              <a:rPr lang="fr-FR" sz="3200" b="1" dirty="0">
                <a:solidFill>
                  <a:srgbClr val="FFFF00"/>
                </a:solidFill>
              </a:rPr>
              <a:t>Huile sur toile de John Everett MILLIAIS</a:t>
            </a:r>
          </a:p>
          <a:p>
            <a:endParaRPr lang="fr-FR" sz="3200" b="1" dirty="0">
              <a:solidFill>
                <a:srgbClr val="FFFF00"/>
              </a:solidFill>
            </a:endParaRPr>
          </a:p>
          <a:p>
            <a:r>
              <a:rPr lang="fr-FR" sz="3200" b="1" dirty="0">
                <a:solidFill>
                  <a:srgbClr val="FFFF00"/>
                </a:solidFill>
              </a:rPr>
              <a:t>Londres – Tate Collection </a:t>
            </a:r>
            <a:r>
              <a:rPr lang="fr-FR" sz="2400" b="1" dirty="0">
                <a:solidFill>
                  <a:srgbClr val="FFFF00"/>
                </a:solidFill>
              </a:rPr>
              <a:t>1886</a:t>
            </a:r>
          </a:p>
        </p:txBody>
      </p:sp>
      <p:sp>
        <p:nvSpPr>
          <p:cNvPr id="2" name="ZoneTexte 1">
            <a:extLst>
              <a:ext uri="{FF2B5EF4-FFF2-40B4-BE49-F238E27FC236}">
                <a16:creationId xmlns:a16="http://schemas.microsoft.com/office/drawing/2014/main" id="{07533DC9-F6AB-7BAE-CAAE-C0DF6795F994}"/>
              </a:ext>
            </a:extLst>
          </p:cNvPr>
          <p:cNvSpPr txBox="1"/>
          <p:nvPr/>
        </p:nvSpPr>
        <p:spPr>
          <a:xfrm>
            <a:off x="6355959" y="533460"/>
            <a:ext cx="4684542" cy="1569660"/>
          </a:xfrm>
          <a:prstGeom prst="rect">
            <a:avLst/>
          </a:prstGeom>
          <a:noFill/>
        </p:spPr>
        <p:txBody>
          <a:bodyPr wrap="square" rtlCol="0">
            <a:spAutoFit/>
          </a:bodyPr>
          <a:lstStyle/>
          <a:p>
            <a:r>
              <a:rPr lang="fr-FR" sz="2400" b="1" dirty="0">
                <a:solidFill>
                  <a:srgbClr val="FFFF00"/>
                </a:solidFill>
              </a:rPr>
              <a:t>Une religieuse et, un moine tentent de</a:t>
            </a:r>
          </a:p>
          <a:p>
            <a:r>
              <a:rPr lang="fr-FR" sz="2400" b="1" dirty="0">
                <a:solidFill>
                  <a:srgbClr val="FFFF00"/>
                </a:solidFill>
              </a:rPr>
              <a:t> calmer l’action d’un Catholique contre les Protestants</a:t>
            </a:r>
          </a:p>
        </p:txBody>
      </p:sp>
    </p:spTree>
    <p:extLst>
      <p:ext uri="{BB962C8B-B14F-4D97-AF65-F5344CB8AC3E}">
        <p14:creationId xmlns:p14="http://schemas.microsoft.com/office/powerpoint/2010/main" val="15305757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8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0162F8B-9C92-0A61-50C6-4BF87048A9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5913" y="189914"/>
            <a:ext cx="9422257" cy="6478172"/>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FC7F18A-E8A2-EC19-6B5B-A2053E0A984F}"/>
              </a:ext>
            </a:extLst>
          </p:cNvPr>
          <p:cNvSpPr txBox="1"/>
          <p:nvPr/>
        </p:nvSpPr>
        <p:spPr>
          <a:xfrm>
            <a:off x="225082" y="553036"/>
            <a:ext cx="2250831" cy="8217634"/>
          </a:xfrm>
          <a:prstGeom prst="rect">
            <a:avLst/>
          </a:prstGeom>
          <a:noFill/>
        </p:spPr>
        <p:txBody>
          <a:bodyPr wrap="square" rtlCol="0">
            <a:spAutoFit/>
          </a:bodyPr>
          <a:lstStyle/>
          <a:p>
            <a:r>
              <a:rPr lang="fr-FR" sz="2400" b="1" dirty="0">
                <a:solidFill>
                  <a:srgbClr val="FFFF00"/>
                </a:solidFill>
              </a:rPr>
              <a:t>Illustration de l’arquebusade ratée contre COLIGNY (à gauche)</a:t>
            </a:r>
          </a:p>
          <a:p>
            <a:endParaRPr lang="fr-FR" sz="2400" b="1" dirty="0">
              <a:solidFill>
                <a:srgbClr val="FFFF00"/>
              </a:solidFill>
            </a:endParaRPr>
          </a:p>
          <a:p>
            <a:r>
              <a:rPr lang="fr-FR" sz="2400" b="1" dirty="0">
                <a:solidFill>
                  <a:srgbClr val="FFFF00"/>
                </a:solidFill>
              </a:rPr>
              <a:t>Et, son assassinat dans l’hôtel de la rue de Béthizy (à droite)</a:t>
            </a:r>
          </a:p>
          <a:p>
            <a:endParaRPr lang="fr-FR" sz="2400" b="1" dirty="0">
              <a:solidFill>
                <a:srgbClr val="FFFF00"/>
              </a:solidFill>
            </a:endParaRPr>
          </a:p>
          <a:p>
            <a:r>
              <a:rPr lang="fr-FR" sz="2400" b="1" dirty="0">
                <a:solidFill>
                  <a:srgbClr val="FFFF00"/>
                </a:solidFill>
              </a:rPr>
              <a:t> au centre : massacre des Huguenots Parisiens</a:t>
            </a: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Gravure de Frans</a:t>
            </a:r>
          </a:p>
          <a:p>
            <a:r>
              <a:rPr lang="fr-FR" sz="2400" b="1" dirty="0">
                <a:solidFill>
                  <a:srgbClr val="FFFF00"/>
                </a:solidFill>
              </a:rPr>
              <a:t> Hogenberg (16eme</a:t>
            </a:r>
            <a:r>
              <a:rPr lang="fr-FR" sz="2400" b="1" dirty="0"/>
              <a:t>)</a:t>
            </a:r>
          </a:p>
        </p:txBody>
      </p:sp>
    </p:spTree>
    <p:extLst>
      <p:ext uri="{BB962C8B-B14F-4D97-AF65-F5344CB8AC3E}">
        <p14:creationId xmlns:p14="http://schemas.microsoft.com/office/powerpoint/2010/main" val="26237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78D4EAF-533B-8773-0D24-3FD49663AC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8289" y="302085"/>
            <a:ext cx="4365676" cy="6253829"/>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7C12D72-E41D-8F7B-BA4C-E6D69F2BB55C}"/>
              </a:ext>
            </a:extLst>
          </p:cNvPr>
          <p:cNvSpPr txBox="1"/>
          <p:nvPr/>
        </p:nvSpPr>
        <p:spPr>
          <a:xfrm>
            <a:off x="6844812" y="2839915"/>
            <a:ext cx="4445390" cy="1938992"/>
          </a:xfrm>
          <a:prstGeom prst="rect">
            <a:avLst/>
          </a:prstGeom>
          <a:noFill/>
        </p:spPr>
        <p:txBody>
          <a:bodyPr wrap="square" rtlCol="0">
            <a:spAutoFit/>
          </a:bodyPr>
          <a:lstStyle/>
          <a:p>
            <a:r>
              <a:rPr lang="fr-FR" sz="2400" b="1" dirty="0">
                <a:solidFill>
                  <a:srgbClr val="FFFF00"/>
                </a:solidFill>
              </a:rPr>
              <a:t>Détail d’une gravure (Allemande)</a:t>
            </a:r>
          </a:p>
          <a:p>
            <a:endParaRPr lang="fr-FR" sz="2400" b="1" dirty="0">
              <a:solidFill>
                <a:srgbClr val="FFFF00"/>
              </a:solidFill>
            </a:endParaRPr>
          </a:p>
          <a:p>
            <a:r>
              <a:rPr lang="fr-FR" sz="2400" b="1" dirty="0">
                <a:solidFill>
                  <a:srgbClr val="FFFF00"/>
                </a:solidFill>
              </a:rPr>
              <a:t>Attentat ou arquebusade contre COLIGNY (à cheval lisant une missive)</a:t>
            </a:r>
          </a:p>
        </p:txBody>
      </p:sp>
    </p:spTree>
    <p:extLst>
      <p:ext uri="{BB962C8B-B14F-4D97-AF65-F5344CB8AC3E}">
        <p14:creationId xmlns:p14="http://schemas.microsoft.com/office/powerpoint/2010/main" val="25349636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CCCCA25-B76F-032A-A6E7-E1E1D91303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3548" y="264035"/>
            <a:ext cx="8820000" cy="6329929"/>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34861DD-656C-42FF-A565-2D95BF37C24A}"/>
              </a:ext>
            </a:extLst>
          </p:cNvPr>
          <p:cNvSpPr txBox="1"/>
          <p:nvPr/>
        </p:nvSpPr>
        <p:spPr>
          <a:xfrm>
            <a:off x="378950" y="594360"/>
            <a:ext cx="2644726" cy="6647974"/>
          </a:xfrm>
          <a:prstGeom prst="rect">
            <a:avLst/>
          </a:prstGeom>
          <a:noFill/>
        </p:spPr>
        <p:txBody>
          <a:bodyPr wrap="square" rtlCol="0">
            <a:spAutoFit/>
          </a:bodyPr>
          <a:lstStyle/>
          <a:p>
            <a:r>
              <a:rPr lang="fr-FR" sz="2400" b="1" dirty="0">
                <a:solidFill>
                  <a:srgbClr val="FFFF00"/>
                </a:solidFill>
              </a:rPr>
              <a:t>Huile sur toile de</a:t>
            </a:r>
          </a:p>
          <a:p>
            <a:r>
              <a:rPr lang="fr-FR" sz="2400" b="1" dirty="0">
                <a:solidFill>
                  <a:srgbClr val="FFFF00"/>
                </a:solidFill>
              </a:rPr>
              <a:t>Georg Wilhem VOLKHART</a:t>
            </a:r>
          </a:p>
          <a:p>
            <a:r>
              <a:rPr lang="fr-FR" sz="2400" b="1" dirty="0">
                <a:solidFill>
                  <a:srgbClr val="FFFF00"/>
                </a:solidFill>
              </a:rPr>
              <a:t>(musée d’art en Finlande – Hameenlinna)</a:t>
            </a:r>
          </a:p>
          <a:p>
            <a:endParaRPr lang="fr-FR" sz="2400" b="1" dirty="0">
              <a:solidFill>
                <a:srgbClr val="FFFF00"/>
              </a:solidFill>
            </a:endParaRPr>
          </a:p>
          <a:p>
            <a:r>
              <a:rPr lang="fr-FR" sz="2400" b="1" dirty="0">
                <a:solidFill>
                  <a:srgbClr val="FFFF00"/>
                </a:solidFill>
              </a:rPr>
              <a:t>Charles IX et Catherine de Médicis en visite auprès de COLIGNY, après l’arquebusade du</a:t>
            </a:r>
          </a:p>
          <a:p>
            <a:r>
              <a:rPr lang="fr-FR" sz="2400" b="1" dirty="0">
                <a:solidFill>
                  <a:srgbClr val="FFFF00"/>
                </a:solidFill>
              </a:rPr>
              <a:t>22 Août 1572</a:t>
            </a:r>
          </a:p>
          <a:p>
            <a:r>
              <a:rPr lang="fr-FR" sz="2400" b="1" dirty="0">
                <a:solidFill>
                  <a:srgbClr val="FFFF00"/>
                </a:solidFill>
              </a:rPr>
              <a:t>(tentative d’assassinat)</a:t>
            </a:r>
          </a:p>
          <a:p>
            <a:endParaRPr lang="fr-FR" sz="2400" b="1" dirty="0">
              <a:solidFill>
                <a:srgbClr val="FFFF00"/>
              </a:solidFill>
            </a:endParaRPr>
          </a:p>
          <a:p>
            <a:endParaRPr lang="fr-FR" dirty="0"/>
          </a:p>
        </p:txBody>
      </p:sp>
    </p:spTree>
    <p:extLst>
      <p:ext uri="{BB962C8B-B14F-4D97-AF65-F5344CB8AC3E}">
        <p14:creationId xmlns:p14="http://schemas.microsoft.com/office/powerpoint/2010/main" val="20646943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6F1C86-DBD5-1814-0FB7-74192986B8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0332" y="555674"/>
            <a:ext cx="5525477" cy="4144108"/>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B403090-661E-3FFA-BA7B-3999E76651B8}"/>
              </a:ext>
            </a:extLst>
          </p:cNvPr>
          <p:cNvSpPr txBox="1"/>
          <p:nvPr/>
        </p:nvSpPr>
        <p:spPr>
          <a:xfrm>
            <a:off x="928468" y="4881489"/>
            <a:ext cx="5387926" cy="1569660"/>
          </a:xfrm>
          <a:prstGeom prst="rect">
            <a:avLst/>
          </a:prstGeom>
          <a:noFill/>
        </p:spPr>
        <p:txBody>
          <a:bodyPr wrap="square" rtlCol="0">
            <a:spAutoFit/>
          </a:bodyPr>
          <a:lstStyle/>
          <a:p>
            <a:r>
              <a:rPr lang="fr-FR" sz="2400" b="1" dirty="0">
                <a:solidFill>
                  <a:srgbClr val="FFFF00"/>
                </a:solidFill>
              </a:rPr>
              <a:t>Château de MONTSEREAU (Maine &amp; Loire)</a:t>
            </a:r>
          </a:p>
          <a:p>
            <a:endParaRPr lang="fr-FR" sz="2400" b="1" dirty="0">
              <a:solidFill>
                <a:srgbClr val="FFFF00"/>
              </a:solidFill>
            </a:endParaRPr>
          </a:p>
          <a:p>
            <a:r>
              <a:rPr lang="fr-FR" sz="2400" b="1" dirty="0">
                <a:solidFill>
                  <a:srgbClr val="FFFF00"/>
                </a:solidFill>
              </a:rPr>
              <a:t> lieu du début du massacre Angevin</a:t>
            </a:r>
          </a:p>
        </p:txBody>
      </p:sp>
      <p:sp>
        <p:nvSpPr>
          <p:cNvPr id="5" name="ZoneTexte 4">
            <a:extLst>
              <a:ext uri="{FF2B5EF4-FFF2-40B4-BE49-F238E27FC236}">
                <a16:creationId xmlns:a16="http://schemas.microsoft.com/office/drawing/2014/main" id="{E2B3D304-451D-187A-7ABB-4D4477976CF9}"/>
              </a:ext>
            </a:extLst>
          </p:cNvPr>
          <p:cNvSpPr txBox="1"/>
          <p:nvPr/>
        </p:nvSpPr>
        <p:spPr>
          <a:xfrm>
            <a:off x="6780628" y="151179"/>
            <a:ext cx="4951827" cy="6555641"/>
          </a:xfrm>
          <a:prstGeom prst="rect">
            <a:avLst/>
          </a:prstGeom>
          <a:noFill/>
        </p:spPr>
        <p:txBody>
          <a:bodyPr wrap="square" rtlCol="0">
            <a:spAutoFit/>
          </a:bodyPr>
          <a:lstStyle/>
          <a:p>
            <a:r>
              <a:rPr lang="fr-FR" sz="2000" b="1" i="1" dirty="0">
                <a:solidFill>
                  <a:srgbClr val="FFFF00"/>
                </a:solidFill>
              </a:rPr>
              <a:t>Avant les évènements; un mariage célébré pour sceller une réconciliation entre Catholiques et Protestants</a:t>
            </a:r>
          </a:p>
          <a:p>
            <a:endParaRPr lang="fr-FR" sz="2000" b="1" i="1" dirty="0">
              <a:solidFill>
                <a:srgbClr val="FFFF00"/>
              </a:solidFill>
            </a:endParaRPr>
          </a:p>
          <a:p>
            <a:r>
              <a:rPr lang="fr-FR" sz="2000" b="1" i="1" dirty="0">
                <a:solidFill>
                  <a:srgbClr val="FFFF00"/>
                </a:solidFill>
              </a:rPr>
              <a:t>Le 18 Août Henri III de Navarre (futur Henri IV)</a:t>
            </a:r>
          </a:p>
          <a:p>
            <a:r>
              <a:rPr lang="fr-FR" sz="2000" b="1" i="1" dirty="0">
                <a:solidFill>
                  <a:srgbClr val="FFFF00"/>
                </a:solidFill>
              </a:rPr>
              <a:t> épouse Marguerite de VALOIS (sœur du Roi , catholique - appelée la Reine Margot)</a:t>
            </a:r>
          </a:p>
          <a:p>
            <a:endParaRPr lang="fr-FR" sz="2000" b="1" i="1" dirty="0">
              <a:solidFill>
                <a:srgbClr val="FFFF00"/>
              </a:solidFill>
            </a:endParaRPr>
          </a:p>
          <a:p>
            <a:r>
              <a:rPr lang="fr-FR" sz="2000" b="1" i="1" dirty="0">
                <a:solidFill>
                  <a:srgbClr val="FFFF00"/>
                </a:solidFill>
              </a:rPr>
              <a:t>Les habits luxueux des protestants et les fastes, choquent les Parisiens en période de pauvreté</a:t>
            </a:r>
          </a:p>
          <a:p>
            <a:endParaRPr lang="fr-FR" sz="2000" b="1" i="1" dirty="0">
              <a:solidFill>
                <a:srgbClr val="FFFF00"/>
              </a:solidFill>
            </a:endParaRPr>
          </a:p>
          <a:p>
            <a:r>
              <a:rPr lang="fr-FR" sz="2000" b="1" i="1" dirty="0">
                <a:solidFill>
                  <a:srgbClr val="FFFF00"/>
                </a:solidFill>
              </a:rPr>
              <a:t>Après la tentative de meurtre (arquebuse)</a:t>
            </a:r>
          </a:p>
          <a:p>
            <a:r>
              <a:rPr lang="fr-FR" sz="2000" b="1" i="1" dirty="0">
                <a:solidFill>
                  <a:srgbClr val="FFFF00"/>
                </a:solidFill>
              </a:rPr>
              <a:t> blessant Coligny chef protestant et, l’ordre</a:t>
            </a:r>
          </a:p>
          <a:p>
            <a:r>
              <a:rPr lang="fr-FR" sz="2000" b="1" i="1" dirty="0">
                <a:solidFill>
                  <a:srgbClr val="FFFF00"/>
                </a:solidFill>
              </a:rPr>
              <a:t> du Roi de tuer les chefs protestants, un massacre à Paris, suivi de violences meurtrières en Province</a:t>
            </a:r>
          </a:p>
          <a:p>
            <a:endParaRPr lang="fr-FR" sz="2000" b="1" i="1" dirty="0">
              <a:solidFill>
                <a:srgbClr val="FFFF00"/>
              </a:solidFill>
            </a:endParaRPr>
          </a:p>
          <a:p>
            <a:r>
              <a:rPr lang="fr-FR" sz="2000" b="1" i="1" dirty="0">
                <a:solidFill>
                  <a:srgbClr val="FFFF00"/>
                </a:solidFill>
              </a:rPr>
              <a:t>(Orléans – Bourges – Troyes – Rouen – Albi –</a:t>
            </a:r>
          </a:p>
          <a:p>
            <a:r>
              <a:rPr lang="fr-FR" sz="2000" b="1" i="1" dirty="0">
                <a:solidFill>
                  <a:srgbClr val="FFFF00"/>
                </a:solidFill>
              </a:rPr>
              <a:t>   Angers – Bordeaux………)</a:t>
            </a:r>
          </a:p>
        </p:txBody>
      </p:sp>
    </p:spTree>
    <p:extLst>
      <p:ext uri="{BB962C8B-B14F-4D97-AF65-F5344CB8AC3E}">
        <p14:creationId xmlns:p14="http://schemas.microsoft.com/office/powerpoint/2010/main" val="17803587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43E487C-307A-D4E6-880D-60091FFE19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8132" y="188999"/>
            <a:ext cx="2728422"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601213F-4434-BDAB-2CB5-F295B24B85D0}"/>
              </a:ext>
            </a:extLst>
          </p:cNvPr>
          <p:cNvSpPr txBox="1"/>
          <p:nvPr/>
        </p:nvSpPr>
        <p:spPr>
          <a:xfrm>
            <a:off x="5945358" y="3428999"/>
            <a:ext cx="4572000" cy="1938992"/>
          </a:xfrm>
          <a:prstGeom prst="rect">
            <a:avLst/>
          </a:prstGeom>
          <a:noFill/>
        </p:spPr>
        <p:txBody>
          <a:bodyPr wrap="square" rtlCol="0">
            <a:spAutoFit/>
          </a:bodyPr>
          <a:lstStyle/>
          <a:p>
            <a:r>
              <a:rPr lang="fr-FR" sz="2400" b="1" dirty="0"/>
              <a:t>Fresque de Giorgio VASARI  1572</a:t>
            </a:r>
          </a:p>
          <a:p>
            <a:endParaRPr lang="fr-FR" sz="2400" b="1" dirty="0"/>
          </a:p>
          <a:p>
            <a:r>
              <a:rPr lang="fr-FR" sz="2400" b="1" dirty="0"/>
              <a:t>Charles IX revendiquant le massacre devant le lit de Justice – le 26 Août 1572</a:t>
            </a:r>
          </a:p>
        </p:txBody>
      </p:sp>
    </p:spTree>
    <p:extLst>
      <p:ext uri="{BB962C8B-B14F-4D97-AF65-F5344CB8AC3E}">
        <p14:creationId xmlns:p14="http://schemas.microsoft.com/office/powerpoint/2010/main" val="3990338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1703100-3D5A-5E11-66F6-7D4369EF15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462" y="189620"/>
            <a:ext cx="9064284" cy="6267450"/>
          </a:xfrm>
          <a:prstGeom prst="rect">
            <a:avLst/>
          </a:prstGeom>
          <a:ln w="88900" cap="sq" cmpd="thickThin">
            <a:solidFill>
              <a:srgbClr val="0070C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65B8BC9-01D8-7DB5-FEAF-39A937DE57BA}"/>
              </a:ext>
            </a:extLst>
          </p:cNvPr>
          <p:cNvSpPr txBox="1"/>
          <p:nvPr/>
        </p:nvSpPr>
        <p:spPr>
          <a:xfrm>
            <a:off x="9505071" y="797510"/>
            <a:ext cx="2686929" cy="5262979"/>
          </a:xfrm>
          <a:prstGeom prst="rect">
            <a:avLst/>
          </a:prstGeom>
          <a:noFill/>
        </p:spPr>
        <p:txBody>
          <a:bodyPr wrap="square" rtlCol="0">
            <a:spAutoFit/>
          </a:bodyPr>
          <a:lstStyle/>
          <a:p>
            <a:r>
              <a:rPr lang="fr-FR" sz="2400" b="1" dirty="0"/>
              <a:t>Enluminure du manuscrit</a:t>
            </a:r>
          </a:p>
          <a:p>
            <a:r>
              <a:rPr lang="fr-FR" sz="2400" b="1" dirty="0"/>
              <a:t> de Carmen de Tristibis Gailliac</a:t>
            </a:r>
          </a:p>
          <a:p>
            <a:endParaRPr lang="fr-FR" sz="2400" b="1" dirty="0"/>
          </a:p>
          <a:p>
            <a:r>
              <a:rPr lang="fr-FR" sz="2400" b="1" dirty="0"/>
              <a:t>Brandissant son poignard,</a:t>
            </a:r>
          </a:p>
          <a:p>
            <a:r>
              <a:rPr lang="fr-FR" sz="2400" b="1" dirty="0"/>
              <a:t>Saint Barthélemy à coté d’une vue de PARIS avec, ses rues, cadavres transportés en charrettes et, jetés dans la Seine</a:t>
            </a:r>
          </a:p>
        </p:txBody>
      </p:sp>
    </p:spTree>
    <p:extLst>
      <p:ext uri="{BB962C8B-B14F-4D97-AF65-F5344CB8AC3E}">
        <p14:creationId xmlns:p14="http://schemas.microsoft.com/office/powerpoint/2010/main" val="26491741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3A7F622-6A35-7A1C-5787-3307246AFD5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59708" y="279000"/>
            <a:ext cx="4436808" cy="6300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C593AC56-C6D4-A8F8-5062-D8919A873202}"/>
              </a:ext>
            </a:extLst>
          </p:cNvPr>
          <p:cNvSpPr txBox="1"/>
          <p:nvPr/>
        </p:nvSpPr>
        <p:spPr>
          <a:xfrm>
            <a:off x="2438107" y="3252275"/>
            <a:ext cx="4867421" cy="2308324"/>
          </a:xfrm>
          <a:prstGeom prst="rect">
            <a:avLst/>
          </a:prstGeom>
          <a:noFill/>
        </p:spPr>
        <p:txBody>
          <a:bodyPr wrap="square" rtlCol="0">
            <a:spAutoFit/>
          </a:bodyPr>
          <a:lstStyle/>
          <a:p>
            <a:r>
              <a:rPr lang="fr-FR" sz="2400" b="1" dirty="0"/>
              <a:t>Le Duc de GUISE  - amiral de Chastillon</a:t>
            </a:r>
          </a:p>
          <a:p>
            <a:endParaRPr lang="fr-FR" sz="2400" b="1" dirty="0"/>
          </a:p>
          <a:p>
            <a:r>
              <a:rPr lang="fr-FR" sz="2400" b="1" dirty="0"/>
              <a:t> Gaspard II de COLIGNY</a:t>
            </a:r>
          </a:p>
          <a:p>
            <a:endParaRPr lang="fr-FR" sz="2400" b="1" dirty="0"/>
          </a:p>
          <a:p>
            <a:r>
              <a:rPr lang="fr-FR" sz="2400" b="1" dirty="0"/>
              <a:t> par François Clouet 1550</a:t>
            </a:r>
          </a:p>
        </p:txBody>
      </p:sp>
    </p:spTree>
    <p:extLst>
      <p:ext uri="{BB962C8B-B14F-4D97-AF65-F5344CB8AC3E}">
        <p14:creationId xmlns:p14="http://schemas.microsoft.com/office/powerpoint/2010/main" val="9067013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58A13AE-B29D-E152-FE3B-DB2F650A16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4036" y="267286"/>
            <a:ext cx="4256814" cy="6323428"/>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1DCA34D-5578-FD9D-D96C-01599942A956}"/>
              </a:ext>
            </a:extLst>
          </p:cNvPr>
          <p:cNvSpPr txBox="1"/>
          <p:nvPr/>
        </p:nvSpPr>
        <p:spPr>
          <a:xfrm>
            <a:off x="6201152" y="4055012"/>
            <a:ext cx="4135902" cy="830997"/>
          </a:xfrm>
          <a:prstGeom prst="rect">
            <a:avLst/>
          </a:prstGeom>
          <a:noFill/>
        </p:spPr>
        <p:txBody>
          <a:bodyPr wrap="square" rtlCol="0">
            <a:spAutoFit/>
          </a:bodyPr>
          <a:lstStyle/>
          <a:p>
            <a:r>
              <a:rPr lang="fr-FR" sz="2400" b="1" dirty="0">
                <a:solidFill>
                  <a:srgbClr val="FFFF00"/>
                </a:solidFill>
              </a:rPr>
              <a:t>Portrait de Henri – Duc de Guise</a:t>
            </a:r>
          </a:p>
        </p:txBody>
      </p:sp>
    </p:spTree>
    <p:extLst>
      <p:ext uri="{BB962C8B-B14F-4D97-AF65-F5344CB8AC3E}">
        <p14:creationId xmlns:p14="http://schemas.microsoft.com/office/powerpoint/2010/main" val="39424579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615D5A-28A4-C029-D14C-49D5E6D7B2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93932" y="126609"/>
            <a:ext cx="2471434" cy="6604782"/>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98DA72A-DC5A-9F72-B2E9-9B3410984D2D}"/>
              </a:ext>
            </a:extLst>
          </p:cNvPr>
          <p:cNvSpPr txBox="1"/>
          <p:nvPr/>
        </p:nvSpPr>
        <p:spPr>
          <a:xfrm>
            <a:off x="946932" y="2474155"/>
            <a:ext cx="4206240" cy="3416320"/>
          </a:xfrm>
          <a:prstGeom prst="rect">
            <a:avLst/>
          </a:prstGeom>
          <a:noFill/>
        </p:spPr>
        <p:txBody>
          <a:bodyPr wrap="square" rtlCol="0">
            <a:spAutoFit/>
          </a:bodyPr>
          <a:lstStyle/>
          <a:p>
            <a:r>
              <a:rPr lang="fr-FR" sz="2400" b="1" dirty="0">
                <a:solidFill>
                  <a:srgbClr val="FFFF00"/>
                </a:solidFill>
              </a:rPr>
              <a:t>Fresque de la Sala Regio par </a:t>
            </a:r>
            <a:r>
              <a:rPr lang="fr-FR" sz="2400" b="1" dirty="0" err="1">
                <a:solidFill>
                  <a:srgbClr val="FFFF00"/>
                </a:solidFill>
              </a:rPr>
              <a:t>Giogio</a:t>
            </a:r>
            <a:r>
              <a:rPr lang="fr-FR" sz="2400" b="1" dirty="0">
                <a:solidFill>
                  <a:srgbClr val="FFFF00"/>
                </a:solidFill>
              </a:rPr>
              <a:t> VASARI</a:t>
            </a:r>
          </a:p>
          <a:p>
            <a:endParaRPr lang="fr-FR" sz="2400" b="1" dirty="0">
              <a:solidFill>
                <a:srgbClr val="FFFF00"/>
              </a:solidFill>
            </a:endParaRPr>
          </a:p>
          <a:p>
            <a:r>
              <a:rPr lang="fr-FR" sz="2400" b="1" dirty="0">
                <a:solidFill>
                  <a:srgbClr val="FFFF00"/>
                </a:solidFill>
              </a:rPr>
              <a:t> réalisée pour le Pape Grégoire XIII</a:t>
            </a:r>
          </a:p>
          <a:p>
            <a:r>
              <a:rPr lang="fr-FR" sz="2400" b="1" dirty="0">
                <a:solidFill>
                  <a:srgbClr val="FFFF00"/>
                </a:solidFill>
              </a:rPr>
              <a:t> en 1572</a:t>
            </a:r>
          </a:p>
          <a:p>
            <a:endParaRPr lang="fr-FR" sz="2400" b="1" dirty="0">
              <a:solidFill>
                <a:srgbClr val="FFFF00"/>
              </a:solidFill>
            </a:endParaRPr>
          </a:p>
          <a:p>
            <a:r>
              <a:rPr lang="fr-FR" sz="2400" b="1" dirty="0">
                <a:solidFill>
                  <a:srgbClr val="FFFF00"/>
                </a:solidFill>
              </a:rPr>
              <a:t>Le Massacre de la Saint Barthélemy</a:t>
            </a:r>
          </a:p>
        </p:txBody>
      </p:sp>
    </p:spTree>
    <p:extLst>
      <p:ext uri="{BB962C8B-B14F-4D97-AF65-F5344CB8AC3E}">
        <p14:creationId xmlns:p14="http://schemas.microsoft.com/office/powerpoint/2010/main" val="1307267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9632F4E-0CF4-2117-155D-644F1991596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59281" y="278398"/>
            <a:ext cx="4284000" cy="5622046"/>
          </a:xfrm>
          <a:prstGeom prst="rect">
            <a:avLst/>
          </a:prstGeom>
          <a:ln w="88900" cap="sq" cmpd="thickThin">
            <a:solidFill>
              <a:schemeClr val="accent2"/>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60A10F6A-F044-3BB3-347D-B2D9CF39EAB0}"/>
              </a:ext>
            </a:extLst>
          </p:cNvPr>
          <p:cNvSpPr txBox="1"/>
          <p:nvPr/>
        </p:nvSpPr>
        <p:spPr>
          <a:xfrm>
            <a:off x="867508" y="5978207"/>
            <a:ext cx="6387231" cy="830997"/>
          </a:xfrm>
          <a:prstGeom prst="rect">
            <a:avLst/>
          </a:prstGeom>
          <a:noFill/>
        </p:spPr>
        <p:txBody>
          <a:bodyPr wrap="square" rtlCol="0">
            <a:spAutoFit/>
          </a:bodyPr>
          <a:lstStyle/>
          <a:p>
            <a:r>
              <a:rPr lang="fr-FR" sz="2400" b="1" dirty="0">
                <a:solidFill>
                  <a:srgbClr val="FFFF00"/>
                </a:solidFill>
              </a:rPr>
              <a:t>Duc de NEVERS – Louis Gonzague</a:t>
            </a:r>
          </a:p>
          <a:p>
            <a:r>
              <a:rPr lang="fr-FR" sz="2400" b="1" dirty="0">
                <a:solidFill>
                  <a:srgbClr val="FFFF00"/>
                </a:solidFill>
              </a:rPr>
              <a:t>  16eme siècle</a:t>
            </a:r>
          </a:p>
        </p:txBody>
      </p:sp>
      <p:pic>
        <p:nvPicPr>
          <p:cNvPr id="8" name="Image 7">
            <a:extLst>
              <a:ext uri="{FF2B5EF4-FFF2-40B4-BE49-F238E27FC236}">
                <a16:creationId xmlns:a16="http://schemas.microsoft.com/office/drawing/2014/main" id="{93FCD742-B720-4373-799E-9A6C55D490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48720" y="278398"/>
            <a:ext cx="4369230" cy="5493727"/>
          </a:xfrm>
          <a:prstGeom prst="rect">
            <a:avLst/>
          </a:prstGeom>
          <a:ln w="88900" cap="sq" cmpd="thickThin">
            <a:solidFill>
              <a:schemeClr val="accent2"/>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B7B3EA87-60CB-50EA-2D83-E632FDACC297}"/>
              </a:ext>
            </a:extLst>
          </p:cNvPr>
          <p:cNvSpPr txBox="1"/>
          <p:nvPr/>
        </p:nvSpPr>
        <p:spPr>
          <a:xfrm>
            <a:off x="6986112" y="5849888"/>
            <a:ext cx="4369230" cy="830997"/>
          </a:xfrm>
          <a:prstGeom prst="rect">
            <a:avLst/>
          </a:prstGeom>
          <a:noFill/>
        </p:spPr>
        <p:txBody>
          <a:bodyPr wrap="square" rtlCol="0">
            <a:spAutoFit/>
          </a:bodyPr>
          <a:lstStyle/>
          <a:p>
            <a:r>
              <a:rPr lang="fr-FR" sz="2400" b="1" dirty="0">
                <a:solidFill>
                  <a:srgbClr val="FFFF00"/>
                </a:solidFill>
              </a:rPr>
              <a:t>René de BIRAGUE – Chancelier de France</a:t>
            </a:r>
          </a:p>
        </p:txBody>
      </p:sp>
    </p:spTree>
    <p:extLst>
      <p:ext uri="{BB962C8B-B14F-4D97-AF65-F5344CB8AC3E}">
        <p14:creationId xmlns:p14="http://schemas.microsoft.com/office/powerpoint/2010/main" val="15441222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1FF1CA-8E2F-9BB9-7A26-9C94B864739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59388" y="366564"/>
            <a:ext cx="4324350" cy="553402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A3E910-4FA0-CFDC-E8DD-224A1601FBA0}"/>
              </a:ext>
            </a:extLst>
          </p:cNvPr>
          <p:cNvSpPr txBox="1"/>
          <p:nvPr/>
        </p:nvSpPr>
        <p:spPr>
          <a:xfrm>
            <a:off x="512592" y="5981956"/>
            <a:ext cx="5808198" cy="830997"/>
          </a:xfrm>
          <a:prstGeom prst="rect">
            <a:avLst/>
          </a:prstGeom>
          <a:noFill/>
        </p:spPr>
        <p:txBody>
          <a:bodyPr wrap="square" rtlCol="0">
            <a:spAutoFit/>
          </a:bodyPr>
          <a:lstStyle/>
          <a:p>
            <a:r>
              <a:rPr lang="fr-FR" sz="2400" b="1" dirty="0"/>
              <a:t>Henri – Duc d’ANJOU, frère cadet du Roi</a:t>
            </a:r>
          </a:p>
          <a:p>
            <a:r>
              <a:rPr lang="fr-FR" sz="2400" b="1" dirty="0"/>
              <a:t>              portrait  1570</a:t>
            </a:r>
          </a:p>
        </p:txBody>
      </p:sp>
      <p:pic>
        <p:nvPicPr>
          <p:cNvPr id="6" name="Image 5">
            <a:extLst>
              <a:ext uri="{FF2B5EF4-FFF2-40B4-BE49-F238E27FC236}">
                <a16:creationId xmlns:a16="http://schemas.microsoft.com/office/drawing/2014/main" id="{B1F7DF18-339F-A4B2-A908-166D25950B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7531" y="285198"/>
            <a:ext cx="4119194" cy="5696758"/>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7FCD728-EFDA-C619-5088-2C6306965F53}"/>
              </a:ext>
            </a:extLst>
          </p:cNvPr>
          <p:cNvSpPr txBox="1"/>
          <p:nvPr/>
        </p:nvSpPr>
        <p:spPr>
          <a:xfrm>
            <a:off x="6861810" y="6085169"/>
            <a:ext cx="5128260" cy="461665"/>
          </a:xfrm>
          <a:prstGeom prst="rect">
            <a:avLst/>
          </a:prstGeom>
          <a:noFill/>
        </p:spPr>
        <p:txBody>
          <a:bodyPr wrap="square" rtlCol="0">
            <a:spAutoFit/>
          </a:bodyPr>
          <a:lstStyle/>
          <a:p>
            <a:r>
              <a:rPr lang="fr-FR" sz="2400" b="1" dirty="0"/>
              <a:t>Portrait de CHARLES IX – Roi de France</a:t>
            </a:r>
          </a:p>
        </p:txBody>
      </p:sp>
    </p:spTree>
    <p:extLst>
      <p:ext uri="{BB962C8B-B14F-4D97-AF65-F5344CB8AC3E}">
        <p14:creationId xmlns:p14="http://schemas.microsoft.com/office/powerpoint/2010/main" val="17265619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4DE1272-1CA6-0E3E-E0DD-35ABED3469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83534" y="421517"/>
            <a:ext cx="4495800" cy="5705475"/>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6EF43CF-56F3-206A-810C-62824D11E126}"/>
              </a:ext>
            </a:extLst>
          </p:cNvPr>
          <p:cNvSpPr txBox="1"/>
          <p:nvPr/>
        </p:nvSpPr>
        <p:spPr>
          <a:xfrm>
            <a:off x="7107702" y="3819378"/>
            <a:ext cx="4501661" cy="1200329"/>
          </a:xfrm>
          <a:prstGeom prst="rect">
            <a:avLst/>
          </a:prstGeom>
          <a:noFill/>
        </p:spPr>
        <p:txBody>
          <a:bodyPr wrap="square" rtlCol="0">
            <a:spAutoFit/>
          </a:bodyPr>
          <a:lstStyle/>
          <a:p>
            <a:r>
              <a:rPr lang="fr-FR" sz="2400" b="1" dirty="0">
                <a:solidFill>
                  <a:srgbClr val="FFFF00"/>
                </a:solidFill>
              </a:rPr>
              <a:t>Portrait de Catherine de MEDICIS</a:t>
            </a:r>
          </a:p>
          <a:p>
            <a:endParaRPr lang="fr-FR" sz="2400" b="1" dirty="0">
              <a:solidFill>
                <a:srgbClr val="FFFF00"/>
              </a:solidFill>
            </a:endParaRPr>
          </a:p>
          <a:p>
            <a:r>
              <a:rPr lang="fr-FR" sz="2400" b="1" dirty="0">
                <a:solidFill>
                  <a:srgbClr val="FFFF00"/>
                </a:solidFill>
              </a:rPr>
              <a:t> 16eme siècle</a:t>
            </a:r>
          </a:p>
        </p:txBody>
      </p:sp>
    </p:spTree>
    <p:extLst>
      <p:ext uri="{BB962C8B-B14F-4D97-AF65-F5344CB8AC3E}">
        <p14:creationId xmlns:p14="http://schemas.microsoft.com/office/powerpoint/2010/main" val="19456897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8BDF439F-9711-D99A-A44A-A4D198115C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3545" y="146160"/>
            <a:ext cx="4603456" cy="6565679"/>
          </a:xfrm>
          <a:prstGeom prst="ellipse">
            <a:avLst/>
          </a:prstGeom>
          <a:ln w="63500" cap="rnd">
            <a:solidFill>
              <a:schemeClr val="accent6"/>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E5907D50-8437-B86D-7866-3976A037B3BA}"/>
              </a:ext>
            </a:extLst>
          </p:cNvPr>
          <p:cNvSpPr txBox="1"/>
          <p:nvPr/>
        </p:nvSpPr>
        <p:spPr>
          <a:xfrm>
            <a:off x="6711168" y="3428999"/>
            <a:ext cx="4501662" cy="1569660"/>
          </a:xfrm>
          <a:prstGeom prst="rect">
            <a:avLst/>
          </a:prstGeom>
          <a:noFill/>
        </p:spPr>
        <p:txBody>
          <a:bodyPr wrap="square" rtlCol="0">
            <a:spAutoFit/>
          </a:bodyPr>
          <a:lstStyle/>
          <a:p>
            <a:r>
              <a:rPr lang="fr-FR" sz="2400" b="1" dirty="0"/>
              <a:t>Gaspard de COLIGNY  portrait  1560</a:t>
            </a:r>
          </a:p>
          <a:p>
            <a:endParaRPr lang="fr-FR" sz="2400" b="1" dirty="0"/>
          </a:p>
          <a:p>
            <a:r>
              <a:rPr lang="fr-FR" sz="2400" b="1" dirty="0"/>
              <a:t>(Département des estampes )</a:t>
            </a:r>
          </a:p>
        </p:txBody>
      </p:sp>
    </p:spTree>
    <p:extLst>
      <p:ext uri="{BB962C8B-B14F-4D97-AF65-F5344CB8AC3E}">
        <p14:creationId xmlns:p14="http://schemas.microsoft.com/office/powerpoint/2010/main" val="1764415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EDF087B-8FF9-07CB-F88D-3B61A4F3A0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11815" y="155948"/>
            <a:ext cx="4145866" cy="6546104"/>
          </a:xfrm>
          <a:prstGeom prst="rect">
            <a:avLst/>
          </a:prstGeom>
          <a:ln w="88900" cap="sq" cmpd="thickThin">
            <a:solidFill>
              <a:schemeClr val="accent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00E4C03-1FCD-0709-A1B9-B5B53CAA96A0}"/>
              </a:ext>
            </a:extLst>
          </p:cNvPr>
          <p:cNvSpPr txBox="1"/>
          <p:nvPr/>
        </p:nvSpPr>
        <p:spPr>
          <a:xfrm>
            <a:off x="1875399" y="3829929"/>
            <a:ext cx="5054991" cy="1938992"/>
          </a:xfrm>
          <a:prstGeom prst="rect">
            <a:avLst/>
          </a:prstGeom>
          <a:noFill/>
        </p:spPr>
        <p:txBody>
          <a:bodyPr wrap="square" rtlCol="0">
            <a:spAutoFit/>
          </a:bodyPr>
          <a:lstStyle/>
          <a:p>
            <a:r>
              <a:rPr lang="fr-FR" sz="2400" b="1" dirty="0"/>
              <a:t>Henri III et Marguerite de VALOIS</a:t>
            </a:r>
          </a:p>
          <a:p>
            <a:r>
              <a:rPr lang="fr-FR" sz="2400" b="1" dirty="0"/>
              <a:t>  Roi &amp; Reine de Navarre    -   1572</a:t>
            </a:r>
          </a:p>
          <a:p>
            <a:endParaRPr lang="fr-FR" sz="2400" b="1" dirty="0"/>
          </a:p>
          <a:p>
            <a:r>
              <a:rPr lang="fr-FR" sz="2400" b="1" dirty="0"/>
              <a:t>Miniature du livre d’heures de Catherine de Médicis</a:t>
            </a:r>
          </a:p>
        </p:txBody>
      </p:sp>
    </p:spTree>
    <p:extLst>
      <p:ext uri="{BB962C8B-B14F-4D97-AF65-F5344CB8AC3E}">
        <p14:creationId xmlns:p14="http://schemas.microsoft.com/office/powerpoint/2010/main" val="6253539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EA9915B-4850-8F86-8AB7-C28CB9A922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4622" y="205740"/>
            <a:ext cx="8318696" cy="504483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14C0A6B-BB12-8625-50AE-FDCC93AA091F}"/>
              </a:ext>
            </a:extLst>
          </p:cNvPr>
          <p:cNvSpPr txBox="1"/>
          <p:nvPr/>
        </p:nvSpPr>
        <p:spPr>
          <a:xfrm>
            <a:off x="961292" y="5380672"/>
            <a:ext cx="10269416" cy="1477328"/>
          </a:xfrm>
          <a:prstGeom prst="rect">
            <a:avLst/>
          </a:prstGeom>
          <a:pattFill prst="pct90">
            <a:fgClr>
              <a:schemeClr val="accent3"/>
            </a:fgClr>
            <a:bgClr>
              <a:schemeClr val="bg1"/>
            </a:bgClr>
          </a:pattFill>
        </p:spPr>
        <p:txBody>
          <a:bodyPr wrap="square" rtlCol="0">
            <a:spAutoFit/>
          </a:bodyPr>
          <a:lstStyle/>
          <a:p>
            <a:r>
              <a:rPr lang="fr-FR" b="1" dirty="0"/>
              <a:t>Tableau ancien : La tragédie du massacre de la Saint Barthelemy – à gauche: église du couvent Saint Augustin (disparue) – la Seine – et le pont des Meuniers  --au centre le Louvre et, Catherine de Médicis (en noir) – l’hôtel particulier dans lequel COLIGNY chef protestant fut tué, autour de son cadavre les chefs du parti Catholique( ducs de Guise et d’Aumale et le chevalier d’Angoulême  (à suivre page suivante….)</a:t>
            </a:r>
          </a:p>
          <a:p>
            <a:r>
              <a:rPr lang="fr-FR" b="1" dirty="0"/>
              <a:t> œuvre du peintre François DUBOIS , protestant d’Amiens qui se réfugiera à Genève après le massacre</a:t>
            </a:r>
          </a:p>
        </p:txBody>
      </p:sp>
    </p:spTree>
    <p:extLst>
      <p:ext uri="{BB962C8B-B14F-4D97-AF65-F5344CB8AC3E}">
        <p14:creationId xmlns:p14="http://schemas.microsoft.com/office/powerpoint/2010/main" val="40986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D819883-5BAE-A52D-1F27-5674E6727D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1877" y="204202"/>
            <a:ext cx="7948246" cy="4820177"/>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259345E-AB40-7071-F69A-28ADB4544643}"/>
              </a:ext>
            </a:extLst>
          </p:cNvPr>
          <p:cNvSpPr txBox="1"/>
          <p:nvPr/>
        </p:nvSpPr>
        <p:spPr>
          <a:xfrm>
            <a:off x="1609285" y="5024379"/>
            <a:ext cx="9870831" cy="1754326"/>
          </a:xfrm>
          <a:prstGeom prst="rect">
            <a:avLst/>
          </a:prstGeom>
          <a:noFill/>
        </p:spPr>
        <p:txBody>
          <a:bodyPr wrap="square" rtlCol="0">
            <a:spAutoFit/>
          </a:bodyPr>
          <a:lstStyle/>
          <a:p>
            <a:r>
              <a:rPr lang="fr-FR" dirty="0"/>
              <a:t> </a:t>
            </a:r>
            <a:r>
              <a:rPr lang="fr-FR" b="1" dirty="0"/>
              <a:t>à droite du tableau de la Tragédie du massacre de la Saint Barthélemy : la porte Saint Honoré</a:t>
            </a:r>
          </a:p>
          <a:p>
            <a:r>
              <a:rPr lang="fr-FR" b="1" dirty="0"/>
              <a:t> et, sur la colline de la Villette, le gibet de Montfaucon –</a:t>
            </a:r>
          </a:p>
          <a:p>
            <a:r>
              <a:rPr lang="fr-FR" b="1" dirty="0"/>
              <a:t>Rassemblant 150 figurants cette œuvre représente la cruauté de la guerre civile religieuse</a:t>
            </a:r>
          </a:p>
          <a:p>
            <a:r>
              <a:rPr lang="fr-FR" b="1" dirty="0"/>
              <a:t>Une femme éventrée (à droite), des enfants trainant des nourrissons au bout d’une corde (au centre</a:t>
            </a:r>
          </a:p>
          <a:p>
            <a:r>
              <a:rPr lang="fr-FR" b="1" dirty="0"/>
              <a:t>Une femme embrochée, près du pont des Meuniers, des cadres dénudés et empilés, des maisons pillées – le Roi Charles IX tire à l’arquebuse depuis une fenêtre du Louvre. Œuvre de François DUBOIS</a:t>
            </a:r>
          </a:p>
        </p:txBody>
      </p:sp>
    </p:spTree>
    <p:extLst>
      <p:ext uri="{BB962C8B-B14F-4D97-AF65-F5344CB8AC3E}">
        <p14:creationId xmlns:p14="http://schemas.microsoft.com/office/powerpoint/2010/main" val="24213229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F1988B9-030E-72C9-176F-B73FB3D8F9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72844" y="576262"/>
            <a:ext cx="7620000" cy="570547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20FEDBC-CB62-5DA6-ACED-04F7A1F8927C}"/>
              </a:ext>
            </a:extLst>
          </p:cNvPr>
          <p:cNvSpPr txBox="1"/>
          <p:nvPr/>
        </p:nvSpPr>
        <p:spPr>
          <a:xfrm>
            <a:off x="1722413" y="6281737"/>
            <a:ext cx="6049108" cy="461665"/>
          </a:xfrm>
          <a:prstGeom prst="rect">
            <a:avLst/>
          </a:prstGeom>
          <a:noFill/>
        </p:spPr>
        <p:txBody>
          <a:bodyPr wrap="square" rtlCol="0">
            <a:spAutoFit/>
          </a:bodyPr>
          <a:lstStyle/>
          <a:p>
            <a:r>
              <a:rPr lang="fr-FR" sz="2400" b="1" dirty="0">
                <a:solidFill>
                  <a:srgbClr val="FFFF00"/>
                </a:solidFill>
              </a:rPr>
              <a:t>Cour carrée (aile LESCOT)  Le LOUVRE - Paris</a:t>
            </a:r>
          </a:p>
        </p:txBody>
      </p:sp>
      <p:sp>
        <p:nvSpPr>
          <p:cNvPr id="2" name="ZoneTexte 1">
            <a:extLst>
              <a:ext uri="{FF2B5EF4-FFF2-40B4-BE49-F238E27FC236}">
                <a16:creationId xmlns:a16="http://schemas.microsoft.com/office/drawing/2014/main" id="{C261653B-10B5-A16A-08B1-ECC6FE776EFC}"/>
              </a:ext>
            </a:extLst>
          </p:cNvPr>
          <p:cNvSpPr txBox="1"/>
          <p:nvPr/>
        </p:nvSpPr>
        <p:spPr>
          <a:xfrm>
            <a:off x="8606790" y="1211580"/>
            <a:ext cx="3463290" cy="461665"/>
          </a:xfrm>
          <a:prstGeom prst="rect">
            <a:avLst/>
          </a:prstGeom>
          <a:noFill/>
        </p:spPr>
        <p:txBody>
          <a:bodyPr wrap="square" rtlCol="0">
            <a:spAutoFit/>
          </a:bodyPr>
          <a:lstStyle/>
          <a:p>
            <a:r>
              <a:rPr lang="fr-FR" sz="2400" b="1" dirty="0">
                <a:solidFill>
                  <a:srgbClr val="FFFF00"/>
                </a:solidFill>
              </a:rPr>
              <a:t>Lorient Vous a Présenté</a:t>
            </a:r>
          </a:p>
        </p:txBody>
      </p:sp>
      <p:sp>
        <p:nvSpPr>
          <p:cNvPr id="5" name="ZoneTexte 4">
            <a:extLst>
              <a:ext uri="{FF2B5EF4-FFF2-40B4-BE49-F238E27FC236}">
                <a16:creationId xmlns:a16="http://schemas.microsoft.com/office/drawing/2014/main" id="{D6D68B38-154A-B730-67AB-3EB5368D2A41}"/>
              </a:ext>
            </a:extLst>
          </p:cNvPr>
          <p:cNvSpPr txBox="1"/>
          <p:nvPr/>
        </p:nvSpPr>
        <p:spPr>
          <a:xfrm>
            <a:off x="8921766" y="1673245"/>
            <a:ext cx="3148314" cy="830997"/>
          </a:xfrm>
          <a:prstGeom prst="rect">
            <a:avLst/>
          </a:prstGeom>
          <a:noFill/>
        </p:spPr>
        <p:txBody>
          <a:bodyPr wrap="square" rtlCol="0">
            <a:spAutoFit/>
          </a:bodyPr>
          <a:lstStyle/>
          <a:p>
            <a:r>
              <a:rPr lang="fr-FR" sz="2400" b="1" dirty="0">
                <a:solidFill>
                  <a:srgbClr val="FFFF00"/>
                </a:solidFill>
              </a:rPr>
              <a:t>Le Massacre De La Saint-Barthélemy</a:t>
            </a:r>
          </a:p>
        </p:txBody>
      </p:sp>
      <p:sp>
        <p:nvSpPr>
          <p:cNvPr id="6" name="ZoneTexte 5">
            <a:extLst>
              <a:ext uri="{FF2B5EF4-FFF2-40B4-BE49-F238E27FC236}">
                <a16:creationId xmlns:a16="http://schemas.microsoft.com/office/drawing/2014/main" id="{DCAAD011-919B-6537-3345-54AE58619BDB}"/>
              </a:ext>
            </a:extLst>
          </p:cNvPr>
          <p:cNvSpPr txBox="1"/>
          <p:nvPr/>
        </p:nvSpPr>
        <p:spPr>
          <a:xfrm>
            <a:off x="8606790" y="3576577"/>
            <a:ext cx="3585210" cy="830997"/>
          </a:xfrm>
          <a:prstGeom prst="rect">
            <a:avLst/>
          </a:prstGeom>
          <a:noFill/>
        </p:spPr>
        <p:txBody>
          <a:bodyPr wrap="square" rtlCol="0">
            <a:spAutoFit/>
          </a:bodyPr>
          <a:lstStyle/>
          <a:p>
            <a:r>
              <a:rPr lang="fr-FR" sz="2400" b="1" dirty="0">
                <a:solidFill>
                  <a:srgbClr val="FFFF00"/>
                </a:solidFill>
              </a:rPr>
              <a:t>Les Images Et Le Son Du Net</a:t>
            </a:r>
          </a:p>
        </p:txBody>
      </p:sp>
      <p:sp>
        <p:nvSpPr>
          <p:cNvPr id="7" name="ZoneTexte 6">
            <a:extLst>
              <a:ext uri="{FF2B5EF4-FFF2-40B4-BE49-F238E27FC236}">
                <a16:creationId xmlns:a16="http://schemas.microsoft.com/office/drawing/2014/main" id="{2601A057-99D2-1E0E-7D12-DCCAEA073F1C}"/>
              </a:ext>
            </a:extLst>
          </p:cNvPr>
          <p:cNvSpPr txBox="1"/>
          <p:nvPr/>
        </p:nvSpPr>
        <p:spPr>
          <a:xfrm>
            <a:off x="9731994" y="4953922"/>
            <a:ext cx="3148314"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3333863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peelOff"/>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951</Words>
  <Application>Microsoft Office PowerPoint</Application>
  <PresentationFormat>Grand écran</PresentationFormat>
  <Paragraphs>132</Paragraphs>
  <Slides>25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25</vt:i4>
      </vt:variant>
    </vt:vector>
  </HeadingPairs>
  <TitlesOfParts>
    <vt:vector size="2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dc:creator>
  <cp:lastModifiedBy>Daniel Moulac</cp:lastModifiedBy>
  <cp:revision>5</cp:revision>
  <dcterms:created xsi:type="dcterms:W3CDTF">2024-03-26T16:31:46Z</dcterms:created>
  <dcterms:modified xsi:type="dcterms:W3CDTF">2024-03-27T05:33:16Z</dcterms:modified>
</cp:coreProperties>
</file>