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84" r:id="rId5"/>
    <p:sldId id="285" r:id="rId6"/>
    <p:sldId id="283" r:id="rId7"/>
    <p:sldId id="282" r:id="rId8"/>
    <p:sldId id="281" r:id="rId9"/>
    <p:sldId id="280" r:id="rId10"/>
    <p:sldId id="278" r:id="rId11"/>
    <p:sldId id="277" r:id="rId12"/>
    <p:sldId id="276" r:id="rId13"/>
    <p:sldId id="275" r:id="rId14"/>
    <p:sldId id="274" r:id="rId15"/>
    <p:sldId id="273" r:id="rId16"/>
    <p:sldId id="272" r:id="rId17"/>
    <p:sldId id="271" r:id="rId18"/>
    <p:sldId id="270" r:id="rId19"/>
    <p:sldId id="269" r:id="rId20"/>
    <p:sldId id="268" r:id="rId21"/>
    <p:sldId id="267" r:id="rId22"/>
    <p:sldId id="266" r:id="rId23"/>
    <p:sldId id="265" r:id="rId24"/>
    <p:sldId id="264" r:id="rId25"/>
    <p:sldId id="263" r:id="rId26"/>
    <p:sldId id="262" r:id="rId27"/>
    <p:sldId id="261" r:id="rId28"/>
    <p:sldId id="260" r:id="rId29"/>
    <p:sldId id="259" r:id="rId30"/>
    <p:sldId id="25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240" autoAdjust="0"/>
    <p:restoredTop sz="94660"/>
  </p:normalViewPr>
  <p:slideViewPr>
    <p:cSldViewPr snapToGrid="0">
      <p:cViewPr varScale="1">
        <p:scale>
          <a:sx n="71" d="100"/>
          <a:sy n="71" d="100"/>
        </p:scale>
        <p:origin x="4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C29C94-191C-CEFC-01C9-0C16F17421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72D3240-06F4-943C-9DF2-A486ECCD20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7FF14F-E84C-6242-AD33-E06B0D676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2C1E9-D12C-4AAC-8C74-B886F275F80E}" type="datetimeFigureOut">
              <a:rPr lang="fr-FR" smtClean="0"/>
              <a:t>28/03/2024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F2B808-174A-1834-6025-3D5C96DA7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B3DE25-40DD-1651-8841-8B2367E4E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F4CBA-FCC5-4A1C-9116-DC5A53239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62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EBD655-F1C0-EB5D-C464-FAC792DC8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B73627-A5E7-CF89-55C3-E89A5C2EA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871436-D63E-0F59-B83A-FD24835E3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2C1E9-D12C-4AAC-8C74-B886F275F80E}" type="datetimeFigureOut">
              <a:rPr lang="fr-FR" smtClean="0"/>
              <a:t>28/03/2024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B3C6EC-440F-B623-7FAD-1A7F9417E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1D3CDB-1CB1-7EBD-4127-D16A77E37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F4CBA-FCC5-4A1C-9116-DC5A53239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94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6F8A0B-BB22-BA2B-E4E7-D6EF00D3C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891CBB-DB7B-4222-8F27-77FEAE48AC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B51CF5-3225-13A0-116D-094A0E8F9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2C1E9-D12C-4AAC-8C74-B886F275F80E}" type="datetimeFigureOut">
              <a:rPr lang="fr-FR" smtClean="0"/>
              <a:t>28/03/2024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AAC607-EAB3-BAAB-C1B4-AE499576C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F570F7-A8DB-4202-ECE5-8BA997854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F4CBA-FCC5-4A1C-9116-DC5A53239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030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DE144A-70B2-49C2-28AF-9D10F4C57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9D32AD-9DB0-6F1B-AFAF-E627314C1F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550D6C8-EA39-CEAA-1CCB-2D206752E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FB849C6-8AAB-455F-5685-D1DBD50A9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2C1E9-D12C-4AAC-8C74-B886F275F80E}" type="datetimeFigureOut">
              <a:rPr lang="fr-FR" smtClean="0"/>
              <a:t>28/03/2024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B9F0827-546F-60BD-57A2-32B967B1B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91437C8-87C8-9B65-4093-DECDC9B27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F4CBA-FCC5-4A1C-9116-DC5A53239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357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E2941B-8C8E-ED22-66D1-69505239D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A13060F-3867-1F89-B405-BA3CC2A0A8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EFC11B-FDDD-1325-57F1-24D82A3563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E84E4B3-EBD3-660B-A85B-5306A4EACD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3DF3488-383A-8EF5-6CD2-DAE563FD0B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0F6AD4B-CB49-0E55-8D65-E51726966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2C1E9-D12C-4AAC-8C74-B886F275F80E}" type="datetimeFigureOut">
              <a:rPr lang="fr-FR" smtClean="0"/>
              <a:t>28/03/2024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46E9EA7-E60F-31C9-7090-C824C791E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8C36E0E-2204-525D-FB59-3C0CD140C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F4CBA-FCC5-4A1C-9116-DC5A53239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3911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A8AC04-519C-D112-0D41-D84F64827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046775C-9194-0AB0-858B-AC3B4B440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2C1E9-D12C-4AAC-8C74-B886F275F80E}" type="datetimeFigureOut">
              <a:rPr lang="fr-FR" smtClean="0"/>
              <a:t>28/03/2024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D7FE3E5-A972-0695-3D33-C27B0CE31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BB0CBEA-4891-06C0-FA6F-735FD7463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F4CBA-FCC5-4A1C-9116-DC5A53239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7970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18CE160-AB52-843E-52A4-B83DCC8E3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2C1E9-D12C-4AAC-8C74-B886F275F80E}" type="datetimeFigureOut">
              <a:rPr lang="fr-FR" smtClean="0"/>
              <a:t>28/03/2024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76F8A63-7621-CA50-53BF-41F911F84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7BA86FC-49EC-466D-1692-6BEC68EA1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F4CBA-FCC5-4A1C-9116-DC5A53239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0156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2F24C2-AB73-A616-68C5-6A9C31D38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461D67-04F6-B726-CF79-5948CC1E66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84301B4-D290-B940-4186-5522E31596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FFD9E76-E3A4-BBE1-EBC3-984F1DC9C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2C1E9-D12C-4AAC-8C74-B886F275F80E}" type="datetimeFigureOut">
              <a:rPr lang="fr-FR" smtClean="0"/>
              <a:t>28/03/2024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7AD57A1-5212-40E9-004C-AA4FC4308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3881BE-37F2-005F-0FDD-BAEF4B6A1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F4CBA-FCC5-4A1C-9116-DC5A53239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098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6AF8D7-18C7-E80D-C2F9-DC3A1D781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15520E8-4670-F125-A2E0-F7C1AC0D80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5C17B85-EF6C-D382-66DF-62C7C50BEF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D039B24-F654-8B34-67E6-5ACCB5DC7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2C1E9-D12C-4AAC-8C74-B886F275F80E}" type="datetimeFigureOut">
              <a:rPr lang="fr-FR" smtClean="0"/>
              <a:t>28/03/2024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C0C884D-3E4F-972C-8E68-537D7176C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FD470F-FBE3-32CE-86D7-330FFEF5B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F4CBA-FCC5-4A1C-9116-DC5A53239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358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BC78E7-F2A3-F2B9-7757-F1238DF10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2402D7C-A319-91B3-2B2D-F7BD9C8107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2601C4-0035-8D44-ABD5-6AE5C6765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2C1E9-D12C-4AAC-8C74-B886F275F80E}" type="datetimeFigureOut">
              <a:rPr lang="fr-FR" smtClean="0"/>
              <a:t>28/03/2024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2C8B84-062E-8906-071A-AA0E8F506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5EE694-4DA1-E386-03CE-6138B8B2C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F4CBA-FCC5-4A1C-9116-DC5A53239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807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95F5F82-BC0D-9671-AE46-7D101B1C37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284388-747A-2BED-D27A-92E0B3B5BE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C66E10-84BF-47C5-6732-0AABBFD11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2C1E9-D12C-4AAC-8C74-B886F275F80E}" type="datetimeFigureOut">
              <a:rPr lang="fr-FR" smtClean="0"/>
              <a:t>28/03/2024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96522B-5505-A32B-508A-C0D6A1009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3E1DB4-6769-BF7F-D3C7-5CA6D70A8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F4CBA-FCC5-4A1C-9116-DC5A53239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783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1D6F730-4643-CD92-76E2-C10EA40CD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85AEACF-4989-ED96-AD75-50575B6E0C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6D6BF0-DFD1-C6F6-FA9B-EB4973D815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C2C1E9-D12C-4AAC-8C74-B886F275F80E}" type="datetimeFigureOut">
              <a:rPr lang="fr-FR" smtClean="0"/>
              <a:t>28/03/2024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1DBE31-833A-20B6-2CDD-8978A2120C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3130AB-6E86-C6BF-47C3-0A79116FBF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1F4CBA-FCC5-4A1C-9116-DC5A532390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019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Description générée automatiquement">
            <a:extLst>
              <a:ext uri="{FF2B5EF4-FFF2-40B4-BE49-F238E27FC236}">
                <a16:creationId xmlns:a16="http://schemas.microsoft.com/office/drawing/2014/main" id="{53DBE53B-5662-3B6A-0701-AA22A6D1CD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5F3E84-5E0A-75D6-9E85-E2CE76770B16}"/>
              </a:ext>
            </a:extLst>
          </p:cNvPr>
          <p:cNvSpPr txBox="1"/>
          <p:nvPr/>
        </p:nvSpPr>
        <p:spPr>
          <a:xfrm>
            <a:off x="2800350" y="136727"/>
            <a:ext cx="7438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Île </a:t>
            </a:r>
            <a:r>
              <a:rPr lang="fr-FR" sz="2400" b="1" dirty="0" err="1">
                <a:solidFill>
                  <a:srgbClr val="FFFF00"/>
                </a:solidFill>
              </a:rPr>
              <a:t>Buyukada</a:t>
            </a:r>
            <a:r>
              <a:rPr lang="fr-FR" sz="2400" b="1" dirty="0">
                <a:solidFill>
                  <a:srgbClr val="FFFF00"/>
                </a:solidFill>
              </a:rPr>
              <a:t>  (</a:t>
            </a:r>
            <a:r>
              <a:rPr lang="fr-FR" sz="2400" b="1" dirty="0" err="1">
                <a:solidFill>
                  <a:srgbClr val="FFFF00"/>
                </a:solidFill>
              </a:rPr>
              <a:t>Turkie</a:t>
            </a:r>
            <a:r>
              <a:rPr lang="fr-FR" sz="2400" b="1" dirty="0">
                <a:solidFill>
                  <a:srgbClr val="FFFF00"/>
                </a:solidFill>
              </a:rPr>
              <a:t>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654B64B-98C8-443E-0F03-2F24C4150549}"/>
              </a:ext>
            </a:extLst>
          </p:cNvPr>
          <p:cNvSpPr txBox="1"/>
          <p:nvPr/>
        </p:nvSpPr>
        <p:spPr>
          <a:xfrm>
            <a:off x="5724030" y="6168167"/>
            <a:ext cx="7749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Büyükada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305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  <p:sndAc>
          <p:stSnd loop="1">
            <p:snd r:embed="rId2" name="Musique turque  Hadise Prenses  Princesse  Traduit en français.wav"/>
          </p:stSnd>
        </p:sndAc>
      </p:transition>
    </mc:Choice>
    <mc:Fallback>
      <p:transition spd="slow" advClick="0" advTm="8000">
        <p:cut/>
        <p:sndAc>
          <p:stSnd loop="1">
            <p:snd r:embed="rId2" name="Musique turque  Hadise Prenses  Princesse  Traduit en françai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EE6A04-EB6E-AA4B-4747-0F0ADA366C2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err="1">
                <a:ln>
                  <a:solidFill>
                    <a:srgbClr val="FFFF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Büyükada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est composée de deux collines séparée par le col d'une petite vallée reliant deux petites plaines littorales à l'ouest et à l'est. La principale plaine littorale, au nord, est un site portuaire autour duquel s'est développée la petite ville d'</a:t>
            </a:r>
            <a:r>
              <a:rPr lang="fr-FR" sz="2800" b="1" dirty="0" err="1">
                <a:ln>
                  <a:solidFill>
                    <a:srgbClr val="FFFF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Adalar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 La côte sud de l'île est nettement plus escarpée, et ses quelques criques sont occupées par des plages privées surtout desservies par un bateau assurant la navette depuis le port d'</a:t>
            </a:r>
            <a:r>
              <a:rPr lang="fr-FR" sz="2800" b="1" dirty="0" err="1">
                <a:ln>
                  <a:solidFill>
                    <a:srgbClr val="FFFF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Adalar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</a:t>
            </a:r>
          </a:p>
          <a:p>
            <a:pPr algn="ctr"/>
            <a:endParaRPr lang="fr-FR" sz="2800" b="1" dirty="0">
              <a:ln>
                <a:solidFill>
                  <a:srgbClr val="FFFF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28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Au nord, la colline la plus proche de l'embarcadère de ferries, İsa </a:t>
            </a:r>
            <a:r>
              <a:rPr lang="fr-FR" sz="2800" b="1" dirty="0" err="1">
                <a:ln>
                  <a:solidFill>
                    <a:srgbClr val="FFFF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Tepesi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(« colline de Jésus » en turc, ancien </a:t>
            </a:r>
            <a:r>
              <a:rPr lang="fr-FR" sz="2800" b="1" dirty="0" err="1">
                <a:ln>
                  <a:solidFill>
                    <a:srgbClr val="FFFF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Hristos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en grec), culmine à 152 mètres. Elle est dominée par l'ancien Orphelinat grec orthodoxe </a:t>
            </a:r>
            <a:r>
              <a:rPr lang="fr-FR" sz="2800" b="1" dirty="0" err="1">
                <a:ln>
                  <a:solidFill>
                    <a:srgbClr val="FFFF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Prinkipo</a:t>
            </a:r>
            <a:r>
              <a:rPr lang="fr-FR" sz="28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un imposant bâtiment en bois aujourd'hui très dégradé.</a:t>
            </a:r>
          </a:p>
        </p:txBody>
      </p:sp>
    </p:spTree>
    <p:extLst>
      <p:ext uri="{BB962C8B-B14F-4D97-AF65-F5344CB8AC3E}">
        <p14:creationId xmlns:p14="http://schemas.microsoft.com/office/powerpoint/2010/main" val="200153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nature&#10;&#10;Description générée automatiquement">
            <a:extLst>
              <a:ext uri="{FF2B5EF4-FFF2-40B4-BE49-F238E27FC236}">
                <a16:creationId xmlns:a16="http://schemas.microsoft.com/office/drawing/2014/main" id="{FDD50E38-65D8-433E-BC1A-B83099A75C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47" y="250257"/>
            <a:ext cx="8913505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6FCDBC-8F64-DAB3-DFAD-2150797D8CB6}"/>
              </a:ext>
            </a:extLst>
          </p:cNvPr>
          <p:cNvSpPr txBox="1"/>
          <p:nvPr/>
        </p:nvSpPr>
        <p:spPr>
          <a:xfrm>
            <a:off x="3028950" y="5767516"/>
            <a:ext cx="8115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Ancien orphelinat grec de </a:t>
            </a:r>
            <a:r>
              <a:rPr lang="fr-FR" sz="2800" b="1" dirty="0" err="1">
                <a:solidFill>
                  <a:srgbClr val="FFFF00"/>
                </a:solidFill>
              </a:rPr>
              <a:t>Büyükada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506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plante&#10;&#10;Description générée automatiquement">
            <a:extLst>
              <a:ext uri="{FF2B5EF4-FFF2-40B4-BE49-F238E27FC236}">
                <a16:creationId xmlns:a16="http://schemas.microsoft.com/office/drawing/2014/main" id="{413D23E4-258C-FA63-C61A-ADA46EDE39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350" y="17145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47A503-C5D9-4978-BD38-FA052E3DB1FE}"/>
              </a:ext>
            </a:extLst>
          </p:cNvPr>
          <p:cNvSpPr txBox="1"/>
          <p:nvPr/>
        </p:nvSpPr>
        <p:spPr>
          <a:xfrm>
            <a:off x="2834640" y="6259175"/>
            <a:ext cx="8126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Entrée de l'ancien orphelinat grec de </a:t>
            </a:r>
            <a:r>
              <a:rPr lang="fr-FR" sz="2400" b="1" dirty="0" err="1"/>
              <a:t>Büyükada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24674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679E0934-B041-0FAC-984F-7E734A1662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274320"/>
            <a:ext cx="1056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2132E9-0493-5899-5378-2930CF444AF4}"/>
              </a:ext>
            </a:extLst>
          </p:cNvPr>
          <p:cNvSpPr txBox="1"/>
          <p:nvPr/>
        </p:nvSpPr>
        <p:spPr>
          <a:xfrm>
            <a:off x="1725930" y="5983487"/>
            <a:ext cx="9970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Ruines de la maison habitée par Léon Trotski entre 1929 et 1933.</a:t>
            </a:r>
          </a:p>
        </p:txBody>
      </p:sp>
    </p:spTree>
    <p:extLst>
      <p:ext uri="{BB962C8B-B14F-4D97-AF65-F5344CB8AC3E}">
        <p14:creationId xmlns:p14="http://schemas.microsoft.com/office/powerpoint/2010/main" val="3086119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au, nuage&#10;&#10;Description générée automatiquement">
            <a:extLst>
              <a:ext uri="{FF2B5EF4-FFF2-40B4-BE49-F238E27FC236}">
                <a16:creationId xmlns:a16="http://schemas.microsoft.com/office/drawing/2014/main" id="{C5A2A86E-B409-00B5-84E1-D5D0AAF8BC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40810"/>
            <a:ext cx="8910000" cy="594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398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Description générée automatiquement">
            <a:extLst>
              <a:ext uri="{FF2B5EF4-FFF2-40B4-BE49-F238E27FC236}">
                <a16:creationId xmlns:a16="http://schemas.microsoft.com/office/drawing/2014/main" id="{9A14EDBF-EDB2-2ED5-98B2-185DA3AF96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459000"/>
            <a:ext cx="1056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3AD2AE-7338-AC52-5017-C556603FB0E7}"/>
              </a:ext>
            </a:extLst>
          </p:cNvPr>
          <p:cNvSpPr txBox="1"/>
          <p:nvPr/>
        </p:nvSpPr>
        <p:spPr>
          <a:xfrm>
            <a:off x="816000" y="5992685"/>
            <a:ext cx="11654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L'une des principales places de l'île, avec la statue de Mustafa Kemal Atatürk.</a:t>
            </a:r>
          </a:p>
        </p:txBody>
      </p:sp>
    </p:spTree>
    <p:extLst>
      <p:ext uri="{BB962C8B-B14F-4D97-AF65-F5344CB8AC3E}">
        <p14:creationId xmlns:p14="http://schemas.microsoft.com/office/powerpoint/2010/main" val="4137225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D96B64CD-5F60-12A2-823B-15B3B63EEC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82" y="279000"/>
            <a:ext cx="905054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D57179-D36A-D294-4FB2-F4FAAEB160E9}"/>
              </a:ext>
            </a:extLst>
          </p:cNvPr>
          <p:cNvSpPr txBox="1"/>
          <p:nvPr/>
        </p:nvSpPr>
        <p:spPr>
          <a:xfrm>
            <a:off x="9300209" y="2769490"/>
            <a:ext cx="274320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 où Léon </a:t>
            </a:r>
            <a:r>
              <a:rPr lang="fr-FR" sz="2400" b="1" dirty="0" err="1"/>
              <a:t>Trotsky</a:t>
            </a:r>
            <a:r>
              <a:rPr lang="fr-FR" sz="2400" b="1" dirty="0"/>
              <a:t> vécut en exil (avril 1929 – juillet 1933) telle qu'elle apparaissait en 2006.</a:t>
            </a:r>
          </a:p>
        </p:txBody>
      </p:sp>
    </p:spTree>
    <p:extLst>
      <p:ext uri="{BB962C8B-B14F-4D97-AF65-F5344CB8AC3E}">
        <p14:creationId xmlns:p14="http://schemas.microsoft.com/office/powerpoint/2010/main" val="3137431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2B2EF375-C365-387B-A327-190D1D3F39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700" y="168750"/>
            <a:ext cx="5796000" cy="32602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BDFE2F-566C-5107-649D-76212910FEEF}"/>
              </a:ext>
            </a:extLst>
          </p:cNvPr>
          <p:cNvSpPr txBox="1"/>
          <p:nvPr/>
        </p:nvSpPr>
        <p:spPr>
          <a:xfrm>
            <a:off x="781050" y="3209435"/>
            <a:ext cx="53149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Splendid</a:t>
            </a:r>
            <a:r>
              <a:rPr lang="fr-FR" sz="2400" b="1" dirty="0">
                <a:solidFill>
                  <a:srgbClr val="FFFF00"/>
                </a:solidFill>
              </a:rPr>
              <a:t> Palace </a:t>
            </a:r>
            <a:r>
              <a:rPr lang="fr-FR" sz="2400" b="1" dirty="0" err="1">
                <a:solidFill>
                  <a:srgbClr val="FFFF00"/>
                </a:solidFill>
              </a:rPr>
              <a:t>Hotel</a:t>
            </a:r>
            <a:r>
              <a:rPr lang="fr-FR" sz="2400" b="1" dirty="0">
                <a:solidFill>
                  <a:srgbClr val="FFFF00"/>
                </a:solidFill>
              </a:rPr>
              <a:t> (1908) près du terminal des ferries de </a:t>
            </a:r>
            <a:r>
              <a:rPr lang="fr-FR" sz="2400" b="1" dirty="0" err="1">
                <a:solidFill>
                  <a:srgbClr val="FFFF00"/>
                </a:solidFill>
              </a:rPr>
              <a:t>Büyükada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6" name="Image 5" descr="Une image contenant plein air, arbre, ciel, roue&#10;&#10;Description générée automatiquement">
            <a:extLst>
              <a:ext uri="{FF2B5EF4-FFF2-40B4-BE49-F238E27FC236}">
                <a16:creationId xmlns:a16="http://schemas.microsoft.com/office/drawing/2014/main" id="{C631EAF1-1A37-E3EF-EBDA-F786A7FE1F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1690" y="3406895"/>
            <a:ext cx="5688000" cy="3199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4C56471-3875-CACD-1C78-0EE2B483E100}"/>
              </a:ext>
            </a:extLst>
          </p:cNvPr>
          <p:cNvSpPr txBox="1"/>
          <p:nvPr/>
        </p:nvSpPr>
        <p:spPr>
          <a:xfrm>
            <a:off x="7532370" y="2996892"/>
            <a:ext cx="5417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Villa à </a:t>
            </a:r>
            <a:r>
              <a:rPr lang="fr-FR" sz="2400" b="1" dirty="0" err="1">
                <a:solidFill>
                  <a:srgbClr val="FFFF00"/>
                </a:solidFill>
              </a:rPr>
              <a:t>Büyükada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94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A7809394-63E4-0C2A-A260-E310539B40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1930" y="3184505"/>
            <a:ext cx="5508000" cy="30982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 7" descr="Une image contenant intérieur, mur, art, affichage&#10;&#10;Description générée automatiquement">
            <a:extLst>
              <a:ext uri="{FF2B5EF4-FFF2-40B4-BE49-F238E27FC236}">
                <a16:creationId xmlns:a16="http://schemas.microsoft.com/office/drawing/2014/main" id="{9F78C0AA-4ADC-4A30-A3F8-64C9057E97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7440" y="373860"/>
            <a:ext cx="5472000" cy="307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18929C6-BF6A-8F20-21FE-1FFF19EE0EDC}"/>
              </a:ext>
            </a:extLst>
          </p:cNvPr>
          <p:cNvSpPr txBox="1"/>
          <p:nvPr/>
        </p:nvSpPr>
        <p:spPr>
          <a:xfrm>
            <a:off x="7665720" y="3303270"/>
            <a:ext cx="4526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musée Adalar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413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brouillard, Plateau continental&#10;&#10;Description générée automatiquement">
            <a:extLst>
              <a:ext uri="{FF2B5EF4-FFF2-40B4-BE49-F238E27FC236}">
                <a16:creationId xmlns:a16="http://schemas.microsoft.com/office/drawing/2014/main" id="{9C1B728B-9301-B7A0-E9F0-6AC1F2B7E2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44" y="207035"/>
            <a:ext cx="4680000" cy="420011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9BA85A-8A39-0C17-E033-AB3D100F5C5D}"/>
              </a:ext>
            </a:extLst>
          </p:cNvPr>
          <p:cNvSpPr txBox="1"/>
          <p:nvPr/>
        </p:nvSpPr>
        <p:spPr>
          <a:xfrm>
            <a:off x="1070610" y="3945483"/>
            <a:ext cx="5025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aérienne de l'île</a:t>
            </a:r>
          </a:p>
        </p:txBody>
      </p:sp>
      <p:pic>
        <p:nvPicPr>
          <p:cNvPr id="6" name="Image 5" descr="Une image contenant scène, habits, personne, personnes&#10;&#10;Description générée automatiquement">
            <a:extLst>
              <a:ext uri="{FF2B5EF4-FFF2-40B4-BE49-F238E27FC236}">
                <a16:creationId xmlns:a16="http://schemas.microsoft.com/office/drawing/2014/main" id="{4F8F43D1-CAE8-7A3F-D325-87FB28A783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4560" y="1951672"/>
            <a:ext cx="5580000" cy="31387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37BABC8-635F-581A-9D41-355B93E0F577}"/>
              </a:ext>
            </a:extLst>
          </p:cNvPr>
          <p:cNvSpPr txBox="1"/>
          <p:nvPr/>
        </p:nvSpPr>
        <p:spPr>
          <a:xfrm>
            <a:off x="7018020" y="1344096"/>
            <a:ext cx="47434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. </a:t>
            </a:r>
            <a:r>
              <a:rPr lang="fr-FR" sz="2400" b="1" dirty="0">
                <a:solidFill>
                  <a:srgbClr val="FFFF00"/>
                </a:solidFill>
              </a:rPr>
              <a:t>Endroits populaires pour manger à </a:t>
            </a:r>
            <a:r>
              <a:rPr lang="fr-FR" sz="2400" b="1" dirty="0" err="1">
                <a:solidFill>
                  <a:srgbClr val="FFFF00"/>
                </a:solidFill>
              </a:rPr>
              <a:t>Büyükada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48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arbre&#10;&#10;Description générée automatiquement">
            <a:extLst>
              <a:ext uri="{FF2B5EF4-FFF2-40B4-BE49-F238E27FC236}">
                <a16:creationId xmlns:a16="http://schemas.microsoft.com/office/drawing/2014/main" id="{AB144BF2-D6B2-24CF-7D1B-05375996D3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940" y="3826080"/>
            <a:ext cx="5004000" cy="28147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F996F6E-4D03-83D5-04B1-B25731B306D0}"/>
              </a:ext>
            </a:extLst>
          </p:cNvPr>
          <p:cNvSpPr txBox="1"/>
          <p:nvPr/>
        </p:nvSpPr>
        <p:spPr>
          <a:xfrm>
            <a:off x="1135380" y="2995083"/>
            <a:ext cx="434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. </a:t>
            </a:r>
            <a:r>
              <a:rPr lang="fr-FR" sz="2400" b="1" dirty="0">
                <a:solidFill>
                  <a:srgbClr val="FFFF00"/>
                </a:solidFill>
              </a:rPr>
              <a:t>Endroits populaires pour manger à </a:t>
            </a:r>
            <a:r>
              <a:rPr lang="fr-FR" sz="2400" b="1" dirty="0" err="1">
                <a:solidFill>
                  <a:srgbClr val="FFFF00"/>
                </a:solidFill>
              </a:rPr>
              <a:t>Büyükada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9" name="Image 8" descr="Une image contenant meubles, bâtiment, pot de fleurs, plante d’intérieur&#10;&#10;Description générée automatiquement">
            <a:extLst>
              <a:ext uri="{FF2B5EF4-FFF2-40B4-BE49-F238E27FC236}">
                <a16:creationId xmlns:a16="http://schemas.microsoft.com/office/drawing/2014/main" id="{302C3EFA-7D3F-3847-FA18-E2C2FDD391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3222" y="378451"/>
            <a:ext cx="5256000" cy="29521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432BC6F5-F9E7-EB1A-57CD-1969321ECF03}"/>
              </a:ext>
            </a:extLst>
          </p:cNvPr>
          <p:cNvSpPr txBox="1"/>
          <p:nvPr/>
        </p:nvSpPr>
        <p:spPr>
          <a:xfrm>
            <a:off x="7665720" y="3281881"/>
            <a:ext cx="4526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Mangez des entrées, du poisson et buvez du raki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42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26051EC2-6671-1DE8-5879-098CA0C926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00" y="290430"/>
            <a:ext cx="5904000" cy="3321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eau, plante, ciel&#10;&#10;Description générée automatiquement">
            <a:extLst>
              <a:ext uri="{FF2B5EF4-FFF2-40B4-BE49-F238E27FC236}">
                <a16:creationId xmlns:a16="http://schemas.microsoft.com/office/drawing/2014/main" id="{B4BF518D-A6B0-9B42-AA3B-67776095BE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6040" y="3429000"/>
            <a:ext cx="5436000" cy="30577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56522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ourriture, Cuisine, plat, ingrédient&#10;&#10;Description générée automatiquement">
            <a:extLst>
              <a:ext uri="{FF2B5EF4-FFF2-40B4-BE49-F238E27FC236}">
                <a16:creationId xmlns:a16="http://schemas.microsoft.com/office/drawing/2014/main" id="{8A479291-5ECE-170A-0951-644582253F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" y="3609991"/>
            <a:ext cx="5580000" cy="31387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transport, plein air, Véhicule tiré par des chevaux, chariot&#10;&#10;Description générée automatiquement">
            <a:extLst>
              <a:ext uri="{FF2B5EF4-FFF2-40B4-BE49-F238E27FC236}">
                <a16:creationId xmlns:a16="http://schemas.microsoft.com/office/drawing/2014/main" id="{C4F2A8D7-7AD6-9701-69FB-27B4929773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4250" y="160020"/>
            <a:ext cx="4752000" cy="316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43BE6EB-54CF-E043-A4CB-A00CE69DEC94}"/>
              </a:ext>
            </a:extLst>
          </p:cNvPr>
          <p:cNvSpPr txBox="1"/>
          <p:nvPr/>
        </p:nvSpPr>
        <p:spPr>
          <a:xfrm>
            <a:off x="7414260" y="3194492"/>
            <a:ext cx="5040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Visite guidée d’une journée avec déjeuner à </a:t>
            </a:r>
            <a:r>
              <a:rPr lang="fr-FR" sz="2400" b="1" dirty="0" err="1"/>
              <a:t>Büyükada</a:t>
            </a:r>
            <a:r>
              <a:rPr lang="fr-FR" sz="2400" b="1" dirty="0"/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3582307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97732DBD-0C45-222A-D027-2919B20579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214312"/>
            <a:ext cx="5652000" cy="31792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DAF531-1D4C-5BA2-EE6F-7981292DFC7D}"/>
              </a:ext>
            </a:extLst>
          </p:cNvPr>
          <p:cNvSpPr txBox="1"/>
          <p:nvPr/>
        </p:nvSpPr>
        <p:spPr>
          <a:xfrm>
            <a:off x="381000" y="3393562"/>
            <a:ext cx="7578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l'église Aya </a:t>
            </a:r>
            <a:r>
              <a:rPr lang="fr-FR" sz="2400" b="1" dirty="0" err="1"/>
              <a:t>Yorgi</a:t>
            </a:r>
            <a:r>
              <a:rPr lang="fr-FR" sz="2400" b="1" dirty="0"/>
              <a:t> sur la colline Aya </a:t>
            </a:r>
            <a:r>
              <a:rPr lang="fr-FR" sz="2400" b="1" dirty="0" err="1"/>
              <a:t>Yorgi</a:t>
            </a:r>
            <a:endParaRPr lang="fr-FR" sz="2400" b="1" dirty="0"/>
          </a:p>
        </p:txBody>
      </p:sp>
      <p:pic>
        <p:nvPicPr>
          <p:cNvPr id="6" name="Image 5" descr="Une image contenant plein air, ciel, personne, eau&#10;&#10;Description générée automatiquement">
            <a:extLst>
              <a:ext uri="{FF2B5EF4-FFF2-40B4-BE49-F238E27FC236}">
                <a16:creationId xmlns:a16="http://schemas.microsoft.com/office/drawing/2014/main" id="{1C6A3394-CC80-DF51-0C4E-4112F5ED4E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0370" y="3261360"/>
            <a:ext cx="4932000" cy="328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9463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ciel&#10;&#10;Description générée automatiquement">
            <a:extLst>
              <a:ext uri="{FF2B5EF4-FFF2-40B4-BE49-F238E27FC236}">
                <a16:creationId xmlns:a16="http://schemas.microsoft.com/office/drawing/2014/main" id="{51DACBB6-F30D-B03F-D386-8E09CD9F2A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020" y="3634740"/>
            <a:ext cx="4644000" cy="3096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811EFCC8-5AA3-2BD2-C1F4-769C124360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7065" y="186984"/>
            <a:ext cx="4716000" cy="31505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1463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voyage&#10;&#10;Description générée automatiquement">
            <a:extLst>
              <a:ext uri="{FF2B5EF4-FFF2-40B4-BE49-F238E27FC236}">
                <a16:creationId xmlns:a16="http://schemas.microsoft.com/office/drawing/2014/main" id="{FF0BA42F-0F5A-F7C5-C55A-D2C7748148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880" y="289912"/>
            <a:ext cx="4716000" cy="313908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ciel, eau, voyage&#10;&#10;Description générée automatiquement">
            <a:extLst>
              <a:ext uri="{FF2B5EF4-FFF2-40B4-BE49-F238E27FC236}">
                <a16:creationId xmlns:a16="http://schemas.microsoft.com/office/drawing/2014/main" id="{E6E04B74-7A7E-A135-84F0-004142F23F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4120" y="3324283"/>
            <a:ext cx="5004000" cy="32421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713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âtiment, ciel&#10;&#10;Description générée automatiquement">
            <a:extLst>
              <a:ext uri="{FF2B5EF4-FFF2-40B4-BE49-F238E27FC236}">
                <a16:creationId xmlns:a16="http://schemas.microsoft.com/office/drawing/2014/main" id="{9C8164C1-CA1D-9946-6D3E-EE11DF52F3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870" y="3272790"/>
            <a:ext cx="4824000" cy="3216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arbre, ciel, Voisinage&#10;&#10;Description générée automatiquement">
            <a:extLst>
              <a:ext uri="{FF2B5EF4-FFF2-40B4-BE49-F238E27FC236}">
                <a16:creationId xmlns:a16="http://schemas.microsoft.com/office/drawing/2014/main" id="{2F35C958-9ADD-8EF8-1A06-C37230390E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2130" y="434340"/>
            <a:ext cx="4716000" cy="29946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231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6D5CC5BF-B43D-C6D3-D50B-11EA21ED4D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" y="381000"/>
            <a:ext cx="4428000" cy="2952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transport, plein air, ciel, bateau&#10;&#10;Description générée automatiquement">
            <a:extLst>
              <a:ext uri="{FF2B5EF4-FFF2-40B4-BE49-F238E27FC236}">
                <a16:creationId xmlns:a16="http://schemas.microsoft.com/office/drawing/2014/main" id="{59FC0566-6DC0-23A3-A9AF-2BD6494F2C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8475" y="3073953"/>
            <a:ext cx="4558225" cy="342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56327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île, Reliefs côtiers et océaniques, Photographie aérienne&#10;&#10;Description générée automatiquement">
            <a:extLst>
              <a:ext uri="{FF2B5EF4-FFF2-40B4-BE49-F238E27FC236}">
                <a16:creationId xmlns:a16="http://schemas.microsoft.com/office/drawing/2014/main" id="{FCD94585-FEDE-44B3-E2E8-B4B4D68760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35" y="3429000"/>
            <a:ext cx="4572000" cy="32154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eau, nature, ciel&#10;&#10;Description générée automatiquement">
            <a:extLst>
              <a:ext uri="{FF2B5EF4-FFF2-40B4-BE49-F238E27FC236}">
                <a16:creationId xmlns:a16="http://schemas.microsoft.com/office/drawing/2014/main" id="{FF7E105A-0A24-605D-EB63-375E9EF332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7475" y="160020"/>
            <a:ext cx="5004000" cy="31222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68124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einture&#10;&#10;Description générée automatiquement">
            <a:extLst>
              <a:ext uri="{FF2B5EF4-FFF2-40B4-BE49-F238E27FC236}">
                <a16:creationId xmlns:a16="http://schemas.microsoft.com/office/drawing/2014/main" id="{9BFC4AA1-DAB4-6B7B-6AEF-59CD500A6B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180" y="429000"/>
            <a:ext cx="4500000" cy="300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ciel, cheval, Véhicule tiré par des chevaux&#10;&#10;Description générée automatiquement">
            <a:extLst>
              <a:ext uri="{FF2B5EF4-FFF2-40B4-BE49-F238E27FC236}">
                <a16:creationId xmlns:a16="http://schemas.microsoft.com/office/drawing/2014/main" id="{BD51D61B-4010-8F4C-EC44-33B2C6783A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9820" y="3429000"/>
            <a:ext cx="4464000" cy="2976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4829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fleur, plante&#10;&#10;Description générée automatiquement">
            <a:extLst>
              <a:ext uri="{FF2B5EF4-FFF2-40B4-BE49-F238E27FC236}">
                <a16:creationId xmlns:a16="http://schemas.microsoft.com/office/drawing/2014/main" id="{00FF71F2-FAA7-A769-8B7F-FC63FB31BC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683" y="3531870"/>
            <a:ext cx="4707683" cy="306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bâtiment, ville, ciel&#10;&#10;Description générée automatiquement">
            <a:extLst>
              <a:ext uri="{FF2B5EF4-FFF2-40B4-BE49-F238E27FC236}">
                <a16:creationId xmlns:a16="http://schemas.microsoft.com/office/drawing/2014/main" id="{A2DFF6A6-A03D-FDF1-2862-ABCF872085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317" y="331470"/>
            <a:ext cx="4464000" cy="334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5551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bâtiment&#10;&#10;Description générée automatiquement">
            <a:extLst>
              <a:ext uri="{FF2B5EF4-FFF2-40B4-BE49-F238E27FC236}">
                <a16:creationId xmlns:a16="http://schemas.microsoft.com/office/drawing/2014/main" id="{E2948B26-13B4-92A2-FA40-5354C0674C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40" y="386134"/>
            <a:ext cx="6264000" cy="249777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ciel, personne, bateau&#10;&#10;Description générée automatiquement">
            <a:extLst>
              <a:ext uri="{FF2B5EF4-FFF2-40B4-BE49-F238E27FC236}">
                <a16:creationId xmlns:a16="http://schemas.microsoft.com/office/drawing/2014/main" id="{24170849-65D6-3A85-AEFE-D79C86C0A4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9030" y="3314700"/>
            <a:ext cx="4248000" cy="3186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62291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B641DADC-F7CA-8765-D1C6-129F4F3764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239" y="3257626"/>
            <a:ext cx="4457739" cy="320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Image 10" descr="Une image contenant plein air, arbre, mammifère, cheval&#10;&#10;Description générée automatiquement">
            <a:extLst>
              <a:ext uri="{FF2B5EF4-FFF2-40B4-BE49-F238E27FC236}">
                <a16:creationId xmlns:a16="http://schemas.microsoft.com/office/drawing/2014/main" id="{137D0F6C-43CF-010D-FF6E-F963843C30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7813" y="450614"/>
            <a:ext cx="6336000" cy="30808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31624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arbre, ciel&#10;&#10;Description générée automatiquement">
            <a:extLst>
              <a:ext uri="{FF2B5EF4-FFF2-40B4-BE49-F238E27FC236}">
                <a16:creationId xmlns:a16="http://schemas.microsoft.com/office/drawing/2014/main" id="{81E2FD59-D49E-3DB1-8BFD-D989B594B0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325" y="295612"/>
            <a:ext cx="5940000" cy="288832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arbre, plante, barrière&#10;&#10;Description générée automatiquement">
            <a:extLst>
              <a:ext uri="{FF2B5EF4-FFF2-40B4-BE49-F238E27FC236}">
                <a16:creationId xmlns:a16="http://schemas.microsoft.com/office/drawing/2014/main" id="{A2C20488-BA0E-B621-791F-9C5F42346C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1675" y="3726578"/>
            <a:ext cx="5832000" cy="283581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0505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arbre&#10;&#10;Description générée automatiquement">
            <a:extLst>
              <a:ext uri="{FF2B5EF4-FFF2-40B4-BE49-F238E27FC236}">
                <a16:creationId xmlns:a16="http://schemas.microsoft.com/office/drawing/2014/main" id="{723152FA-1BD0-3A6A-5FBB-ACA40071FD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776" y="3591912"/>
            <a:ext cx="6084000" cy="295834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plein air, plante, arbre, ciel&#10;&#10;Description générée automatiquement">
            <a:extLst>
              <a:ext uri="{FF2B5EF4-FFF2-40B4-BE49-F238E27FC236}">
                <a16:creationId xmlns:a16="http://schemas.microsoft.com/office/drawing/2014/main" id="{18E553EE-0B7A-3AF2-CC84-559DFBED21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0" y="307743"/>
            <a:ext cx="6228000" cy="30283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945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eau&#10;&#10;Description générée automatiquement">
            <a:extLst>
              <a:ext uri="{FF2B5EF4-FFF2-40B4-BE49-F238E27FC236}">
                <a16:creationId xmlns:a16="http://schemas.microsoft.com/office/drawing/2014/main" id="{9EAC9D74-2F85-779E-FEFB-97927EC19B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925" y="231986"/>
            <a:ext cx="7056000" cy="292824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scène, bâtiment, ciel&#10;&#10;Description générée automatiquement">
            <a:extLst>
              <a:ext uri="{FF2B5EF4-FFF2-40B4-BE49-F238E27FC236}">
                <a16:creationId xmlns:a16="http://schemas.microsoft.com/office/drawing/2014/main" id="{950F1DA3-0A1C-0810-C9F1-173DD3BE52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8787" y="3429000"/>
            <a:ext cx="6120000" cy="319701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423011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poivrons farcis, plat, ingrédient&#10;&#10;Description générée automatiquement">
            <a:extLst>
              <a:ext uri="{FF2B5EF4-FFF2-40B4-BE49-F238E27FC236}">
                <a16:creationId xmlns:a16="http://schemas.microsoft.com/office/drawing/2014/main" id="{AEB3575B-BF6C-71B4-DDAE-5F9D64935F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3262318"/>
            <a:ext cx="5652000" cy="3250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C8E623-682C-10BB-38AC-00DD949E7BA7}"/>
              </a:ext>
            </a:extLst>
          </p:cNvPr>
          <p:cNvSpPr txBox="1"/>
          <p:nvPr/>
        </p:nvSpPr>
        <p:spPr>
          <a:xfrm>
            <a:off x="2717006" y="2698104"/>
            <a:ext cx="5815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Dolma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Cuisine, plat, assiette, nourriture&#10;&#10;Description générée automatiquement">
            <a:extLst>
              <a:ext uri="{FF2B5EF4-FFF2-40B4-BE49-F238E27FC236}">
                <a16:creationId xmlns:a16="http://schemas.microsoft.com/office/drawing/2014/main" id="{BE44E54A-D1CC-EC38-1B99-94F41228DCD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2000" y="328613"/>
            <a:ext cx="4356000" cy="3267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6176F03-8C4E-26BF-D6ED-5FBBC52DEDD8}"/>
              </a:ext>
            </a:extLst>
          </p:cNvPr>
          <p:cNvSpPr txBox="1"/>
          <p:nvPr/>
        </p:nvSpPr>
        <p:spPr>
          <a:xfrm>
            <a:off x="9043988" y="3341044"/>
            <a:ext cx="48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</a:t>
            </a:r>
            <a:r>
              <a:rPr lang="fr-FR" sz="2400" b="1" dirty="0" err="1">
                <a:solidFill>
                  <a:srgbClr val="FFFF00"/>
                </a:solidFill>
              </a:rPr>
              <a:t>manti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7369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Restauration rapide, plat, produits de boulangerie&#10;&#10;Description générée automatiquement">
            <a:extLst>
              <a:ext uri="{FF2B5EF4-FFF2-40B4-BE49-F238E27FC236}">
                <a16:creationId xmlns:a16="http://schemas.microsoft.com/office/drawing/2014/main" id="{DBBBBBB8-2399-94F2-AB8F-7E5A83B468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463" y="398419"/>
            <a:ext cx="4572000" cy="304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nourriture, assiette, plat, Cuisine&#10;&#10;Description générée automatiquement">
            <a:extLst>
              <a:ext uri="{FF2B5EF4-FFF2-40B4-BE49-F238E27FC236}">
                <a16:creationId xmlns:a16="http://schemas.microsoft.com/office/drawing/2014/main" id="{73C407C2-DEDF-A850-26D0-9A8347D423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7537" y="381000"/>
            <a:ext cx="4500000" cy="300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 descr="Une image contenant personne, nourriture, Restauration rapide, légume&#10;&#10;Description générée automatiquement">
            <a:extLst>
              <a:ext uri="{FF2B5EF4-FFF2-40B4-BE49-F238E27FC236}">
                <a16:creationId xmlns:a16="http://schemas.microsoft.com/office/drawing/2014/main" id="{19F85301-F0D4-0087-390E-07B71908831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8000" y="3813000"/>
            <a:ext cx="3996000" cy="266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D2809A7-2625-0123-D584-6207EFCADD28}"/>
              </a:ext>
            </a:extLst>
          </p:cNvPr>
          <p:cNvSpPr txBox="1"/>
          <p:nvPr/>
        </p:nvSpPr>
        <p:spPr>
          <a:xfrm>
            <a:off x="3744713" y="6334780"/>
            <a:ext cx="8698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Spécialités Culinaire  Turque</a:t>
            </a:r>
          </a:p>
        </p:txBody>
      </p:sp>
    </p:spTree>
    <p:extLst>
      <p:ext uri="{BB962C8B-B14F-4D97-AF65-F5344CB8AC3E}">
        <p14:creationId xmlns:p14="http://schemas.microsoft.com/office/powerpoint/2010/main" val="808647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eau&#10;&#10;Description générée automatiquement">
            <a:extLst>
              <a:ext uri="{FF2B5EF4-FFF2-40B4-BE49-F238E27FC236}">
                <a16:creationId xmlns:a16="http://schemas.microsoft.com/office/drawing/2014/main" id="{1D60F674-A798-CD5B-905E-0DB89B195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4000" y="806137"/>
            <a:ext cx="7344000" cy="5245726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924E6F-4FFE-9C7B-7CE9-10B7CFBC322D}"/>
              </a:ext>
            </a:extLst>
          </p:cNvPr>
          <p:cNvSpPr txBox="1"/>
          <p:nvPr/>
        </p:nvSpPr>
        <p:spPr>
          <a:xfrm>
            <a:off x="2157412" y="285750"/>
            <a:ext cx="9043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L’Île  De </a:t>
            </a:r>
            <a:r>
              <a:rPr lang="fr-FR" sz="2400" b="1" dirty="0" err="1">
                <a:solidFill>
                  <a:srgbClr val="FFFF00"/>
                </a:solidFill>
              </a:rPr>
              <a:t>Buyukada</a:t>
            </a:r>
            <a:r>
              <a:rPr lang="fr-FR" sz="2400" b="1" dirty="0">
                <a:solidFill>
                  <a:srgbClr val="FFFF00"/>
                </a:solidFill>
              </a:rPr>
              <a:t>    ( Turquie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9B38BF2-28DD-AAFE-320D-140B693483F1}"/>
              </a:ext>
            </a:extLst>
          </p:cNvPr>
          <p:cNvSpPr txBox="1"/>
          <p:nvPr/>
        </p:nvSpPr>
        <p:spPr>
          <a:xfrm>
            <a:off x="1607344" y="6203298"/>
            <a:ext cx="6200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F758AE3-C011-C461-0E11-3DB542D80FCA}"/>
              </a:ext>
            </a:extLst>
          </p:cNvPr>
          <p:cNvSpPr txBox="1"/>
          <p:nvPr/>
        </p:nvSpPr>
        <p:spPr>
          <a:xfrm>
            <a:off x="7205663" y="6110585"/>
            <a:ext cx="4129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547244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ut/>
      </p:transition>
    </mc:Choice>
    <mc:Fallback>
      <p:transition spd="slow" advClick="0" advTm="8000">
        <p:cut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293</Words>
  <Application>Microsoft Office PowerPoint</Application>
  <PresentationFormat>Grand écran</PresentationFormat>
  <Paragraphs>25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2024-03-28T07:53:00Z</dcterms:created>
  <dcterms:modified xsi:type="dcterms:W3CDTF">2024-03-28T10:41:48Z</dcterms:modified>
</cp:coreProperties>
</file>