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8" r:id="rId2"/>
    <p:sldId id="285" r:id="rId3"/>
    <p:sldId id="256" r:id="rId4"/>
    <p:sldId id="264" r:id="rId5"/>
    <p:sldId id="265" r:id="rId6"/>
    <p:sldId id="274" r:id="rId7"/>
    <p:sldId id="273" r:id="rId8"/>
    <p:sldId id="272" r:id="rId9"/>
    <p:sldId id="271" r:id="rId10"/>
    <p:sldId id="270" r:id="rId11"/>
    <p:sldId id="269" r:id="rId12"/>
    <p:sldId id="267" r:id="rId13"/>
    <p:sldId id="266" r:id="rId14"/>
    <p:sldId id="263" r:id="rId15"/>
    <p:sldId id="262" r:id="rId16"/>
    <p:sldId id="261" r:id="rId17"/>
    <p:sldId id="260" r:id="rId18"/>
    <p:sldId id="259" r:id="rId19"/>
    <p:sldId id="258" r:id="rId20"/>
    <p:sldId id="257"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565" autoAdjust="0"/>
    <p:restoredTop sz="94660"/>
  </p:normalViewPr>
  <p:slideViewPr>
    <p:cSldViewPr snapToGrid="0">
      <p:cViewPr varScale="1">
        <p:scale>
          <a:sx n="73" d="100"/>
          <a:sy n="73" d="100"/>
        </p:scale>
        <p:origin x="19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F5DACB-E98E-41E5-8478-D718EDF267B4}" type="datetimeFigureOut">
              <a:rPr lang="fr-FR" smtClean="0"/>
              <a:t>26/03/2024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A8625C-08F6-4E22-9858-9A74E68C3B68}" type="slidenum">
              <a:rPr lang="fr-FR" smtClean="0"/>
              <a:t>‹N°›</a:t>
            </a:fld>
            <a:endParaRPr lang="fr-FR"/>
          </a:p>
        </p:txBody>
      </p:sp>
    </p:spTree>
    <p:extLst>
      <p:ext uri="{BB962C8B-B14F-4D97-AF65-F5344CB8AC3E}">
        <p14:creationId xmlns:p14="http://schemas.microsoft.com/office/powerpoint/2010/main" val="2255982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1A8625C-08F6-4E22-9858-9A74E68C3B68}" type="slidenum">
              <a:rPr lang="fr-FR" smtClean="0"/>
              <a:t>4</a:t>
            </a:fld>
            <a:endParaRPr lang="fr-FR"/>
          </a:p>
        </p:txBody>
      </p:sp>
    </p:spTree>
    <p:extLst>
      <p:ext uri="{BB962C8B-B14F-4D97-AF65-F5344CB8AC3E}">
        <p14:creationId xmlns:p14="http://schemas.microsoft.com/office/powerpoint/2010/main" val="4225987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11906C-6B2B-730F-2644-AD464665242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EF11AF9-1D60-ADAC-6933-068EA9830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B6180EA-99AE-EFFF-FBF4-7CF49D0C87E6}"/>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5" name="Espace réservé du pied de page 4">
            <a:extLst>
              <a:ext uri="{FF2B5EF4-FFF2-40B4-BE49-F238E27FC236}">
                <a16:creationId xmlns:a16="http://schemas.microsoft.com/office/drawing/2014/main" id="{48BB9E4A-D1A5-2A4A-F526-4D10EFE8567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61A9A1A-32B0-D09B-F868-A738379A2A05}"/>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278254326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275D13-A824-D1B8-7FEF-9C714C72395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D7DA8D-8C3B-C29A-823C-A64FEAD6E12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DB44FB-78D0-E36B-075A-EF42531412E9}"/>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5" name="Espace réservé du pied de page 4">
            <a:extLst>
              <a:ext uri="{FF2B5EF4-FFF2-40B4-BE49-F238E27FC236}">
                <a16:creationId xmlns:a16="http://schemas.microsoft.com/office/drawing/2014/main" id="{71A1379F-DB34-96B4-0740-D0302A5AB8E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6FA28E2-4F22-CAB5-E8A0-8435C1CD6985}"/>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118006853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8B3C4C-68E8-D35D-FC24-6A92A2B9ACC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FDEC86D-DAC2-026E-744F-2FB64FADBD1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68A5464-16CD-DC40-59DE-B066DAFD77DA}"/>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5" name="Espace réservé du pied de page 4">
            <a:extLst>
              <a:ext uri="{FF2B5EF4-FFF2-40B4-BE49-F238E27FC236}">
                <a16:creationId xmlns:a16="http://schemas.microsoft.com/office/drawing/2014/main" id="{74EA2991-120C-4E9A-E4D2-9AD7A3F7D0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6019665-1C97-D341-7D46-853A57B46921}"/>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267721649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25277A-B003-A638-8C8F-EE561B99F0D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0965B6C-4D91-5817-82B7-B736D387178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2B1481B-D5BD-0AAF-EF52-02AE5061A6F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9CAEE27-DBCB-4132-14FA-B23526B72CCB}"/>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6" name="Espace réservé du pied de page 5">
            <a:extLst>
              <a:ext uri="{FF2B5EF4-FFF2-40B4-BE49-F238E27FC236}">
                <a16:creationId xmlns:a16="http://schemas.microsoft.com/office/drawing/2014/main" id="{A728D910-86A3-D3F9-9D64-73F8C33D747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B7AA71-037A-D390-E3C1-1404066B2F3C}"/>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295340461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3EC75B-1344-D25A-2D72-A3C79A40096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20108C6-1510-C5E1-C2E7-556EEDB1F8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74D9474-3FA0-A251-17EE-775C2B56A11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C317AC8-5EBC-5528-021F-8E1049D6CE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7FC8B8F-90FF-2125-3B7A-D677E9ADF43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92466CE-7575-9089-B211-42A5C00FD7B4}"/>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8" name="Espace réservé du pied de page 7">
            <a:extLst>
              <a:ext uri="{FF2B5EF4-FFF2-40B4-BE49-F238E27FC236}">
                <a16:creationId xmlns:a16="http://schemas.microsoft.com/office/drawing/2014/main" id="{D0735147-7684-B0EA-21BC-4D5BD4688EA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229E0EF-93DE-DDDC-C434-B5A16BB3D28A}"/>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401732968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3B58AA-9010-CF8E-4D43-BCB2C5787FD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771B897-1E0A-A3AA-BC9A-3058ABC813DC}"/>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4" name="Espace réservé du pied de page 3">
            <a:extLst>
              <a:ext uri="{FF2B5EF4-FFF2-40B4-BE49-F238E27FC236}">
                <a16:creationId xmlns:a16="http://schemas.microsoft.com/office/drawing/2014/main" id="{3DCA275C-BBAA-AF2E-89F1-F0662994E45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7B39047-A6B5-4348-1184-C1C277578788}"/>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254462208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9F45FC9-9EFD-986A-0C9C-54310757B5ED}"/>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3" name="Espace réservé du pied de page 2">
            <a:extLst>
              <a:ext uri="{FF2B5EF4-FFF2-40B4-BE49-F238E27FC236}">
                <a16:creationId xmlns:a16="http://schemas.microsoft.com/office/drawing/2014/main" id="{B4C1C009-7CC0-52CF-C991-F475CE8AA9E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3015588-0156-65BB-3A35-1A1436CE27E3}"/>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305253131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42DBB1-2408-9912-0574-CE945C9224D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D0D8940-09B7-5470-E3A5-89ECCCAEBF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C43A2AD-A4FD-A914-A1D5-1B90A88E69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43E6729-5FA3-1ED0-9527-BCCD3BCB9169}"/>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6" name="Espace réservé du pied de page 5">
            <a:extLst>
              <a:ext uri="{FF2B5EF4-FFF2-40B4-BE49-F238E27FC236}">
                <a16:creationId xmlns:a16="http://schemas.microsoft.com/office/drawing/2014/main" id="{DBEDB9B9-BE3B-BBE4-9910-67E39075C69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EC5F6E7-537E-54B6-955E-073EE68EFCE8}"/>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239055188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F62B80-836B-8DDC-3850-FFB0FC5A6F8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5E3E14D-A542-F396-8C95-FD11FB013A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5F8D9CF-EA2A-F560-B25E-A9658E281C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73C3C2F-000A-9381-3859-780C8B71DD04}"/>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6" name="Espace réservé du pied de page 5">
            <a:extLst>
              <a:ext uri="{FF2B5EF4-FFF2-40B4-BE49-F238E27FC236}">
                <a16:creationId xmlns:a16="http://schemas.microsoft.com/office/drawing/2014/main" id="{5344EEB7-7E22-2E5C-5B54-2F242B2CF21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B69E92F-9414-7694-D210-7DB7E6DE9F3B}"/>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297260961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63F88A-3A22-3746-99A3-2432531843E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6FFD8FA-3598-4E91-FB18-353FC611BAA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E8A18D-C08E-B643-42E7-EC14A59311F7}"/>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5" name="Espace réservé du pied de page 4">
            <a:extLst>
              <a:ext uri="{FF2B5EF4-FFF2-40B4-BE49-F238E27FC236}">
                <a16:creationId xmlns:a16="http://schemas.microsoft.com/office/drawing/2014/main" id="{FD325FAA-9694-3070-0E6E-5A19EC3D9E3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D0DFA9-34F8-01C6-9699-15EE4B5A0CAE}"/>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169961953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56C015E-C196-2007-4427-F3667B9B1B9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28626FE-A861-B546-F9E9-B715291F322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14B32D5-EFA0-FDD2-C7BD-7C08C4481BBA}"/>
              </a:ext>
            </a:extLst>
          </p:cNvPr>
          <p:cNvSpPr>
            <a:spLocks noGrp="1"/>
          </p:cNvSpPr>
          <p:nvPr>
            <p:ph type="dt" sz="half" idx="10"/>
          </p:nvPr>
        </p:nvSpPr>
        <p:spPr/>
        <p:txBody>
          <a:bodyPr/>
          <a:lstStyle/>
          <a:p>
            <a:fld id="{5BCB99DE-62FB-4C5D-A821-0F80A57CF5EA}" type="datetimeFigureOut">
              <a:rPr lang="fr-FR" smtClean="0"/>
              <a:t>26/03/2024</a:t>
            </a:fld>
            <a:endParaRPr lang="fr-FR"/>
          </a:p>
        </p:txBody>
      </p:sp>
      <p:sp>
        <p:nvSpPr>
          <p:cNvPr id="5" name="Espace réservé du pied de page 4">
            <a:extLst>
              <a:ext uri="{FF2B5EF4-FFF2-40B4-BE49-F238E27FC236}">
                <a16:creationId xmlns:a16="http://schemas.microsoft.com/office/drawing/2014/main" id="{0A8E3534-F061-E2E9-C350-0951658F81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A83D032-1EEB-7C12-569D-42F607B5B8C8}"/>
              </a:ext>
            </a:extLst>
          </p:cNvPr>
          <p:cNvSpPr>
            <a:spLocks noGrp="1"/>
          </p:cNvSpPr>
          <p:nvPr>
            <p:ph type="sldNum" sz="quarter" idx="12"/>
          </p:nvPr>
        </p:nvSpPr>
        <p:spPr/>
        <p:txBody>
          <a:bodyPr/>
          <a:lstStyle/>
          <a:p>
            <a:fld id="{6D8D6A49-D151-4A10-AE95-B9D47FACCA6C}" type="slidenum">
              <a:rPr lang="fr-FR" smtClean="0"/>
              <a:t>‹N°›</a:t>
            </a:fld>
            <a:endParaRPr lang="fr-FR"/>
          </a:p>
        </p:txBody>
      </p:sp>
    </p:spTree>
    <p:extLst>
      <p:ext uri="{BB962C8B-B14F-4D97-AF65-F5344CB8AC3E}">
        <p14:creationId xmlns:p14="http://schemas.microsoft.com/office/powerpoint/2010/main" val="420652345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AEBF120-BD06-C7EF-B124-7AE4519803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6591C13-6EEC-0C9C-0AF6-DF821BB43D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1FA85B5-86F2-4DF6-100F-D9761E9FDA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CB99DE-62FB-4C5D-A821-0F80A57CF5EA}" type="datetimeFigureOut">
              <a:rPr lang="fr-FR" smtClean="0"/>
              <a:t>26/03/2024</a:t>
            </a:fld>
            <a:endParaRPr lang="fr-FR"/>
          </a:p>
        </p:txBody>
      </p:sp>
      <p:sp>
        <p:nvSpPr>
          <p:cNvPr id="5" name="Espace réservé du pied de page 4">
            <a:extLst>
              <a:ext uri="{FF2B5EF4-FFF2-40B4-BE49-F238E27FC236}">
                <a16:creationId xmlns:a16="http://schemas.microsoft.com/office/drawing/2014/main" id="{1FECEABB-CD76-049F-10CD-8529DEB2D4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2A1967C-EAA0-260E-1DA5-21265807DE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D8D6A49-D151-4A10-AE95-B9D47FACCA6C}" type="slidenum">
              <a:rPr lang="fr-FR" smtClean="0"/>
              <a:t>‹N°›</a:t>
            </a:fld>
            <a:endParaRPr lang="fr-FR"/>
          </a:p>
        </p:txBody>
      </p:sp>
    </p:spTree>
    <p:extLst>
      <p:ext uri="{BB962C8B-B14F-4D97-AF65-F5344CB8AC3E}">
        <p14:creationId xmlns:p14="http://schemas.microsoft.com/office/powerpoint/2010/main" val="20313679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ortrait, habits, homme&#10;&#10;Description générée automatiquement">
            <a:extLst>
              <a:ext uri="{FF2B5EF4-FFF2-40B4-BE49-F238E27FC236}">
                <a16:creationId xmlns:a16="http://schemas.microsoft.com/office/drawing/2014/main" id="{09C2739D-C550-DF92-2724-038184D0EE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7942" y="189000"/>
            <a:ext cx="4448058"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AD7B88-B854-73DD-A4DD-B692E4057E83}"/>
              </a:ext>
            </a:extLst>
          </p:cNvPr>
          <p:cNvSpPr txBox="1"/>
          <p:nvPr/>
        </p:nvSpPr>
        <p:spPr>
          <a:xfrm>
            <a:off x="6516465" y="5076626"/>
            <a:ext cx="3326130" cy="830997"/>
          </a:xfrm>
          <a:prstGeom prst="rect">
            <a:avLst/>
          </a:prstGeom>
          <a:noFill/>
        </p:spPr>
        <p:txBody>
          <a:bodyPr wrap="square" rtlCol="0">
            <a:spAutoFit/>
          </a:bodyPr>
          <a:lstStyle/>
          <a:p>
            <a:r>
              <a:rPr lang="fr-FR" sz="2400" b="1" dirty="0">
                <a:solidFill>
                  <a:srgbClr val="FFFF00"/>
                </a:solidFill>
              </a:rPr>
              <a:t>Paul Cézanne  1861 Portrait</a:t>
            </a:r>
          </a:p>
        </p:txBody>
      </p:sp>
      <p:sp>
        <p:nvSpPr>
          <p:cNvPr id="2" name="ZoneTexte 1">
            <a:extLst>
              <a:ext uri="{FF2B5EF4-FFF2-40B4-BE49-F238E27FC236}">
                <a16:creationId xmlns:a16="http://schemas.microsoft.com/office/drawing/2014/main" id="{4F0ED94E-D81D-0B01-68C5-7464212F4287}"/>
              </a:ext>
            </a:extLst>
          </p:cNvPr>
          <p:cNvSpPr txBox="1"/>
          <p:nvPr/>
        </p:nvSpPr>
        <p:spPr>
          <a:xfrm>
            <a:off x="6373504" y="923272"/>
            <a:ext cx="5459105" cy="830997"/>
          </a:xfrm>
          <a:prstGeom prst="rect">
            <a:avLst/>
          </a:prstGeom>
          <a:noFill/>
        </p:spPr>
        <p:txBody>
          <a:bodyPr wrap="square" rtlCol="0">
            <a:spAutoFit/>
          </a:bodyPr>
          <a:lstStyle/>
          <a:p>
            <a:r>
              <a:rPr lang="fr-FR" sz="2400" b="1" dirty="0">
                <a:solidFill>
                  <a:srgbClr val="FFFF00"/>
                </a:solidFill>
              </a:rPr>
              <a:t>Lorient Vous Présente Le Peintre Paul Cézanne</a:t>
            </a:r>
          </a:p>
        </p:txBody>
      </p:sp>
    </p:spTree>
    <p:extLst>
      <p:ext uri="{BB962C8B-B14F-4D97-AF65-F5344CB8AC3E}">
        <p14:creationId xmlns:p14="http://schemas.microsoft.com/office/powerpoint/2010/main" val="176383099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sndAc>
          <p:stSnd loop="1">
            <p:snd r:embed="rId2" name="France Gall - Cézanne Peint (Audio officiel).wav"/>
          </p:stSnd>
        </p:sndAc>
      </p:transition>
    </mc:Choice>
    <mc:Fallback xmlns="">
      <p:transition spd="slow" advClick="0" advTm="8000">
        <p:fade/>
        <p:sndAc>
          <p:stSnd loop="1">
            <p:snd r:embed="rId4" name="France Gall - Cézanne Peint (Audio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472E44D6-D9F6-6167-2D46-425FBBD5A2F4}"/>
              </a:ext>
            </a:extLst>
          </p:cNvPr>
          <p:cNvSpPr txBox="1"/>
          <p:nvPr/>
        </p:nvSpPr>
        <p:spPr>
          <a:xfrm>
            <a:off x="318449" y="0"/>
            <a:ext cx="11873551" cy="6986528"/>
          </a:xfrm>
          <a:prstGeom prst="rect">
            <a:avLst/>
          </a:prstGeom>
          <a:noFill/>
        </p:spPr>
        <p:txBody>
          <a:bodyPr wrap="square">
            <a:spAutoFit/>
          </a:bodyPr>
          <a:lstStyle/>
          <a:p>
            <a:r>
              <a:rPr lang="fr-FR" sz="3200" b="1" dirty="0">
                <a:solidFill>
                  <a:schemeClr val="bg1"/>
                </a:solidFill>
              </a:rPr>
              <a:t>Paul Cézanne ou Paul </a:t>
            </a:r>
            <a:r>
              <a:rPr lang="fr-FR" sz="3200" b="1" dirty="0" err="1">
                <a:solidFill>
                  <a:schemeClr val="bg1"/>
                </a:solidFill>
              </a:rPr>
              <a:t>Cezanne</a:t>
            </a:r>
            <a:r>
              <a:rPr lang="fr-FR" sz="3200" b="1" dirty="0">
                <a:solidFill>
                  <a:schemeClr val="bg1"/>
                </a:solidFill>
              </a:rPr>
              <a:t>, né le 19 janvier 1839 à Aix-en-Provence et mort le 22 octobre 1906 dans la même ville, est un peintre français provençal, membre un temps du mouvement impressionniste et considéré comme le précurseur du </a:t>
            </a:r>
            <a:r>
              <a:rPr lang="fr-FR" sz="3200" b="1" dirty="0" err="1">
                <a:solidFill>
                  <a:schemeClr val="bg1"/>
                </a:solidFill>
              </a:rPr>
              <a:t>post-impressionnisme</a:t>
            </a:r>
            <a:r>
              <a:rPr lang="fr-FR" sz="3200" b="1" dirty="0">
                <a:solidFill>
                  <a:schemeClr val="bg1"/>
                </a:solidFill>
              </a:rPr>
              <a:t> et du cubisme.</a:t>
            </a:r>
          </a:p>
          <a:p>
            <a:endParaRPr lang="fr-FR" sz="3200" b="1" dirty="0">
              <a:solidFill>
                <a:schemeClr val="bg1"/>
              </a:solidFill>
            </a:endParaRPr>
          </a:p>
          <a:p>
            <a:r>
              <a:rPr lang="fr-FR" sz="3200" b="1" dirty="0">
                <a:solidFill>
                  <a:schemeClr val="bg1"/>
                </a:solidFill>
              </a:rPr>
              <a:t>Par sa volonté de faire « du Poussin sur nature », il apparaît comme un continuateur de l'esprit classique français autant qu'un innovateur radical par l'utilisation de la géométrie dans les portraits, natures mortes et les nombreux paysages qu'il peint, d'Île-de-France et de Provence, particulièrement de la campagne d'Aix-en-Provence. Il a notamment réalisé une série de toiles ayant pour motif la montagne Sainte-Victoire. Il est considéré comme le « père de l'art moderne5 ».</a:t>
            </a:r>
          </a:p>
        </p:txBody>
      </p:sp>
    </p:spTree>
    <p:extLst>
      <p:ext uri="{BB962C8B-B14F-4D97-AF65-F5344CB8AC3E}">
        <p14:creationId xmlns:p14="http://schemas.microsoft.com/office/powerpoint/2010/main" val="380494894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plein air, arbre, herbe&#10;&#10;Description générée automatiquement">
            <a:extLst>
              <a:ext uri="{FF2B5EF4-FFF2-40B4-BE49-F238E27FC236}">
                <a16:creationId xmlns:a16="http://schemas.microsoft.com/office/drawing/2014/main" id="{087136A6-03B9-8564-24C1-570A801020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1761" y="639000"/>
            <a:ext cx="7063291" cy="5580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EC8FA82-5324-6568-FDA5-1CA280BC747D}"/>
              </a:ext>
            </a:extLst>
          </p:cNvPr>
          <p:cNvSpPr txBox="1"/>
          <p:nvPr/>
        </p:nvSpPr>
        <p:spPr>
          <a:xfrm>
            <a:off x="2236470" y="6277749"/>
            <a:ext cx="8298180" cy="461665"/>
          </a:xfrm>
          <a:prstGeom prst="rect">
            <a:avLst/>
          </a:prstGeom>
          <a:noFill/>
        </p:spPr>
        <p:txBody>
          <a:bodyPr wrap="square" rtlCol="0">
            <a:spAutoFit/>
          </a:bodyPr>
          <a:lstStyle/>
          <a:p>
            <a:r>
              <a:rPr lang="fr-FR" sz="2400" b="1" dirty="0">
                <a:solidFill>
                  <a:srgbClr val="FFFF00"/>
                </a:solidFill>
              </a:rPr>
              <a:t>Arbre Et Maisons Proche De jas De </a:t>
            </a:r>
            <a:r>
              <a:rPr lang="fr-FR" sz="2400" b="1" dirty="0" err="1">
                <a:solidFill>
                  <a:srgbClr val="FFFF00"/>
                </a:solidFill>
              </a:rPr>
              <a:t>Bouffan</a:t>
            </a:r>
            <a:r>
              <a:rPr lang="fr-FR" sz="2400" b="1" dirty="0">
                <a:solidFill>
                  <a:srgbClr val="FFFF00"/>
                </a:solidFill>
              </a:rPr>
              <a:t> Par Cézanne</a:t>
            </a:r>
          </a:p>
        </p:txBody>
      </p:sp>
    </p:spTree>
    <p:extLst>
      <p:ext uri="{BB962C8B-B14F-4D97-AF65-F5344CB8AC3E}">
        <p14:creationId xmlns:p14="http://schemas.microsoft.com/office/powerpoint/2010/main" val="159609081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bre, Arts visuels&#10;&#10;Description générée automatiquement">
            <a:extLst>
              <a:ext uri="{FF2B5EF4-FFF2-40B4-BE49-F238E27FC236}">
                <a16:creationId xmlns:a16="http://schemas.microsoft.com/office/drawing/2014/main" id="{6E86FDD0-5D1D-A4B0-50F1-91D7D0B9E4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600" y="371475"/>
            <a:ext cx="7620000" cy="611505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6CEA79-A35F-A694-1B4D-8DC66019D7A2}"/>
              </a:ext>
            </a:extLst>
          </p:cNvPr>
          <p:cNvSpPr txBox="1"/>
          <p:nvPr/>
        </p:nvSpPr>
        <p:spPr>
          <a:xfrm>
            <a:off x="8229600" y="3531870"/>
            <a:ext cx="3794760" cy="1569660"/>
          </a:xfrm>
          <a:prstGeom prst="rect">
            <a:avLst/>
          </a:prstGeom>
          <a:noFill/>
        </p:spPr>
        <p:txBody>
          <a:bodyPr wrap="square" rtlCol="0">
            <a:spAutoFit/>
          </a:bodyPr>
          <a:lstStyle/>
          <a:p>
            <a:r>
              <a:rPr lang="fr-FR" sz="2400" b="1" dirty="0">
                <a:solidFill>
                  <a:srgbClr val="FFFF00"/>
                </a:solidFill>
              </a:rPr>
              <a:t>Vue Du Bassin Jas De </a:t>
            </a:r>
            <a:r>
              <a:rPr lang="fr-FR" sz="2400" b="1" dirty="0" err="1">
                <a:solidFill>
                  <a:srgbClr val="FFFF00"/>
                </a:solidFill>
              </a:rPr>
              <a:t>Bouffan</a:t>
            </a:r>
            <a:endParaRPr lang="fr-FR" sz="2400" b="1" dirty="0">
              <a:solidFill>
                <a:srgbClr val="FFFF00"/>
              </a:solidFill>
            </a:endParaRPr>
          </a:p>
          <a:p>
            <a:r>
              <a:rPr lang="fr-FR" sz="2400" b="1" dirty="0">
                <a:solidFill>
                  <a:srgbClr val="FFFF00"/>
                </a:solidFill>
              </a:rPr>
              <a:t>Métropolitain Muséum of D’art</a:t>
            </a:r>
            <a:endParaRPr lang="fr-FR" b="1" dirty="0">
              <a:solidFill>
                <a:srgbClr val="FFFF00"/>
              </a:solidFill>
            </a:endParaRPr>
          </a:p>
        </p:txBody>
      </p:sp>
    </p:spTree>
    <p:extLst>
      <p:ext uri="{BB962C8B-B14F-4D97-AF65-F5344CB8AC3E}">
        <p14:creationId xmlns:p14="http://schemas.microsoft.com/office/powerpoint/2010/main" val="338529541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plein air, arbre, herbe&#10;&#10;Description générée automatiquement">
            <a:extLst>
              <a:ext uri="{FF2B5EF4-FFF2-40B4-BE49-F238E27FC236}">
                <a16:creationId xmlns:a16="http://schemas.microsoft.com/office/drawing/2014/main" id="{3CF70051-C97D-ACCB-8F9A-1268809948C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77640" y="419100"/>
            <a:ext cx="7620000" cy="60198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2B5BD20-C6F7-7A6A-53CB-CE7B2D5F6944}"/>
              </a:ext>
            </a:extLst>
          </p:cNvPr>
          <p:cNvSpPr txBox="1"/>
          <p:nvPr/>
        </p:nvSpPr>
        <p:spPr>
          <a:xfrm>
            <a:off x="228600" y="3589020"/>
            <a:ext cx="3749040" cy="1569660"/>
          </a:xfrm>
          <a:prstGeom prst="rect">
            <a:avLst/>
          </a:prstGeom>
          <a:noFill/>
        </p:spPr>
        <p:txBody>
          <a:bodyPr wrap="square" rtlCol="0">
            <a:spAutoFit/>
          </a:bodyPr>
          <a:lstStyle/>
          <a:p>
            <a:r>
              <a:rPr lang="fr-FR" sz="2400" b="1" dirty="0"/>
              <a:t>Châtaignier Du Mas De </a:t>
            </a:r>
            <a:r>
              <a:rPr lang="fr-FR" sz="2400" b="1" dirty="0" err="1"/>
              <a:t>Bouffan</a:t>
            </a:r>
            <a:endParaRPr lang="fr-FR" sz="2400" b="1" dirty="0"/>
          </a:p>
          <a:p>
            <a:r>
              <a:rPr lang="fr-FR" sz="2400" b="1" dirty="0"/>
              <a:t> Norton Simon muséum En Californie</a:t>
            </a:r>
          </a:p>
        </p:txBody>
      </p:sp>
    </p:spTree>
    <p:extLst>
      <p:ext uri="{BB962C8B-B14F-4D97-AF65-F5344CB8AC3E}">
        <p14:creationId xmlns:p14="http://schemas.microsoft.com/office/powerpoint/2010/main" val="54031861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bre, dessin, art&#10;&#10;Description générée automatiquement">
            <a:extLst>
              <a:ext uri="{FF2B5EF4-FFF2-40B4-BE49-F238E27FC236}">
                <a16:creationId xmlns:a16="http://schemas.microsoft.com/office/drawing/2014/main" id="{0AA7482F-BF09-A4FD-981C-D1F481F8F1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0" y="309562"/>
            <a:ext cx="7620000" cy="623887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363BAF-7CFD-BF66-1123-2F938E10836F}"/>
              </a:ext>
            </a:extLst>
          </p:cNvPr>
          <p:cNvSpPr txBox="1"/>
          <p:nvPr/>
        </p:nvSpPr>
        <p:spPr>
          <a:xfrm>
            <a:off x="8442960" y="3429000"/>
            <a:ext cx="3749040" cy="1569660"/>
          </a:xfrm>
          <a:prstGeom prst="rect">
            <a:avLst/>
          </a:prstGeom>
          <a:noFill/>
        </p:spPr>
        <p:txBody>
          <a:bodyPr wrap="square" rtlCol="0">
            <a:spAutoFit/>
          </a:bodyPr>
          <a:lstStyle/>
          <a:p>
            <a:r>
              <a:rPr lang="fr-FR" sz="2400" b="1" dirty="0">
                <a:solidFill>
                  <a:srgbClr val="FFFF00"/>
                </a:solidFill>
              </a:rPr>
              <a:t>Le Bassin De Jas De </a:t>
            </a:r>
            <a:r>
              <a:rPr lang="fr-FR" sz="2400" b="1" dirty="0" err="1">
                <a:solidFill>
                  <a:srgbClr val="FFFF00"/>
                </a:solidFill>
              </a:rPr>
              <a:t>Bouffan</a:t>
            </a:r>
            <a:r>
              <a:rPr lang="fr-FR" sz="2400" b="1" dirty="0">
                <a:solidFill>
                  <a:srgbClr val="FFFF00"/>
                </a:solidFill>
              </a:rPr>
              <a:t> 1876 Musée L’Ermitage De Saint Pétersbourg</a:t>
            </a:r>
          </a:p>
        </p:txBody>
      </p:sp>
    </p:spTree>
    <p:extLst>
      <p:ext uri="{BB962C8B-B14F-4D97-AF65-F5344CB8AC3E}">
        <p14:creationId xmlns:p14="http://schemas.microsoft.com/office/powerpoint/2010/main" val="66230308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Visage humain, habits, homme&#10;&#10;Description générée automatiquement">
            <a:extLst>
              <a:ext uri="{FF2B5EF4-FFF2-40B4-BE49-F238E27FC236}">
                <a16:creationId xmlns:a16="http://schemas.microsoft.com/office/drawing/2014/main" id="{91D19067-4940-52ED-7383-AC77C12EAA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38900" y="189000"/>
            <a:ext cx="5008696" cy="648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CDAD903-078C-450B-029E-057B2BC914D8}"/>
              </a:ext>
            </a:extLst>
          </p:cNvPr>
          <p:cNvSpPr txBox="1"/>
          <p:nvPr/>
        </p:nvSpPr>
        <p:spPr>
          <a:xfrm>
            <a:off x="1977390" y="4076491"/>
            <a:ext cx="4331970" cy="830997"/>
          </a:xfrm>
          <a:prstGeom prst="rect">
            <a:avLst/>
          </a:prstGeom>
          <a:noFill/>
        </p:spPr>
        <p:txBody>
          <a:bodyPr wrap="square" rtlCol="0">
            <a:spAutoFit/>
          </a:bodyPr>
          <a:lstStyle/>
          <a:p>
            <a:r>
              <a:rPr lang="fr-FR" sz="2400" b="1" dirty="0"/>
              <a:t>Autoportrait à  la Palette  par Paul Cézanne</a:t>
            </a:r>
          </a:p>
        </p:txBody>
      </p:sp>
    </p:spTree>
    <p:extLst>
      <p:ext uri="{BB962C8B-B14F-4D97-AF65-F5344CB8AC3E}">
        <p14:creationId xmlns:p14="http://schemas.microsoft.com/office/powerpoint/2010/main" val="164095233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bre, herbe, dessin&#10;&#10;Description générée automatiquement">
            <a:extLst>
              <a:ext uri="{FF2B5EF4-FFF2-40B4-BE49-F238E27FC236}">
                <a16:creationId xmlns:a16="http://schemas.microsoft.com/office/drawing/2014/main" id="{9AEA907B-0E46-102E-CB31-BF2806F09A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0498" y="279000"/>
            <a:ext cx="7671231"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A17905-DA87-1B1D-ED0D-056A94C679BD}"/>
              </a:ext>
            </a:extLst>
          </p:cNvPr>
          <p:cNvSpPr txBox="1"/>
          <p:nvPr/>
        </p:nvSpPr>
        <p:spPr>
          <a:xfrm>
            <a:off x="8595360" y="3760470"/>
            <a:ext cx="3040380" cy="1569660"/>
          </a:xfrm>
          <a:prstGeom prst="rect">
            <a:avLst/>
          </a:prstGeom>
          <a:noFill/>
        </p:spPr>
        <p:txBody>
          <a:bodyPr wrap="square" rtlCol="0">
            <a:spAutoFit/>
          </a:bodyPr>
          <a:lstStyle/>
          <a:p>
            <a:r>
              <a:rPr lang="fr-FR" sz="2400" b="1" dirty="0">
                <a:solidFill>
                  <a:srgbClr val="FFFF00"/>
                </a:solidFill>
              </a:rPr>
              <a:t>La Maison Du Jas </a:t>
            </a:r>
            <a:r>
              <a:rPr lang="fr-FR" sz="2400" b="1" dirty="0" err="1">
                <a:solidFill>
                  <a:srgbClr val="FFFF00"/>
                </a:solidFill>
              </a:rPr>
              <a:t>Bouffan</a:t>
            </a:r>
            <a:r>
              <a:rPr lang="fr-FR" sz="2400" b="1" dirty="0">
                <a:solidFill>
                  <a:srgbClr val="FFFF00"/>
                </a:solidFill>
              </a:rPr>
              <a:t> National </a:t>
            </a:r>
            <a:r>
              <a:rPr lang="fr-FR" sz="2400" b="1" dirty="0" err="1">
                <a:solidFill>
                  <a:srgbClr val="FFFF00"/>
                </a:solidFill>
              </a:rPr>
              <a:t>Gallery</a:t>
            </a:r>
            <a:r>
              <a:rPr lang="fr-FR" sz="2400" b="1" dirty="0">
                <a:solidFill>
                  <a:srgbClr val="FFFF00"/>
                </a:solidFill>
              </a:rPr>
              <a:t> of d’art De Washington</a:t>
            </a:r>
          </a:p>
        </p:txBody>
      </p:sp>
    </p:spTree>
    <p:extLst>
      <p:ext uri="{BB962C8B-B14F-4D97-AF65-F5344CB8AC3E}">
        <p14:creationId xmlns:p14="http://schemas.microsoft.com/office/powerpoint/2010/main" val="79342375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peinture, maison, bâtiment&#10;&#10;Description générée automatiquement">
            <a:extLst>
              <a:ext uri="{FF2B5EF4-FFF2-40B4-BE49-F238E27FC236}">
                <a16:creationId xmlns:a16="http://schemas.microsoft.com/office/drawing/2014/main" id="{BD9CEC24-FCF5-5DEF-FC1C-0F4219C126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11930" y="333375"/>
            <a:ext cx="7620000" cy="619125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EBA663-283A-8F14-DA1C-FCE56CBC189A}"/>
              </a:ext>
            </a:extLst>
          </p:cNvPr>
          <p:cNvSpPr txBox="1"/>
          <p:nvPr/>
        </p:nvSpPr>
        <p:spPr>
          <a:xfrm>
            <a:off x="937260" y="3326131"/>
            <a:ext cx="2823210" cy="1938992"/>
          </a:xfrm>
          <a:prstGeom prst="rect">
            <a:avLst/>
          </a:prstGeom>
          <a:noFill/>
        </p:spPr>
        <p:txBody>
          <a:bodyPr wrap="square" rtlCol="0">
            <a:spAutoFit/>
          </a:bodyPr>
          <a:lstStyle/>
          <a:p>
            <a:r>
              <a:rPr lang="fr-FR" sz="2400" b="1" dirty="0"/>
              <a:t>Maison Et Ferme Du Jas De </a:t>
            </a:r>
            <a:r>
              <a:rPr lang="fr-FR" sz="2400" b="1" dirty="0" err="1"/>
              <a:t>Bouffan</a:t>
            </a:r>
            <a:r>
              <a:rPr lang="fr-FR" sz="2400" b="1" dirty="0"/>
              <a:t> 1881 Musée National De Prague </a:t>
            </a:r>
          </a:p>
        </p:txBody>
      </p:sp>
    </p:spTree>
    <p:extLst>
      <p:ext uri="{BB962C8B-B14F-4D97-AF65-F5344CB8AC3E}">
        <p14:creationId xmlns:p14="http://schemas.microsoft.com/office/powerpoint/2010/main" val="279977039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herbe&#10;&#10;Description générée automatiquement">
            <a:extLst>
              <a:ext uri="{FF2B5EF4-FFF2-40B4-BE49-F238E27FC236}">
                <a16:creationId xmlns:a16="http://schemas.microsoft.com/office/drawing/2014/main" id="{4335A967-54CF-335E-29A2-ED57B5D3CF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7326" y="459000"/>
            <a:ext cx="8905667"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071E178-C8DC-B372-16C9-F232F4B0EC5B}"/>
              </a:ext>
            </a:extLst>
          </p:cNvPr>
          <p:cNvSpPr txBox="1"/>
          <p:nvPr/>
        </p:nvSpPr>
        <p:spPr>
          <a:xfrm>
            <a:off x="9761220" y="3646170"/>
            <a:ext cx="2430780" cy="830997"/>
          </a:xfrm>
          <a:prstGeom prst="rect">
            <a:avLst/>
          </a:prstGeom>
          <a:noFill/>
        </p:spPr>
        <p:txBody>
          <a:bodyPr wrap="square" rtlCol="0">
            <a:spAutoFit/>
          </a:bodyPr>
          <a:lstStyle/>
          <a:p>
            <a:r>
              <a:rPr lang="fr-FR" sz="2400" b="1" dirty="0">
                <a:solidFill>
                  <a:srgbClr val="FFFF00"/>
                </a:solidFill>
              </a:rPr>
              <a:t>Aix-Bastide Du Las De </a:t>
            </a:r>
            <a:r>
              <a:rPr lang="fr-FR" sz="2400" b="1" dirty="0" err="1">
                <a:solidFill>
                  <a:srgbClr val="FFFF00"/>
                </a:solidFill>
              </a:rPr>
              <a:t>Bouffan</a:t>
            </a:r>
            <a:endParaRPr lang="fr-FR" sz="2400" b="1" dirty="0">
              <a:solidFill>
                <a:srgbClr val="FFFF00"/>
              </a:solidFill>
            </a:endParaRPr>
          </a:p>
        </p:txBody>
      </p:sp>
    </p:spTree>
    <p:extLst>
      <p:ext uri="{BB962C8B-B14F-4D97-AF65-F5344CB8AC3E}">
        <p14:creationId xmlns:p14="http://schemas.microsoft.com/office/powerpoint/2010/main" val="80829580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plante, arbre, herbe&#10;&#10;Description générée automatiquement">
            <a:extLst>
              <a:ext uri="{FF2B5EF4-FFF2-40B4-BE49-F238E27FC236}">
                <a16:creationId xmlns:a16="http://schemas.microsoft.com/office/drawing/2014/main" id="{6932D305-4109-3958-2E95-336564AA1A4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0" y="176212"/>
            <a:ext cx="9753600" cy="6505575"/>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0AA59D2-D88C-2E29-5C4F-4603727EBB3E}"/>
              </a:ext>
            </a:extLst>
          </p:cNvPr>
          <p:cNvSpPr txBox="1"/>
          <p:nvPr/>
        </p:nvSpPr>
        <p:spPr>
          <a:xfrm>
            <a:off x="350520" y="3268980"/>
            <a:ext cx="1554480" cy="1938992"/>
          </a:xfrm>
          <a:prstGeom prst="rect">
            <a:avLst/>
          </a:prstGeom>
          <a:noFill/>
        </p:spPr>
        <p:txBody>
          <a:bodyPr wrap="square" rtlCol="0">
            <a:spAutoFit/>
          </a:bodyPr>
          <a:lstStyle/>
          <a:p>
            <a:r>
              <a:rPr lang="fr-FR" sz="2400" b="1" dirty="0">
                <a:solidFill>
                  <a:srgbClr val="FFFF00"/>
                </a:solidFill>
              </a:rPr>
              <a:t>Aix- Bastide Jas De Bouffant  Le Parc</a:t>
            </a:r>
          </a:p>
        </p:txBody>
      </p:sp>
    </p:spTree>
    <p:extLst>
      <p:ext uri="{BB962C8B-B14F-4D97-AF65-F5344CB8AC3E}">
        <p14:creationId xmlns:p14="http://schemas.microsoft.com/office/powerpoint/2010/main" val="130300989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plante&#10;&#10;Description générée automatiquement">
            <a:extLst>
              <a:ext uri="{FF2B5EF4-FFF2-40B4-BE49-F238E27FC236}">
                <a16:creationId xmlns:a16="http://schemas.microsoft.com/office/drawing/2014/main" id="{F77ED72C-F880-4FE1-9938-6735537946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9140" y="307478"/>
            <a:ext cx="9360000" cy="624304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D0F0FD-DBC3-ED9E-B42E-3B1B4449D3DA}"/>
              </a:ext>
            </a:extLst>
          </p:cNvPr>
          <p:cNvSpPr txBox="1"/>
          <p:nvPr/>
        </p:nvSpPr>
        <p:spPr>
          <a:xfrm>
            <a:off x="10229850" y="3869144"/>
            <a:ext cx="1874520" cy="1200329"/>
          </a:xfrm>
          <a:prstGeom prst="rect">
            <a:avLst/>
          </a:prstGeom>
          <a:noFill/>
        </p:spPr>
        <p:txBody>
          <a:bodyPr wrap="square" rtlCol="0">
            <a:spAutoFit/>
          </a:bodyPr>
          <a:lstStyle/>
          <a:p>
            <a:r>
              <a:rPr lang="fr-FR" sz="2400" b="1" dirty="0">
                <a:solidFill>
                  <a:srgbClr val="FFFF00"/>
                </a:solidFill>
              </a:rPr>
              <a:t>Aix –Atelier De </a:t>
            </a:r>
            <a:r>
              <a:rPr lang="fr-FR" sz="2400" b="1" dirty="0" err="1">
                <a:solidFill>
                  <a:srgbClr val="FFFF00"/>
                </a:solidFill>
              </a:rPr>
              <a:t>Cezanne</a:t>
            </a:r>
            <a:r>
              <a:rPr lang="fr-FR" sz="2400" b="1" dirty="0">
                <a:solidFill>
                  <a:srgbClr val="FFFF00"/>
                </a:solidFill>
              </a:rPr>
              <a:t> Des </a:t>
            </a:r>
            <a:r>
              <a:rPr lang="fr-FR" sz="2400" b="1" dirty="0" err="1">
                <a:solidFill>
                  <a:srgbClr val="FFFF00"/>
                </a:solidFill>
              </a:rPr>
              <a:t>Lauves</a:t>
            </a:r>
            <a:r>
              <a:rPr lang="fr-FR" sz="2400" b="1" dirty="0">
                <a:solidFill>
                  <a:srgbClr val="FFFF00"/>
                </a:solidFill>
              </a:rPr>
              <a:t> </a:t>
            </a:r>
          </a:p>
        </p:txBody>
      </p:sp>
    </p:spTree>
    <p:extLst>
      <p:ext uri="{BB962C8B-B14F-4D97-AF65-F5344CB8AC3E}">
        <p14:creationId xmlns:p14="http://schemas.microsoft.com/office/powerpoint/2010/main" val="167283381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3E8789D6-7E24-F6C0-3C7F-F60CA1EFE8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3039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13AB55-6D11-1529-FFB7-32B3CA402884}"/>
              </a:ext>
            </a:extLst>
          </p:cNvPr>
          <p:cNvSpPr txBox="1"/>
          <p:nvPr/>
        </p:nvSpPr>
        <p:spPr>
          <a:xfrm>
            <a:off x="4251960" y="4183380"/>
            <a:ext cx="2834640" cy="830997"/>
          </a:xfrm>
          <a:prstGeom prst="rect">
            <a:avLst/>
          </a:prstGeom>
          <a:noFill/>
        </p:spPr>
        <p:txBody>
          <a:bodyPr wrap="square" rtlCol="0">
            <a:spAutoFit/>
          </a:bodyPr>
          <a:lstStyle/>
          <a:p>
            <a:r>
              <a:rPr lang="fr-FR" sz="2400" b="1" dirty="0">
                <a:solidFill>
                  <a:srgbClr val="FFFF00"/>
                </a:solidFill>
              </a:rPr>
              <a:t>Aix- Ateliers Les </a:t>
            </a:r>
            <a:r>
              <a:rPr lang="fr-FR" sz="2400" b="1" dirty="0" err="1">
                <a:solidFill>
                  <a:srgbClr val="FFFF00"/>
                </a:solidFill>
              </a:rPr>
              <a:t>Lauves</a:t>
            </a:r>
            <a:r>
              <a:rPr lang="fr-FR" sz="2400" b="1" dirty="0">
                <a:solidFill>
                  <a:srgbClr val="FFFF00"/>
                </a:solidFill>
              </a:rPr>
              <a:t> </a:t>
            </a:r>
          </a:p>
        </p:txBody>
      </p:sp>
    </p:spTree>
    <p:extLst>
      <p:ext uri="{BB962C8B-B14F-4D97-AF65-F5344CB8AC3E}">
        <p14:creationId xmlns:p14="http://schemas.microsoft.com/office/powerpoint/2010/main" val="250388989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eubles, intérieur, mur, maison&#10;&#10;Description générée automatiquement">
            <a:extLst>
              <a:ext uri="{FF2B5EF4-FFF2-40B4-BE49-F238E27FC236}">
                <a16:creationId xmlns:a16="http://schemas.microsoft.com/office/drawing/2014/main" id="{5E9268F5-68FD-1B42-1E94-B76CDC7C3F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2240" y="451550"/>
            <a:ext cx="8928000" cy="5954900"/>
          </a:xfrm>
          <a:prstGeom prst="rect">
            <a:avLst/>
          </a:prstGeom>
          <a:ln w="88900" cap="sq" cmpd="thickThin">
            <a:solidFill>
              <a:schemeClr val="accent6"/>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BD3FCAF-85DB-37DE-753B-8EE1204119BA}"/>
              </a:ext>
            </a:extLst>
          </p:cNvPr>
          <p:cNvSpPr txBox="1"/>
          <p:nvPr/>
        </p:nvSpPr>
        <p:spPr>
          <a:xfrm>
            <a:off x="504771" y="3897630"/>
            <a:ext cx="2308860" cy="1200329"/>
          </a:xfrm>
          <a:prstGeom prst="rect">
            <a:avLst/>
          </a:prstGeom>
          <a:noFill/>
        </p:spPr>
        <p:txBody>
          <a:bodyPr wrap="square" rtlCol="0">
            <a:spAutoFit/>
          </a:bodyPr>
          <a:lstStyle/>
          <a:p>
            <a:r>
              <a:rPr lang="fr-FR" sz="2400" b="1" dirty="0"/>
              <a:t>Aix – Atelier Intérieur Les </a:t>
            </a:r>
            <a:r>
              <a:rPr lang="fr-FR" sz="2400" b="1" dirty="0" err="1"/>
              <a:t>Lauves</a:t>
            </a:r>
            <a:r>
              <a:rPr lang="fr-FR" sz="2400" b="1" dirty="0"/>
              <a:t> </a:t>
            </a:r>
          </a:p>
        </p:txBody>
      </p:sp>
    </p:spTree>
    <p:extLst>
      <p:ext uri="{BB962C8B-B14F-4D97-AF65-F5344CB8AC3E}">
        <p14:creationId xmlns:p14="http://schemas.microsoft.com/office/powerpoint/2010/main" val="152321405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arbre&#10;&#10;Description générée automatiquement">
            <a:extLst>
              <a:ext uri="{FF2B5EF4-FFF2-40B4-BE49-F238E27FC236}">
                <a16:creationId xmlns:a16="http://schemas.microsoft.com/office/drawing/2014/main" id="{B64CAABD-C418-33F1-D64E-A67C12A98F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7544" y="279009"/>
            <a:ext cx="8958110" cy="5940000"/>
          </a:xfrm>
          <a:prstGeom prst="rect">
            <a:avLst/>
          </a:prstGeom>
          <a:ln w="88900" cap="sq" cmpd="thickThin">
            <a:solidFill>
              <a:schemeClr val="accent5"/>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4484167E-0136-62A5-9AC5-4800BB8853F6}"/>
              </a:ext>
            </a:extLst>
          </p:cNvPr>
          <p:cNvSpPr txBox="1"/>
          <p:nvPr/>
        </p:nvSpPr>
        <p:spPr>
          <a:xfrm>
            <a:off x="9875520" y="3280410"/>
            <a:ext cx="1990671" cy="1200329"/>
          </a:xfrm>
          <a:prstGeom prst="rect">
            <a:avLst/>
          </a:prstGeom>
          <a:noFill/>
        </p:spPr>
        <p:txBody>
          <a:bodyPr wrap="square" rtlCol="0">
            <a:spAutoFit/>
          </a:bodyPr>
          <a:lstStyle/>
          <a:p>
            <a:r>
              <a:rPr lang="fr-FR" sz="2400" b="1" dirty="0"/>
              <a:t>Le Terrain des peintres Proche</a:t>
            </a:r>
          </a:p>
        </p:txBody>
      </p:sp>
      <p:sp>
        <p:nvSpPr>
          <p:cNvPr id="6" name="ZoneTexte 5">
            <a:extLst>
              <a:ext uri="{FF2B5EF4-FFF2-40B4-BE49-F238E27FC236}">
                <a16:creationId xmlns:a16="http://schemas.microsoft.com/office/drawing/2014/main" id="{C2427F39-F4BB-8B11-EA79-D0CE1884FED2}"/>
              </a:ext>
            </a:extLst>
          </p:cNvPr>
          <p:cNvSpPr txBox="1"/>
          <p:nvPr/>
        </p:nvSpPr>
        <p:spPr>
          <a:xfrm>
            <a:off x="9875520" y="4429661"/>
            <a:ext cx="2194560" cy="1569660"/>
          </a:xfrm>
          <a:prstGeom prst="rect">
            <a:avLst/>
          </a:prstGeom>
          <a:noFill/>
        </p:spPr>
        <p:txBody>
          <a:bodyPr wrap="square" rtlCol="0">
            <a:spAutoFit/>
          </a:bodyPr>
          <a:lstStyle/>
          <a:p>
            <a:r>
              <a:rPr lang="fr-FR" sz="2400" b="1" dirty="0"/>
              <a:t>Atelier de Cézanne Et Vue Sur La Montagne </a:t>
            </a:r>
          </a:p>
        </p:txBody>
      </p:sp>
    </p:spTree>
    <p:extLst>
      <p:ext uri="{BB962C8B-B14F-4D97-AF65-F5344CB8AC3E}">
        <p14:creationId xmlns:p14="http://schemas.microsoft.com/office/powerpoint/2010/main" val="156248008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texte, plante&#10;&#10;Description générée automatiquement">
            <a:extLst>
              <a:ext uri="{FF2B5EF4-FFF2-40B4-BE49-F238E27FC236}">
                <a16:creationId xmlns:a16="http://schemas.microsoft.com/office/drawing/2014/main" id="{1B22069B-D302-558F-A190-5E0A367F93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8000" y="927814"/>
            <a:ext cx="11016000" cy="5002372"/>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D4C1FDB-AE9F-3A36-467F-F78E399CF546}"/>
              </a:ext>
            </a:extLst>
          </p:cNvPr>
          <p:cNvSpPr txBox="1"/>
          <p:nvPr/>
        </p:nvSpPr>
        <p:spPr>
          <a:xfrm>
            <a:off x="1179141" y="5951011"/>
            <a:ext cx="10758180" cy="830997"/>
          </a:xfrm>
          <a:prstGeom prst="rect">
            <a:avLst/>
          </a:prstGeom>
          <a:noFill/>
        </p:spPr>
        <p:txBody>
          <a:bodyPr wrap="square" rtlCol="0">
            <a:spAutoFit/>
          </a:bodyPr>
          <a:lstStyle/>
          <a:p>
            <a:r>
              <a:rPr lang="fr-FR" sz="2400" b="1" dirty="0"/>
              <a:t>Le terrain Des Peintres parc proche atelier des </a:t>
            </a:r>
            <a:r>
              <a:rPr lang="fr-FR" sz="2400" b="1" dirty="0" err="1"/>
              <a:t>Lauves</a:t>
            </a:r>
            <a:r>
              <a:rPr lang="fr-FR" sz="2400" b="1" dirty="0"/>
              <a:t> de Cézanne Avec 9 peintures de L’artiste </a:t>
            </a:r>
          </a:p>
        </p:txBody>
      </p:sp>
    </p:spTree>
    <p:extLst>
      <p:ext uri="{BB962C8B-B14F-4D97-AF65-F5344CB8AC3E}">
        <p14:creationId xmlns:p14="http://schemas.microsoft.com/office/powerpoint/2010/main" val="421767693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galerie, scène, mur&#10;&#10;Description générée automatiquement">
            <a:extLst>
              <a:ext uri="{FF2B5EF4-FFF2-40B4-BE49-F238E27FC236}">
                <a16:creationId xmlns:a16="http://schemas.microsoft.com/office/drawing/2014/main" id="{3578BE66-2A85-2675-D680-A06E6A92E4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1464" y="271027"/>
            <a:ext cx="9468000" cy="6315945"/>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D886BE-854B-A7DB-8B8A-8A1BA59B8224}"/>
              </a:ext>
            </a:extLst>
          </p:cNvPr>
          <p:cNvSpPr txBox="1"/>
          <p:nvPr/>
        </p:nvSpPr>
        <p:spPr>
          <a:xfrm>
            <a:off x="0" y="3428999"/>
            <a:ext cx="1988820" cy="1569660"/>
          </a:xfrm>
          <a:prstGeom prst="rect">
            <a:avLst/>
          </a:prstGeom>
          <a:noFill/>
        </p:spPr>
        <p:txBody>
          <a:bodyPr wrap="square" rtlCol="0">
            <a:spAutoFit/>
          </a:bodyPr>
          <a:lstStyle/>
          <a:p>
            <a:r>
              <a:rPr lang="fr-FR" sz="2400" b="1" dirty="0"/>
              <a:t>Musée Granet –Aix Salle d’exposition</a:t>
            </a:r>
          </a:p>
        </p:txBody>
      </p:sp>
    </p:spTree>
    <p:extLst>
      <p:ext uri="{BB962C8B-B14F-4D97-AF65-F5344CB8AC3E}">
        <p14:creationId xmlns:p14="http://schemas.microsoft.com/office/powerpoint/2010/main" val="119291987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D3FFEBC3-0455-3BF1-13CF-49E75A7717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2930" y="297000"/>
            <a:ext cx="8352000" cy="6264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BEA2AE-8B8C-7F58-84CB-EEA0E112C736}"/>
              </a:ext>
            </a:extLst>
          </p:cNvPr>
          <p:cNvSpPr txBox="1"/>
          <p:nvPr/>
        </p:nvSpPr>
        <p:spPr>
          <a:xfrm>
            <a:off x="9098280" y="4012109"/>
            <a:ext cx="2948940" cy="1200329"/>
          </a:xfrm>
          <a:prstGeom prst="rect">
            <a:avLst/>
          </a:prstGeom>
          <a:noFill/>
        </p:spPr>
        <p:txBody>
          <a:bodyPr wrap="square" rtlCol="0">
            <a:spAutoFit/>
          </a:bodyPr>
          <a:lstStyle/>
          <a:p>
            <a:r>
              <a:rPr lang="fr-FR" sz="2400" b="1" dirty="0"/>
              <a:t>Musée Granet façade Aix En Provence</a:t>
            </a:r>
          </a:p>
        </p:txBody>
      </p:sp>
    </p:spTree>
    <p:extLst>
      <p:ext uri="{BB962C8B-B14F-4D97-AF65-F5344CB8AC3E}">
        <p14:creationId xmlns:p14="http://schemas.microsoft.com/office/powerpoint/2010/main" val="166420443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Peinture artistique, Peinture acrylique&#10;&#10;Description générée automatiquement">
            <a:extLst>
              <a:ext uri="{FF2B5EF4-FFF2-40B4-BE49-F238E27FC236}">
                <a16:creationId xmlns:a16="http://schemas.microsoft.com/office/drawing/2014/main" id="{9169DB78-FDBC-000B-5A22-09AE13077A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5129" y="279000"/>
            <a:ext cx="807286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FFF72BD-3220-6564-E1E8-5C00029C7427}"/>
              </a:ext>
            </a:extLst>
          </p:cNvPr>
          <p:cNvSpPr txBox="1"/>
          <p:nvPr/>
        </p:nvSpPr>
        <p:spPr>
          <a:xfrm>
            <a:off x="913379" y="4286250"/>
            <a:ext cx="2571750" cy="830997"/>
          </a:xfrm>
          <a:prstGeom prst="rect">
            <a:avLst/>
          </a:prstGeom>
          <a:noFill/>
        </p:spPr>
        <p:txBody>
          <a:bodyPr wrap="square" rtlCol="0">
            <a:spAutoFit/>
          </a:bodyPr>
          <a:lstStyle/>
          <a:p>
            <a:r>
              <a:rPr lang="fr-FR" sz="2400" b="1" dirty="0">
                <a:solidFill>
                  <a:srgbClr val="FFFF00"/>
                </a:solidFill>
              </a:rPr>
              <a:t>La montagne saint - victoire</a:t>
            </a:r>
          </a:p>
        </p:txBody>
      </p:sp>
    </p:spTree>
    <p:extLst>
      <p:ext uri="{BB962C8B-B14F-4D97-AF65-F5344CB8AC3E}">
        <p14:creationId xmlns:p14="http://schemas.microsoft.com/office/powerpoint/2010/main" val="335042419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ein air, signe, rocher&#10;&#10;Description générée automatiquement">
            <a:extLst>
              <a:ext uri="{FF2B5EF4-FFF2-40B4-BE49-F238E27FC236}">
                <a16:creationId xmlns:a16="http://schemas.microsoft.com/office/drawing/2014/main" id="{421ACACB-2E08-6FD4-8908-4AF73363F9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2790" y="423000"/>
            <a:ext cx="8918070" cy="601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64DDC85-3010-B399-E495-79E9E2647DBB}"/>
              </a:ext>
            </a:extLst>
          </p:cNvPr>
          <p:cNvSpPr txBox="1"/>
          <p:nvPr/>
        </p:nvSpPr>
        <p:spPr>
          <a:xfrm>
            <a:off x="9829800" y="3223260"/>
            <a:ext cx="2263140" cy="2308324"/>
          </a:xfrm>
          <a:prstGeom prst="rect">
            <a:avLst/>
          </a:prstGeom>
          <a:noFill/>
        </p:spPr>
        <p:txBody>
          <a:bodyPr wrap="square" rtlCol="0">
            <a:spAutoFit/>
          </a:bodyPr>
          <a:lstStyle/>
          <a:p>
            <a:r>
              <a:rPr lang="fr-FR" sz="2400" b="1" dirty="0">
                <a:solidFill>
                  <a:srgbClr val="FFFF00"/>
                </a:solidFill>
              </a:rPr>
              <a:t>Plaque –Atelier Cézanne  9 avenue Paul Cézanne Aix- en- Provence </a:t>
            </a:r>
          </a:p>
        </p:txBody>
      </p:sp>
    </p:spTree>
    <p:extLst>
      <p:ext uri="{BB962C8B-B14F-4D97-AF65-F5344CB8AC3E}">
        <p14:creationId xmlns:p14="http://schemas.microsoft.com/office/powerpoint/2010/main" val="157414686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mur, Visage humain&#10;&#10;Description générée automatiquement">
            <a:extLst>
              <a:ext uri="{FF2B5EF4-FFF2-40B4-BE49-F238E27FC236}">
                <a16:creationId xmlns:a16="http://schemas.microsoft.com/office/drawing/2014/main" id="{8B075228-4CBD-8115-E424-5C2FB82580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12865" y="279000"/>
            <a:ext cx="789255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ACCA22-93FB-CAFE-410D-A70702CBD660}"/>
              </a:ext>
            </a:extLst>
          </p:cNvPr>
          <p:cNvSpPr txBox="1"/>
          <p:nvPr/>
        </p:nvSpPr>
        <p:spPr>
          <a:xfrm>
            <a:off x="182880" y="3429000"/>
            <a:ext cx="3497580" cy="1200329"/>
          </a:xfrm>
          <a:prstGeom prst="rect">
            <a:avLst/>
          </a:prstGeom>
          <a:noFill/>
        </p:spPr>
        <p:txBody>
          <a:bodyPr wrap="square" rtlCol="0">
            <a:spAutoFit/>
          </a:bodyPr>
          <a:lstStyle/>
          <a:p>
            <a:r>
              <a:rPr lang="fr-FR" sz="2400" b="1" dirty="0">
                <a:solidFill>
                  <a:srgbClr val="FFFF00"/>
                </a:solidFill>
              </a:rPr>
              <a:t>Portrait de Paul Cézanne  Dans son atelier des </a:t>
            </a:r>
            <a:r>
              <a:rPr lang="fr-FR" sz="2400" b="1" dirty="0" err="1">
                <a:solidFill>
                  <a:srgbClr val="FFFF00"/>
                </a:solidFill>
              </a:rPr>
              <a:t>lauves</a:t>
            </a:r>
            <a:r>
              <a:rPr lang="fr-FR" sz="2400" b="1" dirty="0">
                <a:solidFill>
                  <a:srgbClr val="FFFF00"/>
                </a:solidFill>
              </a:rPr>
              <a:t> 1904</a:t>
            </a:r>
          </a:p>
        </p:txBody>
      </p:sp>
    </p:spTree>
    <p:extLst>
      <p:ext uri="{BB962C8B-B14F-4D97-AF65-F5344CB8AC3E}">
        <p14:creationId xmlns:p14="http://schemas.microsoft.com/office/powerpoint/2010/main" val="385372319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dessin, art&#10;&#10;Description générée automatiquement">
            <a:extLst>
              <a:ext uri="{FF2B5EF4-FFF2-40B4-BE49-F238E27FC236}">
                <a16:creationId xmlns:a16="http://schemas.microsoft.com/office/drawing/2014/main" id="{1D6D9BB3-3BB8-BEC3-AD66-D9EB18DB75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01040" y="752474"/>
            <a:ext cx="8686800" cy="535305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B1E8841-6A66-0E3E-4D44-96516940C800}"/>
              </a:ext>
            </a:extLst>
          </p:cNvPr>
          <p:cNvSpPr txBox="1"/>
          <p:nvPr/>
        </p:nvSpPr>
        <p:spPr>
          <a:xfrm>
            <a:off x="9566910" y="1211877"/>
            <a:ext cx="2423160" cy="4893647"/>
          </a:xfrm>
          <a:prstGeom prst="rect">
            <a:avLst/>
          </a:prstGeom>
          <a:noFill/>
        </p:spPr>
        <p:txBody>
          <a:bodyPr wrap="square" rtlCol="0">
            <a:spAutoFit/>
          </a:bodyPr>
          <a:lstStyle/>
          <a:p>
            <a:r>
              <a:rPr lang="fr-FR" sz="2400" b="1" dirty="0">
                <a:solidFill>
                  <a:srgbClr val="FFFF00"/>
                </a:solidFill>
              </a:rPr>
              <a:t>Jeune Fille au piano, 1869. La mère de l'artiste cousant, sa sœur jouant l'ouverture de Tannhäuser de Wagner (1868), musée de l'Ermitage de Saint-Pétersbourg.</a:t>
            </a:r>
            <a:endParaRPr lang="fr-FR" b="1" dirty="0">
              <a:solidFill>
                <a:srgbClr val="FFFF00"/>
              </a:solidFill>
            </a:endParaRPr>
          </a:p>
        </p:txBody>
      </p:sp>
    </p:spTree>
    <p:extLst>
      <p:ext uri="{BB962C8B-B14F-4D97-AF65-F5344CB8AC3E}">
        <p14:creationId xmlns:p14="http://schemas.microsoft.com/office/powerpoint/2010/main" val="348674218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descr="Une image contenant Visage humain, portrait, peinture, dessin&#10;&#10;Description générée automatiquement">
            <a:extLst>
              <a:ext uri="{FF2B5EF4-FFF2-40B4-BE49-F238E27FC236}">
                <a16:creationId xmlns:a16="http://schemas.microsoft.com/office/drawing/2014/main" id="{E8A0BD83-9AAD-87C3-BF3B-92505EB82C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68184" y="189000"/>
            <a:ext cx="5322381" cy="648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7657DC5-D7EE-0A26-E409-1CAC920486F3}"/>
              </a:ext>
            </a:extLst>
          </p:cNvPr>
          <p:cNvSpPr txBox="1"/>
          <p:nvPr/>
        </p:nvSpPr>
        <p:spPr>
          <a:xfrm>
            <a:off x="2583539" y="4135271"/>
            <a:ext cx="3384645" cy="830997"/>
          </a:xfrm>
          <a:prstGeom prst="rect">
            <a:avLst/>
          </a:prstGeom>
          <a:noFill/>
        </p:spPr>
        <p:txBody>
          <a:bodyPr wrap="square" rtlCol="0">
            <a:spAutoFit/>
          </a:bodyPr>
          <a:lstStyle/>
          <a:p>
            <a:r>
              <a:rPr lang="fr-FR" sz="2400" b="1" dirty="0"/>
              <a:t>Portrait de Madame Cézanne, vers 1885.</a:t>
            </a:r>
          </a:p>
        </p:txBody>
      </p:sp>
    </p:spTree>
    <p:extLst>
      <p:ext uri="{BB962C8B-B14F-4D97-AF65-F5344CB8AC3E}">
        <p14:creationId xmlns:p14="http://schemas.microsoft.com/office/powerpoint/2010/main" val="260381570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Œuvre d’art, art&#10;&#10;Description générée automatiquement">
            <a:extLst>
              <a:ext uri="{FF2B5EF4-FFF2-40B4-BE49-F238E27FC236}">
                <a16:creationId xmlns:a16="http://schemas.microsoft.com/office/drawing/2014/main" id="{690535AD-1572-482F-DFA4-34C8AF4B2AC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4449" y="189000"/>
            <a:ext cx="65772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1ADB6C0-D495-9086-4202-F015B0ADE1B4}"/>
              </a:ext>
            </a:extLst>
          </p:cNvPr>
          <p:cNvSpPr txBox="1"/>
          <p:nvPr/>
        </p:nvSpPr>
        <p:spPr>
          <a:xfrm>
            <a:off x="7465325" y="4517409"/>
            <a:ext cx="4462818" cy="830997"/>
          </a:xfrm>
          <a:prstGeom prst="rect">
            <a:avLst/>
          </a:prstGeom>
          <a:noFill/>
        </p:spPr>
        <p:txBody>
          <a:bodyPr wrap="square" rtlCol="0">
            <a:spAutoFit/>
          </a:bodyPr>
          <a:lstStyle/>
          <a:p>
            <a:r>
              <a:rPr lang="fr-FR" sz="2400" b="1" dirty="0">
                <a:solidFill>
                  <a:srgbClr val="FFFF00"/>
                </a:solidFill>
              </a:rPr>
              <a:t>Hortense </a:t>
            </a:r>
            <a:r>
              <a:rPr lang="fr-FR" sz="2400" b="1" dirty="0" err="1">
                <a:solidFill>
                  <a:srgbClr val="FFFF00"/>
                </a:solidFill>
              </a:rPr>
              <a:t>Fiquet</a:t>
            </a:r>
            <a:r>
              <a:rPr lang="fr-FR" sz="2400" b="1" dirty="0">
                <a:solidFill>
                  <a:srgbClr val="FFFF00"/>
                </a:solidFill>
              </a:rPr>
              <a:t> donnant le sein à son fils, L'Estaque, 1872.</a:t>
            </a:r>
          </a:p>
        </p:txBody>
      </p:sp>
    </p:spTree>
    <p:extLst>
      <p:ext uri="{BB962C8B-B14F-4D97-AF65-F5344CB8AC3E}">
        <p14:creationId xmlns:p14="http://schemas.microsoft.com/office/powerpoint/2010/main" val="190135357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croquis, art&#10;&#10;Description générée automatiquement">
            <a:extLst>
              <a:ext uri="{FF2B5EF4-FFF2-40B4-BE49-F238E27FC236}">
                <a16:creationId xmlns:a16="http://schemas.microsoft.com/office/drawing/2014/main" id="{E26A9905-5A9A-40D3-1FC5-9913BE8127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6849" y="189000"/>
            <a:ext cx="4835819"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43B59F-0A1E-EFA3-5F31-49CFAF20AE32}"/>
              </a:ext>
            </a:extLst>
          </p:cNvPr>
          <p:cNvSpPr txBox="1"/>
          <p:nvPr/>
        </p:nvSpPr>
        <p:spPr>
          <a:xfrm>
            <a:off x="3248166" y="3862316"/>
            <a:ext cx="3630305" cy="1200329"/>
          </a:xfrm>
          <a:prstGeom prst="rect">
            <a:avLst/>
          </a:prstGeom>
          <a:noFill/>
        </p:spPr>
        <p:txBody>
          <a:bodyPr wrap="square" rtlCol="0">
            <a:spAutoFit/>
          </a:bodyPr>
          <a:lstStyle/>
          <a:p>
            <a:r>
              <a:rPr lang="fr-FR" sz="2400" b="1" dirty="0"/>
              <a:t>Portrait de Gustave Geffroy (1895), musée d'Orsay, Paris.</a:t>
            </a:r>
          </a:p>
        </p:txBody>
      </p:sp>
    </p:spTree>
    <p:extLst>
      <p:ext uri="{BB962C8B-B14F-4D97-AF65-F5344CB8AC3E}">
        <p14:creationId xmlns:p14="http://schemas.microsoft.com/office/powerpoint/2010/main" val="87593368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paysage, art&#10;&#10;Description générée automatiquement">
            <a:extLst>
              <a:ext uri="{FF2B5EF4-FFF2-40B4-BE49-F238E27FC236}">
                <a16:creationId xmlns:a16="http://schemas.microsoft.com/office/drawing/2014/main" id="{66291583-30D3-0D61-2E0F-64C083A75D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7642" y="189000"/>
            <a:ext cx="841003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B345C45-4913-581E-CC9B-A7F62EA3F416}"/>
              </a:ext>
            </a:extLst>
          </p:cNvPr>
          <p:cNvSpPr txBox="1"/>
          <p:nvPr/>
        </p:nvSpPr>
        <p:spPr>
          <a:xfrm>
            <a:off x="9321421" y="4217158"/>
            <a:ext cx="2593075" cy="830997"/>
          </a:xfrm>
          <a:prstGeom prst="rect">
            <a:avLst/>
          </a:prstGeom>
          <a:noFill/>
        </p:spPr>
        <p:txBody>
          <a:bodyPr wrap="square" rtlCol="0">
            <a:spAutoFit/>
          </a:bodyPr>
          <a:lstStyle/>
          <a:p>
            <a:r>
              <a:rPr lang="fr-FR" sz="2400" b="1" dirty="0">
                <a:solidFill>
                  <a:srgbClr val="FFFF00"/>
                </a:solidFill>
              </a:rPr>
              <a:t>Lac d'Annecy, 1896</a:t>
            </a:r>
          </a:p>
        </p:txBody>
      </p:sp>
    </p:spTree>
    <p:extLst>
      <p:ext uri="{BB962C8B-B14F-4D97-AF65-F5344CB8AC3E}">
        <p14:creationId xmlns:p14="http://schemas.microsoft.com/office/powerpoint/2010/main" val="246669666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inture, homme, personne&#10;&#10;Description générée automatiquement">
            <a:extLst>
              <a:ext uri="{FF2B5EF4-FFF2-40B4-BE49-F238E27FC236}">
                <a16:creationId xmlns:a16="http://schemas.microsoft.com/office/drawing/2014/main" id="{E6D015C6-61F7-AE3B-8AAC-A0E0CBBCF8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8448" y="279000"/>
            <a:ext cx="8506329"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C2D6C22-FA98-7CB8-20F3-147A31B2213E}"/>
              </a:ext>
            </a:extLst>
          </p:cNvPr>
          <p:cNvSpPr txBox="1"/>
          <p:nvPr/>
        </p:nvSpPr>
        <p:spPr>
          <a:xfrm>
            <a:off x="696035" y="3330054"/>
            <a:ext cx="2715905" cy="1569660"/>
          </a:xfrm>
          <a:prstGeom prst="rect">
            <a:avLst/>
          </a:prstGeom>
          <a:noFill/>
        </p:spPr>
        <p:txBody>
          <a:bodyPr wrap="square" rtlCol="0">
            <a:spAutoFit/>
          </a:bodyPr>
          <a:lstStyle/>
          <a:p>
            <a:r>
              <a:rPr lang="fr-FR" sz="2400" b="1" dirty="0">
                <a:solidFill>
                  <a:srgbClr val="FFFF00"/>
                </a:solidFill>
              </a:rPr>
              <a:t>Hommage à Cézanne, par Maurice Denis, 1900.</a:t>
            </a:r>
          </a:p>
        </p:txBody>
      </p:sp>
    </p:spTree>
    <p:extLst>
      <p:ext uri="{BB962C8B-B14F-4D97-AF65-F5344CB8AC3E}">
        <p14:creationId xmlns:p14="http://schemas.microsoft.com/office/powerpoint/2010/main" val="393547916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dessin, peinture, croquis, Peinture acrylique&#10;&#10;Description générée automatiquement">
            <a:extLst>
              <a:ext uri="{FF2B5EF4-FFF2-40B4-BE49-F238E27FC236}">
                <a16:creationId xmlns:a16="http://schemas.microsoft.com/office/drawing/2014/main" id="{55972CF5-C90E-DB02-4821-945DF7AAEF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8405" y="189000"/>
            <a:ext cx="5377595"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737F39A-47CE-1281-638E-D4243757CC13}"/>
              </a:ext>
            </a:extLst>
          </p:cNvPr>
          <p:cNvSpPr txBox="1"/>
          <p:nvPr/>
        </p:nvSpPr>
        <p:spPr>
          <a:xfrm>
            <a:off x="6305266" y="3630304"/>
            <a:ext cx="4599295" cy="1200329"/>
          </a:xfrm>
          <a:prstGeom prst="rect">
            <a:avLst/>
          </a:prstGeom>
          <a:noFill/>
        </p:spPr>
        <p:txBody>
          <a:bodyPr wrap="square" rtlCol="0">
            <a:spAutoFit/>
          </a:bodyPr>
          <a:lstStyle/>
          <a:p>
            <a:r>
              <a:rPr lang="fr-FR" sz="2400" b="1" dirty="0">
                <a:solidFill>
                  <a:srgbClr val="FFFF00"/>
                </a:solidFill>
              </a:rPr>
              <a:t>Portrait de paysan, Musée Thyssen-</a:t>
            </a:r>
            <a:r>
              <a:rPr lang="fr-FR" sz="2400" b="1" dirty="0" err="1">
                <a:solidFill>
                  <a:srgbClr val="FFFF00"/>
                </a:solidFill>
              </a:rPr>
              <a:t>Bornemisza</a:t>
            </a:r>
            <a:r>
              <a:rPr lang="fr-FR" sz="2400" b="1" dirty="0">
                <a:solidFill>
                  <a:srgbClr val="FFFF00"/>
                </a:solidFill>
              </a:rPr>
              <a:t>, Madrid, 1905-1906.</a:t>
            </a:r>
          </a:p>
        </p:txBody>
      </p:sp>
    </p:spTree>
    <p:extLst>
      <p:ext uri="{BB962C8B-B14F-4D97-AF65-F5344CB8AC3E}">
        <p14:creationId xmlns:p14="http://schemas.microsoft.com/office/powerpoint/2010/main" val="67477748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bâtiment, noir et blanc, plein air&#10;&#10;Description générée automatiquement">
            <a:extLst>
              <a:ext uri="{FF2B5EF4-FFF2-40B4-BE49-F238E27FC236}">
                <a16:creationId xmlns:a16="http://schemas.microsoft.com/office/drawing/2014/main" id="{868989A3-17B2-3ABB-AD74-E57C53140A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27059" y="189000"/>
            <a:ext cx="487676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6600B4E-1059-95B8-18B6-3FF6ADD9C890}"/>
              </a:ext>
            </a:extLst>
          </p:cNvPr>
          <p:cNvSpPr txBox="1"/>
          <p:nvPr/>
        </p:nvSpPr>
        <p:spPr>
          <a:xfrm>
            <a:off x="3179928" y="4444395"/>
            <a:ext cx="4525304" cy="830997"/>
          </a:xfrm>
          <a:prstGeom prst="rect">
            <a:avLst/>
          </a:prstGeom>
          <a:noFill/>
        </p:spPr>
        <p:txBody>
          <a:bodyPr wrap="square" rtlCol="0">
            <a:spAutoFit/>
          </a:bodyPr>
          <a:lstStyle/>
          <a:p>
            <a:r>
              <a:rPr lang="fr-FR" sz="2400" b="1" dirty="0">
                <a:solidFill>
                  <a:srgbClr val="FFFF00"/>
                </a:solidFill>
              </a:rPr>
              <a:t>Paul Cézanne à Aix-en-Provence, en 1906.</a:t>
            </a:r>
          </a:p>
        </p:txBody>
      </p:sp>
    </p:spTree>
    <p:extLst>
      <p:ext uri="{BB962C8B-B14F-4D97-AF65-F5344CB8AC3E}">
        <p14:creationId xmlns:p14="http://schemas.microsoft.com/office/powerpoint/2010/main" val="12021744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habits, Arts visuels&#10;&#10;Description générée automatiquement">
            <a:extLst>
              <a:ext uri="{FF2B5EF4-FFF2-40B4-BE49-F238E27FC236}">
                <a16:creationId xmlns:a16="http://schemas.microsoft.com/office/drawing/2014/main" id="{10389830-EC3C-D8DB-3E92-18B9379E2A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2018" y="803256"/>
            <a:ext cx="6912000" cy="525148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731C5A-EC7C-B825-1394-48A7B3987FF9}"/>
              </a:ext>
            </a:extLst>
          </p:cNvPr>
          <p:cNvSpPr txBox="1"/>
          <p:nvPr/>
        </p:nvSpPr>
        <p:spPr>
          <a:xfrm>
            <a:off x="928048" y="6191221"/>
            <a:ext cx="6912000" cy="461665"/>
          </a:xfrm>
          <a:prstGeom prst="rect">
            <a:avLst/>
          </a:prstGeom>
          <a:noFill/>
        </p:spPr>
        <p:txBody>
          <a:bodyPr wrap="square" rtlCol="0">
            <a:spAutoFit/>
          </a:bodyPr>
          <a:lstStyle/>
          <a:p>
            <a:r>
              <a:rPr lang="fr-FR" sz="2400" b="1" dirty="0">
                <a:solidFill>
                  <a:srgbClr val="FFFF00"/>
                </a:solidFill>
              </a:rPr>
              <a:t>La Visite à Cézanne, par Maurice Denis, 1906</a:t>
            </a:r>
          </a:p>
        </p:txBody>
      </p:sp>
      <p:sp>
        <p:nvSpPr>
          <p:cNvPr id="5" name="ZoneTexte 4">
            <a:extLst>
              <a:ext uri="{FF2B5EF4-FFF2-40B4-BE49-F238E27FC236}">
                <a16:creationId xmlns:a16="http://schemas.microsoft.com/office/drawing/2014/main" id="{F69A35EC-DCD3-3525-832C-1AE604809DDE}"/>
              </a:ext>
            </a:extLst>
          </p:cNvPr>
          <p:cNvSpPr txBox="1"/>
          <p:nvPr/>
        </p:nvSpPr>
        <p:spPr>
          <a:xfrm>
            <a:off x="682018" y="273352"/>
            <a:ext cx="8680346" cy="461665"/>
          </a:xfrm>
          <a:prstGeom prst="rect">
            <a:avLst/>
          </a:prstGeom>
          <a:noFill/>
        </p:spPr>
        <p:txBody>
          <a:bodyPr wrap="square" rtlCol="0">
            <a:spAutoFit/>
          </a:bodyPr>
          <a:lstStyle/>
          <a:p>
            <a:r>
              <a:rPr lang="fr-FR" sz="2400" b="1" dirty="0">
                <a:solidFill>
                  <a:srgbClr val="FFFF00"/>
                </a:solidFill>
              </a:rPr>
              <a:t>Lorient Vous A Présenté Le Peintre Paul  Cézanne </a:t>
            </a:r>
          </a:p>
        </p:txBody>
      </p:sp>
      <p:sp>
        <p:nvSpPr>
          <p:cNvPr id="6" name="ZoneTexte 5">
            <a:extLst>
              <a:ext uri="{FF2B5EF4-FFF2-40B4-BE49-F238E27FC236}">
                <a16:creationId xmlns:a16="http://schemas.microsoft.com/office/drawing/2014/main" id="{E42106D3-F886-07E6-7B2D-78B890AC0DB5}"/>
              </a:ext>
            </a:extLst>
          </p:cNvPr>
          <p:cNvSpPr txBox="1"/>
          <p:nvPr/>
        </p:nvSpPr>
        <p:spPr>
          <a:xfrm>
            <a:off x="7738281" y="2511188"/>
            <a:ext cx="4285397"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7" name="ZoneTexte 6">
            <a:extLst>
              <a:ext uri="{FF2B5EF4-FFF2-40B4-BE49-F238E27FC236}">
                <a16:creationId xmlns:a16="http://schemas.microsoft.com/office/drawing/2014/main" id="{3ACA7EA9-5338-C241-57AB-9F069C860C4E}"/>
              </a:ext>
            </a:extLst>
          </p:cNvPr>
          <p:cNvSpPr txBox="1"/>
          <p:nvPr/>
        </p:nvSpPr>
        <p:spPr>
          <a:xfrm>
            <a:off x="9362364" y="3889539"/>
            <a:ext cx="3444155"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11392301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121</TotalTime>
  <Words>429</Words>
  <Application>Microsoft Office PowerPoint</Application>
  <PresentationFormat>Grand écran</PresentationFormat>
  <Paragraphs>40</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2024-03-26T05:16:19Z</dcterms:created>
  <dcterms:modified xsi:type="dcterms:W3CDTF">2024-03-26T08:33:50Z</dcterms:modified>
</cp:coreProperties>
</file>