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5" r:id="rId3"/>
    <p:sldId id="405" r:id="rId4"/>
    <p:sldId id="368" r:id="rId5"/>
    <p:sldId id="358" r:id="rId6"/>
    <p:sldId id="356" r:id="rId7"/>
    <p:sldId id="359" r:id="rId8"/>
    <p:sldId id="360" r:id="rId9"/>
    <p:sldId id="361" r:id="rId10"/>
    <p:sldId id="366" r:id="rId11"/>
    <p:sldId id="365" r:id="rId12"/>
    <p:sldId id="367" r:id="rId13"/>
    <p:sldId id="357" r:id="rId14"/>
    <p:sldId id="369" r:id="rId15"/>
    <p:sldId id="363" r:id="rId16"/>
    <p:sldId id="370" r:id="rId17"/>
    <p:sldId id="371" r:id="rId18"/>
    <p:sldId id="376" r:id="rId19"/>
    <p:sldId id="377" r:id="rId20"/>
    <p:sldId id="375" r:id="rId21"/>
    <p:sldId id="378" r:id="rId22"/>
    <p:sldId id="362" r:id="rId23"/>
    <p:sldId id="379" r:id="rId24"/>
    <p:sldId id="380" r:id="rId25"/>
    <p:sldId id="383" r:id="rId26"/>
    <p:sldId id="382" r:id="rId27"/>
    <p:sldId id="384" r:id="rId28"/>
    <p:sldId id="385" r:id="rId29"/>
    <p:sldId id="381" r:id="rId30"/>
    <p:sldId id="386" r:id="rId31"/>
    <p:sldId id="374" r:id="rId32"/>
    <p:sldId id="387" r:id="rId33"/>
    <p:sldId id="372" r:id="rId34"/>
    <p:sldId id="388" r:id="rId35"/>
    <p:sldId id="403" r:id="rId36"/>
    <p:sldId id="389" r:id="rId37"/>
    <p:sldId id="404" r:id="rId38"/>
    <p:sldId id="390" r:id="rId39"/>
    <p:sldId id="398" r:id="rId40"/>
    <p:sldId id="391" r:id="rId41"/>
    <p:sldId id="373" r:id="rId42"/>
    <p:sldId id="392" r:id="rId43"/>
    <p:sldId id="397" r:id="rId44"/>
    <p:sldId id="393" r:id="rId45"/>
    <p:sldId id="364" r:id="rId46"/>
    <p:sldId id="394" r:id="rId47"/>
    <p:sldId id="400" r:id="rId48"/>
    <p:sldId id="395" r:id="rId49"/>
    <p:sldId id="396" r:id="rId50"/>
    <p:sldId id="401" r:id="rId51"/>
    <p:sldId id="302" r:id="rId52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DlcpwldNU9FJ4cmBpCKPw==" hashData="Z4Hl5Rq7iFXomaaX9ojvmzcDH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60000" y="252000"/>
            <a:ext cx="4847530" cy="183367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220000"/>
            <a:ext cx="10271124" cy="108002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47625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Vallée des Éclusiers </a:t>
            </a:r>
            <a:endParaRPr lang="fr-FR" sz="5900" dirty="0">
              <a:ln w="47625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43673" y="395933"/>
            <a:ext cx="4127451" cy="2092883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La photographie est un instant qui ne réfléchit pas, suspendue à une fraction de secondes qui laisse à réfléchir.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7050" y="3204245"/>
            <a:ext cx="1802606" cy="1477222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>
            <a:off x="7397881" y="3166282"/>
            <a:ext cx="1981699" cy="1757927"/>
          </a:xfrm>
          <a:prstGeom prst="rect">
            <a:avLst/>
          </a:prstGeom>
        </p:spPr>
      </p:pic>
      <p:pic>
        <p:nvPicPr>
          <p:cNvPr id="12" name="Ariel Kalma - Rainbow 5 [1984].wav">
            <a:hlinkClick r:id="" action="ppaction://media"/>
          </p:cNvPr>
          <p:cNvPicPr>
            <a:picLocks noRot="1" noChangeAspect="1"/>
          </p:cNvPicPr>
          <p:nvPr>
            <a:wavAudioFile r:embed="rId1" name="Ariel Kalma - Rainbow 5 [1984].wav"/>
          </p:nvPr>
        </p:nvPicPr>
        <p:blipFill>
          <a:blip r:embed="rId7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5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36000"/>
            <a:ext cx="10271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fr-FR" sz="3200" b="1" cap="all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a:rPr>
              <a:t>LA  VALLÉE  DES  ECLUSIERS</a:t>
            </a:r>
            <a:endParaRPr lang="fr-FR" sz="3200" b="1" cap="all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828000"/>
            <a:ext cx="10271125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ook Antiqua" pitchFamily="18" charset="0"/>
              </a:rPr>
              <a:t>Le début de la vallée des éclusiers se situe à </a:t>
            </a:r>
            <a:r>
              <a:rPr lang="fr-FR" b="1" dirty="0" err="1" smtClean="0">
                <a:latin typeface="Book Antiqua" pitchFamily="18" charset="0"/>
              </a:rPr>
              <a:t>Hofmuhl</a:t>
            </a:r>
            <a:r>
              <a:rPr lang="fr-FR" b="1" dirty="0" smtClean="0">
                <a:latin typeface="Book Antiqua" pitchFamily="18" charset="0"/>
              </a:rPr>
              <a:t> ou Arzviller.</a:t>
            </a:r>
          </a:p>
          <a:p>
            <a:pPr algn="ctr"/>
            <a:r>
              <a:rPr lang="fr-FR" dirty="0" smtClean="0"/>
              <a:t> La Vallée des Eclusiers est une </a:t>
            </a:r>
            <a:r>
              <a:rPr lang="fr-FR" b="1" dirty="0" smtClean="0"/>
              <a:t>voie verte</a:t>
            </a:r>
            <a:r>
              <a:rPr lang="fr-FR" dirty="0" smtClean="0"/>
              <a:t> longue de 8,2km qui relie </a:t>
            </a:r>
            <a:r>
              <a:rPr lang="fr-FR" dirty="0" err="1" smtClean="0"/>
              <a:t>Hofmuhl</a:t>
            </a:r>
            <a:r>
              <a:rPr lang="fr-FR" dirty="0" smtClean="0"/>
              <a:t> à </a:t>
            </a:r>
            <a:r>
              <a:rPr lang="fr-FR" dirty="0" err="1" smtClean="0"/>
              <a:t>Guntzviller</a:t>
            </a:r>
            <a:r>
              <a:rPr lang="fr-FR" dirty="0" smtClean="0"/>
              <a:t> (auberge </a:t>
            </a:r>
            <a:r>
              <a:rPr lang="fr-FR" dirty="0" err="1" smtClean="0"/>
              <a:t>Altenburger</a:t>
            </a:r>
            <a:r>
              <a:rPr lang="fr-FR" dirty="0" smtClean="0"/>
              <a:t>). Elle fait partie de l’</a:t>
            </a:r>
            <a:r>
              <a:rPr lang="fr-FR" b="1" dirty="0" err="1" smtClean="0"/>
              <a:t>Eurovélo</a:t>
            </a:r>
            <a:r>
              <a:rPr lang="fr-FR" b="1" dirty="0" smtClean="0"/>
              <a:t> 5</a:t>
            </a:r>
            <a:r>
              <a:rPr lang="fr-FR" dirty="0" smtClean="0"/>
              <a:t>. 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Le parcours est vraiment </a:t>
            </a:r>
            <a:r>
              <a:rPr lang="fr-FR" b="1" dirty="0" smtClean="0"/>
              <a:t>bucolique</a:t>
            </a:r>
            <a:r>
              <a:rPr lang="fr-FR" dirty="0" smtClean="0"/>
              <a:t>: entre les arbres, les gros rochers de grès roses </a:t>
            </a:r>
          </a:p>
          <a:p>
            <a:pPr algn="ctr"/>
            <a:r>
              <a:rPr lang="fr-FR" dirty="0" smtClean="0"/>
              <a:t>et les ravissantes maisons éclusières, on se sent tout de suite ailleurs et à l’écart de </a:t>
            </a:r>
          </a:p>
          <a:p>
            <a:pPr algn="ctr"/>
            <a:r>
              <a:rPr lang="fr-FR" dirty="0" smtClean="0"/>
              <a:t>toute agitation (même s’il y a de nombreux promeneurs le week-end), c’est très agréable. 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L’itinéraire a la particularité de passer par l’</a:t>
            </a:r>
            <a:r>
              <a:rPr lang="fr-FR" b="1" dirty="0" smtClean="0"/>
              <a:t>ancienne échelle d’écluses de Arzviller-</a:t>
            </a:r>
            <a:r>
              <a:rPr lang="fr-FR" b="1" dirty="0" err="1" smtClean="0"/>
              <a:t>Henridorff</a:t>
            </a:r>
            <a:r>
              <a:rPr lang="fr-FR" dirty="0" smtClean="0"/>
              <a:t>, qui s’étend sur 3,8km. Cette série de 17 écluses situées sur le Canal de la </a:t>
            </a:r>
          </a:p>
          <a:p>
            <a:pPr algn="ctr"/>
            <a:r>
              <a:rPr lang="fr-FR" dirty="0" smtClean="0"/>
              <a:t>Marne au Rhin servait autrefois à passer l’important dénivelé de 44,5m existant à cet endroit: il fallait une journée entière de navigation pour passer toutes ces écluses! 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La </a:t>
            </a:r>
            <a:r>
              <a:rPr lang="fr-FR" b="1" dirty="0" smtClean="0"/>
              <a:t>Vallée des éclusiers</a:t>
            </a:r>
            <a:r>
              <a:rPr lang="fr-FR" dirty="0" smtClean="0"/>
              <a:t> a ensuite été longtemps laissée à l’abandon, jusqu’à ce qu’un </a:t>
            </a:r>
          </a:p>
          <a:p>
            <a:pPr algn="ctr"/>
            <a:r>
              <a:rPr lang="fr-FR" dirty="0" smtClean="0"/>
              <a:t>projet de la Communauté de Communes de Phalsbourg lui donne une </a:t>
            </a:r>
            <a:r>
              <a:rPr lang="fr-FR" b="1" dirty="0" smtClean="0"/>
              <a:t>nouvelle vie</a:t>
            </a:r>
            <a:r>
              <a:rPr lang="fr-FR" dirty="0" smtClean="0"/>
              <a:t>. Les </a:t>
            </a:r>
            <a:r>
              <a:rPr lang="fr-FR" b="1" dirty="0" smtClean="0"/>
              <a:t>maisons éclusières ont ainsi été restaurées</a:t>
            </a:r>
            <a:r>
              <a:rPr lang="fr-FR" dirty="0" smtClean="0"/>
              <a:t> les unes après les autres et accueillent notamment un chantier d’insertion, un gîte mais aussi les résidences de</a:t>
            </a:r>
            <a:r>
              <a:rPr lang="fr-FR" b="1" dirty="0" smtClean="0"/>
              <a:t> plusieurs artistes.</a:t>
            </a:r>
            <a:endParaRPr lang="fr-FR" dirty="0">
              <a:latin typeface="Book Antiqua" pitchFamily="18" charset="0"/>
            </a:endParaRPr>
          </a:p>
        </p:txBody>
      </p:sp>
      <p:pic>
        <p:nvPicPr>
          <p:cNvPr id="11" name="Image 10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28000" y="6408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096035_3589450007935870_8052491833512672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7739" y="0"/>
            <a:ext cx="771564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48147_3589450391269165_43543057912899674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1321" y="0"/>
            <a:ext cx="79284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32500_3589434007937470_6286195001386650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34548_3589499894597548_5793722421791713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34925_3589547744592763_5928044425721447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35296_3589547831259421_4463639260989219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39181_3589583571255847_2200370059594065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39948_3589460584601479_3543313531086760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84600_3589583601255844_6802475698707325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10260000" cy="617380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39958_3589546711259533_4004224313214629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42185_3589583287922542_570372422965219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44339_3589499917930879_6813183024199650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46660_3589462111267993_5732358171165298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62083_3589582627922608_2024247801053058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46660_3589462111267993_5732358171165298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62083_3589582627922608_2024247801053058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65298_3589582011256003_6607016459543443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68127_3589434121270792_6502050423055053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68921_3589547784592759_1270604909501105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71441_3589546757926195_5614985670571237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71609_3589546787926192_939623214392002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004616_3589461807934690_6803999346538687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62378_3589498917930979_3589988476339207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7" y="3612007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Ariel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Kalma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Rainbow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03.03.2024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3" name="Image 12" descr="0a000001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6000" y="3492000"/>
            <a:ext cx="3726147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905 0.00046  C -0.04605 -0.02486  -0.04205 -0.04885  -0.03405 -0.04885  C -0.02505 -0.04885  -0.02205 -0.02486  -0.01905 0.00046  C -0.01505 0.02845  -0.01205 0.05643  -0.00205 0.05643  C 0.00695 0.05643  0.00995 0.02845  0.01395 0.00046  C 0.01595 -0.02486  0.01995 -0.04885  0.02895 -0.04885  C 0.03695 -0.04885  0.04095 -0.02486  0.04395 0.00046  C 0.04695 0.02845  0.05095 0.05643  0.05995 0.05643  C 0.06895 0.05643  0.07595 0.00046  0.07595 0.00046  C 0.07895 -0.02486  0.08195 -0.04885  0.09095 -0.04885  C 0.09995 -0.04885  0.10295 -0.02486  0.10595 0.00046  C 0.10995 0.02845  0.11295 0.05643  0.12295 0.05643  C 0.13195 0.05643  0.13495 0.02845  0.13795 0.00046  C 0.14195 -0.02486  0.14495 -0.04885  0.15395 -0.04885  C 0.16195 -0.04885  0.16595 -0.02486  0.16895 0.00046  C 0.17195 0.02845  0.17595 0.05643  0.18495 0.05643  C 0.19395 0.05643  0.19695 0.02845  0.20095 0.00046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58</Words>
  <Application>Microsoft Office PowerPoint</Application>
  <PresentationFormat>Personnalisé</PresentationFormat>
  <Paragraphs>23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118</cp:revision>
  <dcterms:created xsi:type="dcterms:W3CDTF">2020-05-12T17:47:43Z</dcterms:created>
  <dcterms:modified xsi:type="dcterms:W3CDTF">2024-03-11T14:39:38Z</dcterms:modified>
</cp:coreProperties>
</file>