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3" r:id="rId4"/>
    <p:sldId id="276" r:id="rId5"/>
    <p:sldId id="275" r:id="rId6"/>
    <p:sldId id="274" r:id="rId7"/>
    <p:sldId id="272" r:id="rId8"/>
    <p:sldId id="271" r:id="rId9"/>
    <p:sldId id="270" r:id="rId10"/>
    <p:sldId id="269" r:id="rId11"/>
    <p:sldId id="268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7" r:id="rId21"/>
    <p:sldId id="258" r:id="rId22"/>
    <p:sldId id="277" r:id="rId23"/>
    <p:sldId id="279" r:id="rId24"/>
    <p:sldId id="280" r:id="rId25"/>
    <p:sldId id="278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421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F0001-27A3-8875-BE6F-089D9E2322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F2DDFE-0977-3FBE-9AF7-63D00C972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0CBA69-0312-487C-0C24-E237BB08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A005E-1002-409B-BDBA-130A29AA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2275B5-997C-A786-DC3F-3BDD63BD7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3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4B834-0FAC-12D8-12D3-E1733C3CE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AFED3F-DB5B-EF92-648A-C106FF47A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296DB0-B343-F131-0611-208CC64A2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D51057-060C-5E17-5C44-D372E70C6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44AB13-8AF4-04D3-E456-375A43D38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55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0B9E5F-EC37-602A-4C78-64357C462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BE3DC7-D7C8-8BCB-EBC9-CB56EE714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9B6F2C-65EF-4E53-7A86-420903F88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6A76BC-D860-5546-BCE2-4CC925341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10AA61-7632-8316-95B9-C6A6C846D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4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DF626-B800-476B-E37B-51F5AB267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07B008-CAE8-5A9F-2C63-59CFD618DF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7888905-B7BA-C854-3080-79C43AED21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EDFC39-F39B-D62F-FD38-75CA9F14B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EFD3AF-BACE-7F7F-B564-23958A257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04177D-1DC9-1C62-9A74-5262010E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420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88202-EB45-9378-97C7-CDF62F3D7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BC9F9C-9403-66A3-47DD-9AD523E16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8FF8FE-C1F0-A40D-45A3-A8AA630777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0440964-0643-55CC-87F3-6D90BDCFEA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10604E-BF15-4373-9983-D834C4C77A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68968D-CF3D-7C1E-8D2E-EBBEFF284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E6DD03E-ACAE-E292-236E-375669C6D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94BA09D-C180-3D26-B245-558BAE187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6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8F90A-C9A2-105C-2A39-4A641B637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921D431-9D96-CFE8-DFC2-EF3EDE2BC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B56BB74-0B46-10AC-57AC-CD0BCFDA0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7CBB5B-7BA9-6AA1-9C31-A5A343725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1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A966D0-9A9D-F05F-4C38-3C2A7A1B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AF2064-C24F-0C8D-7690-83724C933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A5001C-2E5B-1E50-F350-2BE3B55B1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9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15078-2608-F823-AE95-7BFE8EC67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75E962-ED84-F5F0-EDBE-4D695A0BC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D38B6D-93B2-A021-0A8C-5E3E7BD66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C496FE-30E6-A4EE-C019-49EB4D3C9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B7DF82-CF40-EBDE-F0C4-432DBF97E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6E8FBA7-F7AB-2412-BD7E-DD61161C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8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CDE7A-E74B-5BBF-5EE0-C6D34DD10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21B585-2C31-0B8C-E2AB-03336D53B8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19A1AEE-5BBB-CDDE-7D40-688F7A8433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80178D-7EC2-7450-1B8A-85E7A868A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241717-4F3C-324F-9A51-468E11093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4683CD-442C-ABA2-80A0-26FD41B99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18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5E234-A69E-A09F-E569-24D8C089D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A10A40E-B04D-FBC6-4A28-26D3252404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B31383-8C50-90E6-B27F-162143B6B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48BCBD-5D77-1A14-97A9-EFDB8366F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F6A984-280E-757A-D8E8-73469A073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00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4ECF500-9A28-5148-3B8D-6617DABF4D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89CD6C-FFFE-A298-4F1F-7AC74D1F0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5D0A47-17B4-3BEA-EE64-C6445052C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DDFB8E-97CD-2F10-A2FE-94A803175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9807F0-DE7B-7041-0330-E6C72906C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79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AD90709-7EC3-15A2-F226-D00B9807D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86F71A-8B7D-F608-E037-382016D0F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6947A0-B79A-91D3-2717-ED7267826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8C3E15-A4E0-4A06-87D5-D89E8C8FDF06}" type="datetimeFigureOut">
              <a:rPr lang="fr-FR" smtClean="0"/>
              <a:t>25/03/2024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7C475F-4981-A959-E2F9-19820A52D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561E9D-2CE5-3CB5-EF73-276681AA70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403A48-A387-4117-8A43-260F5D8588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84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bâtiment, Vue plongeante&#10;&#10;Description générée automatiquement">
            <a:extLst>
              <a:ext uri="{FF2B5EF4-FFF2-40B4-BE49-F238E27FC236}">
                <a16:creationId xmlns:a16="http://schemas.microsoft.com/office/drawing/2014/main" id="{2F2883D8-6239-69C0-161D-B2C6F02B92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47" y="960493"/>
            <a:ext cx="5256000" cy="30907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0953CD-7C7E-33AB-BC21-47117D5B7D62}"/>
              </a:ext>
            </a:extLst>
          </p:cNvPr>
          <p:cNvSpPr txBox="1"/>
          <p:nvPr/>
        </p:nvSpPr>
        <p:spPr>
          <a:xfrm>
            <a:off x="817264" y="4217952"/>
            <a:ext cx="5411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Aix-en-Provence vue du ciel</a:t>
            </a:r>
          </a:p>
        </p:txBody>
      </p:sp>
      <p:pic>
        <p:nvPicPr>
          <p:cNvPr id="6" name="Image 5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B14A8F33-20F4-4F8F-95A0-86FA51CFFF2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5853" y="3197394"/>
            <a:ext cx="4788000" cy="3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650579-C3C7-64D6-E923-8C37F85E6616}"/>
              </a:ext>
            </a:extLst>
          </p:cNvPr>
          <p:cNvSpPr txBox="1"/>
          <p:nvPr/>
        </p:nvSpPr>
        <p:spPr>
          <a:xfrm>
            <a:off x="7432576" y="1905684"/>
            <a:ext cx="4947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Cours Mirabeau à Aix-en-Provence, ses magnifiques platanes et ses fontaines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76E237A-1B66-8B82-D762-99D6149DD859}"/>
              </a:ext>
            </a:extLst>
          </p:cNvPr>
          <p:cNvSpPr txBox="1"/>
          <p:nvPr/>
        </p:nvSpPr>
        <p:spPr>
          <a:xfrm>
            <a:off x="2001078" y="268551"/>
            <a:ext cx="9409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Ville D’Aix-En-Provence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149376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Gilbert Bécaud - Les marchés de Provence - Paroles (Lyrics).wav"/>
          </p:stSnd>
        </p:sndAc>
      </p:transition>
    </mc:Choice>
    <mc:Fallback>
      <p:transition spd="slow" advClick="0" advTm="8000">
        <p:fade/>
        <p:sndAc>
          <p:stSnd loop="1">
            <p:snd r:embed="rId2" name="Gilbert Bécaud - Les marchés de Provence - Paroles (Lyric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8707211D-9383-D72D-D539-5973BCD5126E}"/>
              </a:ext>
            </a:extLst>
          </p:cNvPr>
          <p:cNvSpPr txBox="1"/>
          <p:nvPr/>
        </p:nvSpPr>
        <p:spPr>
          <a:xfrm>
            <a:off x="281941" y="88731"/>
            <a:ext cx="11910059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Aix-en-Provence [</a:t>
            </a:r>
            <a:r>
              <a:rPr lang="fr-FR" sz="4400" b="1" dirty="0" err="1">
                <a:solidFill>
                  <a:schemeClr val="bg1"/>
                </a:solidFill>
              </a:rPr>
              <a:t>ɛks</a:t>
            </a:r>
            <a:r>
              <a:rPr lang="fr-FR" sz="4400" b="1" dirty="0">
                <a:solidFill>
                  <a:schemeClr val="bg1"/>
                </a:solidFill>
              </a:rPr>
              <a:t> ɑ̃ </a:t>
            </a:r>
            <a:r>
              <a:rPr lang="fr-FR" sz="4400" b="1" dirty="0" err="1">
                <a:solidFill>
                  <a:schemeClr val="bg1"/>
                </a:solidFill>
              </a:rPr>
              <a:t>pʁɔvɑ̃s</a:t>
            </a:r>
            <a:r>
              <a:rPr lang="fr-FR" sz="4400" b="1" dirty="0">
                <a:solidFill>
                  <a:schemeClr val="bg1"/>
                </a:solidFill>
              </a:rPr>
              <a:t>] (en occitan provençal : Ais de </a:t>
            </a:r>
            <a:r>
              <a:rPr lang="fr-FR" sz="4400" b="1" dirty="0" err="1">
                <a:solidFill>
                  <a:schemeClr val="bg1"/>
                </a:solidFill>
              </a:rPr>
              <a:t>Provença</a:t>
            </a:r>
            <a:r>
              <a:rPr lang="fr-FR" sz="4400" b="1" dirty="0">
                <a:solidFill>
                  <a:schemeClr val="bg1"/>
                </a:solidFill>
              </a:rPr>
              <a:t>, Ais de </a:t>
            </a:r>
            <a:r>
              <a:rPr lang="fr-FR" sz="4400" b="1" dirty="0" err="1">
                <a:solidFill>
                  <a:schemeClr val="bg1"/>
                </a:solidFill>
              </a:rPr>
              <a:t>Prouvènço</a:t>
            </a:r>
            <a:r>
              <a:rPr lang="fr-FR" sz="4400" b="1" dirty="0">
                <a:solidFill>
                  <a:schemeClr val="bg1"/>
                </a:solidFill>
              </a:rPr>
              <a:t>, z-Ais)1 est la capitale historique de la Provence. C'est une commune française du Sud-Est de la France, dans le département des Bouches-du-Rhône, dont elle est sous-préfecture, en région Provence-Alpes-Côte d'Azur. Elle forme avec 35 autres communes le pays d'Aix au sein de la Métropole Aix-Marseille Provence.</a:t>
            </a:r>
          </a:p>
        </p:txBody>
      </p:sp>
    </p:spTree>
    <p:extLst>
      <p:ext uri="{BB962C8B-B14F-4D97-AF65-F5344CB8AC3E}">
        <p14:creationId xmlns:p14="http://schemas.microsoft.com/office/powerpoint/2010/main" val="363410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tatue&#10;&#10;Description générée automatiquement">
            <a:extLst>
              <a:ext uri="{FF2B5EF4-FFF2-40B4-BE49-F238E27FC236}">
                <a16:creationId xmlns:a16="http://schemas.microsoft.com/office/drawing/2014/main" id="{42071950-B7F8-8822-1A8A-E25E55BE58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37" y="351482"/>
            <a:ext cx="4788000" cy="31674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4FA96-F515-6B55-3BE2-D434B69D531C}"/>
              </a:ext>
            </a:extLst>
          </p:cNvPr>
          <p:cNvSpPr txBox="1"/>
          <p:nvPr/>
        </p:nvSpPr>
        <p:spPr>
          <a:xfrm>
            <a:off x="720090" y="3634740"/>
            <a:ext cx="52235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Fontaine de la Place de la Rotonde : une des nombreuses fontaines d’Aix-en-Provence</a:t>
            </a:r>
          </a:p>
        </p:txBody>
      </p:sp>
      <p:pic>
        <p:nvPicPr>
          <p:cNvPr id="6" name="Image 5" descr="Une image contenant piscine, plein air, ciel, eau&#10;&#10;Description générée automatiquement">
            <a:extLst>
              <a:ext uri="{FF2B5EF4-FFF2-40B4-BE49-F238E27FC236}">
                <a16:creationId xmlns:a16="http://schemas.microsoft.com/office/drawing/2014/main" id="{D561E162-2880-2321-09DE-941C7DC7A1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265" y="3070196"/>
            <a:ext cx="4716000" cy="33697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863B54-0813-53AF-77F8-804A886F0726}"/>
              </a:ext>
            </a:extLst>
          </p:cNvPr>
          <p:cNvSpPr txBox="1"/>
          <p:nvPr/>
        </p:nvSpPr>
        <p:spPr>
          <a:xfrm>
            <a:off x="6722965" y="2148840"/>
            <a:ext cx="5118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location de vacances moderne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1318855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hare&#10;&#10;Description générée automatiquement">
            <a:extLst>
              <a:ext uri="{FF2B5EF4-FFF2-40B4-BE49-F238E27FC236}">
                <a16:creationId xmlns:a16="http://schemas.microsoft.com/office/drawing/2014/main" id="{5C6170BE-8DEA-D5CB-6BB5-4C772CD05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007" y="382905"/>
            <a:ext cx="4374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2FCC13-636C-DC16-B7E0-B930108EDE23}"/>
              </a:ext>
            </a:extLst>
          </p:cNvPr>
          <p:cNvSpPr txBox="1"/>
          <p:nvPr/>
        </p:nvSpPr>
        <p:spPr>
          <a:xfrm>
            <a:off x="441007" y="3322111"/>
            <a:ext cx="4914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L’imposante montagne Sainte Victoire près d’Aix-en-Provence</a:t>
            </a:r>
          </a:p>
        </p:txBody>
      </p:sp>
      <p:pic>
        <p:nvPicPr>
          <p:cNvPr id="6" name="Image 5" descr="Une image contenant plein air, fenêtre, bâtiment, arbre&#10;&#10;Description générée automatiquement">
            <a:extLst>
              <a:ext uri="{FF2B5EF4-FFF2-40B4-BE49-F238E27FC236}">
                <a16:creationId xmlns:a16="http://schemas.microsoft.com/office/drawing/2014/main" id="{8E6D8AA2-DCFE-51CA-C117-F94A611D7E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0993" y="3253185"/>
            <a:ext cx="4320000" cy="324185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AA310F-47D7-A6C4-E082-AAEC716F569A}"/>
              </a:ext>
            </a:extLst>
          </p:cNvPr>
          <p:cNvSpPr txBox="1"/>
          <p:nvPr/>
        </p:nvSpPr>
        <p:spPr>
          <a:xfrm>
            <a:off x="7430993" y="1520865"/>
            <a:ext cx="4926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Granet à Aix-en-Provence expose des toiles de Cézanne et d’autres peintres célèbres</a:t>
            </a:r>
          </a:p>
        </p:txBody>
      </p:sp>
    </p:spTree>
    <p:extLst>
      <p:ext uri="{BB962C8B-B14F-4D97-AF65-F5344CB8AC3E}">
        <p14:creationId xmlns:p14="http://schemas.microsoft.com/office/powerpoint/2010/main" val="15715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eau, sol&#10;&#10;Description générée automatiquement">
            <a:extLst>
              <a:ext uri="{FF2B5EF4-FFF2-40B4-BE49-F238E27FC236}">
                <a16:creationId xmlns:a16="http://schemas.microsoft.com/office/drawing/2014/main" id="{5E6C44EA-0B29-2D77-0B06-D52302DCE5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400050"/>
            <a:ext cx="4356000" cy="326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485015-3154-E3CC-39FC-DF3957C45AF4}"/>
              </a:ext>
            </a:extLst>
          </p:cNvPr>
          <p:cNvSpPr txBox="1"/>
          <p:nvPr/>
        </p:nvSpPr>
        <p:spPr>
          <a:xfrm>
            <a:off x="-155625" y="3859321"/>
            <a:ext cx="5703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Torse au niveau du parc de la Torse</a:t>
            </a:r>
          </a:p>
        </p:txBody>
      </p:sp>
      <p:pic>
        <p:nvPicPr>
          <p:cNvPr id="8" name="Image 7" descr="Une image contenant plein air, ciel, arbre, façade&#10;&#10;Description générée automatiquement">
            <a:extLst>
              <a:ext uri="{FF2B5EF4-FFF2-40B4-BE49-F238E27FC236}">
                <a16:creationId xmlns:a16="http://schemas.microsoft.com/office/drawing/2014/main" id="{DCA1D753-0561-0D30-07AA-9C6B3E26B6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840" y="3097530"/>
            <a:ext cx="4536000" cy="340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6F3AC43-12C7-6FED-7DCD-F2EE9F7E118F}"/>
              </a:ext>
            </a:extLst>
          </p:cNvPr>
          <p:cNvSpPr txBox="1"/>
          <p:nvPr/>
        </p:nvSpPr>
        <p:spPr>
          <a:xfrm>
            <a:off x="7959090" y="2526031"/>
            <a:ext cx="3714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gare d'Aix-Centre</a:t>
            </a:r>
          </a:p>
        </p:txBody>
      </p:sp>
    </p:spTree>
    <p:extLst>
      <p:ext uri="{BB962C8B-B14F-4D97-AF65-F5344CB8AC3E}">
        <p14:creationId xmlns:p14="http://schemas.microsoft.com/office/powerpoint/2010/main" val="271471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omme, portrait, habits&#10;&#10;Description générée automatiquement">
            <a:extLst>
              <a:ext uri="{FF2B5EF4-FFF2-40B4-BE49-F238E27FC236}">
                <a16:creationId xmlns:a16="http://schemas.microsoft.com/office/drawing/2014/main" id="{E5002EFC-57FE-E9C3-1420-A462688E6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136" y="422910"/>
            <a:ext cx="3686167" cy="41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8227E2-7262-076F-BE79-B128AD5B855E}"/>
              </a:ext>
            </a:extLst>
          </p:cNvPr>
          <p:cNvSpPr txBox="1"/>
          <p:nvPr/>
        </p:nvSpPr>
        <p:spPr>
          <a:xfrm>
            <a:off x="148590" y="4652010"/>
            <a:ext cx="4537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roi René, comte d'Anjou et de Provence, peint par Nicolas Froment.</a:t>
            </a:r>
          </a:p>
        </p:txBody>
      </p:sp>
      <p:pic>
        <p:nvPicPr>
          <p:cNvPr id="6" name="Image 5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2373A1A8-81D6-E328-5BBA-390631FB70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6864" y="2906263"/>
            <a:ext cx="4824000" cy="349149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BA195AB-4678-A751-8BDC-06C8360B4FCA}"/>
              </a:ext>
            </a:extLst>
          </p:cNvPr>
          <p:cNvSpPr txBox="1"/>
          <p:nvPr/>
        </p:nvSpPr>
        <p:spPr>
          <a:xfrm>
            <a:off x="7368000" y="1705934"/>
            <a:ext cx="48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contemporaine du grand amphi des Arts et Métiers ParisTech.</a:t>
            </a:r>
          </a:p>
        </p:txBody>
      </p:sp>
    </p:spTree>
    <p:extLst>
      <p:ext uri="{BB962C8B-B14F-4D97-AF65-F5344CB8AC3E}">
        <p14:creationId xmlns:p14="http://schemas.microsoft.com/office/powerpoint/2010/main" val="245615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arche&#10;&#10;Description générée automatiquement">
            <a:extLst>
              <a:ext uri="{FF2B5EF4-FFF2-40B4-BE49-F238E27FC236}">
                <a16:creationId xmlns:a16="http://schemas.microsoft.com/office/drawing/2014/main" id="{AE94002D-33B9-6DD8-5954-2C8B1C299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42" y="411481"/>
            <a:ext cx="3636000" cy="45540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7F573-EBD8-E815-525E-FD975CAF9C08}"/>
              </a:ext>
            </a:extLst>
          </p:cNvPr>
          <p:cNvSpPr txBox="1"/>
          <p:nvPr/>
        </p:nvSpPr>
        <p:spPr>
          <a:xfrm>
            <a:off x="489342" y="5114158"/>
            <a:ext cx="3966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de la chapelle Notre-Dame-de-Consolation.</a:t>
            </a:r>
          </a:p>
        </p:txBody>
      </p:sp>
      <p:pic>
        <p:nvPicPr>
          <p:cNvPr id="6" name="Image 5" descr="Une image contenant personne, Vente, marché, place de marché&#10;&#10;Description générée automatiquement">
            <a:extLst>
              <a:ext uri="{FF2B5EF4-FFF2-40B4-BE49-F238E27FC236}">
                <a16:creationId xmlns:a16="http://schemas.microsoft.com/office/drawing/2014/main" id="{81E06600-850D-1713-E82A-C454D34B0B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7228" y="3162062"/>
            <a:ext cx="3852000" cy="33817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FECC54A-3AD6-4F7E-2260-D53AB9491613}"/>
              </a:ext>
            </a:extLst>
          </p:cNvPr>
          <p:cNvSpPr txBox="1"/>
          <p:nvPr/>
        </p:nvSpPr>
        <p:spPr>
          <a:xfrm>
            <a:off x="8435340" y="2590353"/>
            <a:ext cx="4206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provençal.</a:t>
            </a:r>
          </a:p>
        </p:txBody>
      </p:sp>
    </p:spTree>
    <p:extLst>
      <p:ext uri="{BB962C8B-B14F-4D97-AF65-F5344CB8AC3E}">
        <p14:creationId xmlns:p14="http://schemas.microsoft.com/office/powerpoint/2010/main" val="4432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olonne, arcade, cloître&#10;&#10;Description générée automatiquement">
            <a:extLst>
              <a:ext uri="{FF2B5EF4-FFF2-40B4-BE49-F238E27FC236}">
                <a16:creationId xmlns:a16="http://schemas.microsoft.com/office/drawing/2014/main" id="{3B37D6DA-4583-D7E7-A515-43A28EC86E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" y="468630"/>
            <a:ext cx="4752000" cy="356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06A5E4-C9FC-6A0B-92D7-3594599DD55C}"/>
              </a:ext>
            </a:extLst>
          </p:cNvPr>
          <p:cNvSpPr txBox="1"/>
          <p:nvPr/>
        </p:nvSpPr>
        <p:spPr>
          <a:xfrm>
            <a:off x="282404" y="4158360"/>
            <a:ext cx="6392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Colonnade du cloître Saint-Sauveur.</a:t>
            </a:r>
          </a:p>
        </p:txBody>
      </p:sp>
      <p:pic>
        <p:nvPicPr>
          <p:cNvPr id="8" name="Image 7" descr="Une image contenant Symétrie, art, capture d’écran&#10;&#10;Description générée automatiquement">
            <a:extLst>
              <a:ext uri="{FF2B5EF4-FFF2-40B4-BE49-F238E27FC236}">
                <a16:creationId xmlns:a16="http://schemas.microsoft.com/office/drawing/2014/main" id="{C47D449A-9D09-6698-0265-57BA156D3F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19" y="3198033"/>
            <a:ext cx="5040000" cy="321118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4C3161B-4852-F091-37CC-C536F65E6401}"/>
              </a:ext>
            </a:extLst>
          </p:cNvPr>
          <p:cNvSpPr txBox="1"/>
          <p:nvPr/>
        </p:nvSpPr>
        <p:spPr>
          <a:xfrm>
            <a:off x="6675119" y="2431701"/>
            <a:ext cx="544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Voûte du clocher près de la place des Cardeurs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967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able, Auvent&#10;&#10;Description générée automatiquement">
            <a:extLst>
              <a:ext uri="{FF2B5EF4-FFF2-40B4-BE49-F238E27FC236}">
                <a16:creationId xmlns:a16="http://schemas.microsoft.com/office/drawing/2014/main" id="{710D59B5-BA13-47E9-484B-256A048319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020" y="388620"/>
            <a:ext cx="4644000" cy="3483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907C8D-F0D5-5E4D-E7B7-0F0BF9D3D53B}"/>
              </a:ext>
            </a:extLst>
          </p:cNvPr>
          <p:cNvSpPr txBox="1"/>
          <p:nvPr/>
        </p:nvSpPr>
        <p:spPr>
          <a:xfrm>
            <a:off x="228600" y="3989070"/>
            <a:ext cx="5589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Terrasse de la brasserie des Deux-Garçons sur le cours Mirabeau, fréquentée par Paul Cézanne et Émile Zola.</a:t>
            </a:r>
          </a:p>
        </p:txBody>
      </p:sp>
      <p:pic>
        <p:nvPicPr>
          <p:cNvPr id="6" name="Image 5" descr="Une image contenant sculpture, plein air, Sculpture sur pierre, Sculpture&#10;&#10;Description générée automatiquement">
            <a:extLst>
              <a:ext uri="{FF2B5EF4-FFF2-40B4-BE49-F238E27FC236}">
                <a16:creationId xmlns:a16="http://schemas.microsoft.com/office/drawing/2014/main" id="{6D6631BE-AA06-C52C-E817-CF29D3200A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4970" y="2817400"/>
            <a:ext cx="4176000" cy="370701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D6D0D4-BEB8-065F-A2BD-5092F66A2064}"/>
              </a:ext>
            </a:extLst>
          </p:cNvPr>
          <p:cNvSpPr txBox="1"/>
          <p:nvPr/>
        </p:nvSpPr>
        <p:spPr>
          <a:xfrm>
            <a:off x="7200900" y="2228850"/>
            <a:ext cx="5093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fontaine des Quatre-Dauphins</a:t>
            </a:r>
          </a:p>
        </p:txBody>
      </p:sp>
    </p:spTree>
    <p:extLst>
      <p:ext uri="{BB962C8B-B14F-4D97-AF65-F5344CB8AC3E}">
        <p14:creationId xmlns:p14="http://schemas.microsoft.com/office/powerpoint/2010/main" val="229178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statue&#10;&#10;Description générée automatiquement">
            <a:extLst>
              <a:ext uri="{FF2B5EF4-FFF2-40B4-BE49-F238E27FC236}">
                <a16:creationId xmlns:a16="http://schemas.microsoft.com/office/drawing/2014/main" id="{1D7B369C-6CE9-4B31-369F-B436403BF5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11" y="675000"/>
            <a:ext cx="3392152" cy="550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C5C4CF-E911-DF4D-B5F3-7317412388C4}"/>
              </a:ext>
            </a:extLst>
          </p:cNvPr>
          <p:cNvSpPr txBox="1"/>
          <p:nvPr/>
        </p:nvSpPr>
        <p:spPr>
          <a:xfrm>
            <a:off x="4137660" y="5352003"/>
            <a:ext cx="3246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fontaine des Quatre-Dauphins.</a:t>
            </a:r>
          </a:p>
        </p:txBody>
      </p:sp>
      <p:pic>
        <p:nvPicPr>
          <p:cNvPr id="6" name="Image 5" descr="Une image contenant plein air, ciel, voiture, arbre&#10;&#10;Description générée automatiquement">
            <a:extLst>
              <a:ext uri="{FF2B5EF4-FFF2-40B4-BE49-F238E27FC236}">
                <a16:creationId xmlns:a16="http://schemas.microsoft.com/office/drawing/2014/main" id="{325346B9-D3D6-B71E-909A-69FC5A5035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2789" y="1475100"/>
            <a:ext cx="4704000" cy="352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1DF139-6051-5F7A-1EC3-FBDE9A847BF3}"/>
              </a:ext>
            </a:extLst>
          </p:cNvPr>
          <p:cNvSpPr txBox="1"/>
          <p:nvPr/>
        </p:nvSpPr>
        <p:spPr>
          <a:xfrm>
            <a:off x="7246620" y="935342"/>
            <a:ext cx="5452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cours Mirabeau en hiver.</a:t>
            </a:r>
          </a:p>
        </p:txBody>
      </p:sp>
    </p:spTree>
    <p:extLst>
      <p:ext uri="{BB962C8B-B14F-4D97-AF65-F5344CB8AC3E}">
        <p14:creationId xmlns:p14="http://schemas.microsoft.com/office/powerpoint/2010/main" val="30063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intérieur&#10;&#10;Description générée automatiquement">
            <a:extLst>
              <a:ext uri="{FF2B5EF4-FFF2-40B4-BE49-F238E27FC236}">
                <a16:creationId xmlns:a16="http://schemas.microsoft.com/office/drawing/2014/main" id="{1616F96A-24D2-48E3-330A-2B47C8F758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697230"/>
            <a:ext cx="9252000" cy="5266874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3EB64C-B3AA-B9AA-4A5D-1ACB6098EA82}"/>
              </a:ext>
            </a:extLst>
          </p:cNvPr>
          <p:cNvSpPr txBox="1"/>
          <p:nvPr/>
        </p:nvSpPr>
        <p:spPr>
          <a:xfrm>
            <a:off x="4972050" y="6046470"/>
            <a:ext cx="960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Calissons d'Aix.</a:t>
            </a:r>
          </a:p>
        </p:txBody>
      </p:sp>
    </p:spTree>
    <p:extLst>
      <p:ext uri="{BB962C8B-B14F-4D97-AF65-F5344CB8AC3E}">
        <p14:creationId xmlns:p14="http://schemas.microsoft.com/office/powerpoint/2010/main" val="129911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DBAF8FF8-4439-AAFF-F381-64DB9D3FB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1" y="262902"/>
            <a:ext cx="8913497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51AC47-F25F-E6F1-60EB-5962EA5A819D}"/>
              </a:ext>
            </a:extLst>
          </p:cNvPr>
          <p:cNvSpPr txBox="1"/>
          <p:nvPr/>
        </p:nvSpPr>
        <p:spPr>
          <a:xfrm>
            <a:off x="4812030" y="6215687"/>
            <a:ext cx="9818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258000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5EC2E2C7-2233-4621-7CA1-6614C7CF6D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475" y="217213"/>
            <a:ext cx="8903083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AE4586-9B50-33A0-5C95-F88A25266083}"/>
              </a:ext>
            </a:extLst>
          </p:cNvPr>
          <p:cNvSpPr txBox="1"/>
          <p:nvPr/>
        </p:nvSpPr>
        <p:spPr>
          <a:xfrm>
            <a:off x="3966210" y="6179122"/>
            <a:ext cx="934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d'</a:t>
            </a:r>
            <a:r>
              <a:rPr lang="fr-FR" sz="2400" b="1" dirty="0" err="1">
                <a:solidFill>
                  <a:srgbClr val="FFFF00"/>
                </a:solidFill>
              </a:rPr>
              <a:t>Albertas</a:t>
            </a:r>
            <a:r>
              <a:rPr lang="fr-FR" sz="2400" b="1" dirty="0">
                <a:solidFill>
                  <a:srgbClr val="FFFF00"/>
                </a:solidFill>
              </a:rPr>
              <a:t>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328500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322F8AA0-3C32-E6B1-EFEA-22659E612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469" y="354351"/>
            <a:ext cx="8903062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5913F-3DA9-0027-DA4F-AA810949FFA0}"/>
              </a:ext>
            </a:extLst>
          </p:cNvPr>
          <p:cNvSpPr txBox="1"/>
          <p:nvPr/>
        </p:nvSpPr>
        <p:spPr>
          <a:xfrm>
            <a:off x="3657600" y="6294351"/>
            <a:ext cx="7155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Pavillon Vendôme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424072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orloge, ciel&#10;&#10;Description générée automatiquement">
            <a:extLst>
              <a:ext uri="{FF2B5EF4-FFF2-40B4-BE49-F238E27FC236}">
                <a16:creationId xmlns:a16="http://schemas.microsoft.com/office/drawing/2014/main" id="{32B6EADB-DE2E-DBA8-799A-30325C215C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300" y="323015"/>
            <a:ext cx="8913400" cy="59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B8FE34-70E3-E72F-6429-D366BFAEA482}"/>
              </a:ext>
            </a:extLst>
          </p:cNvPr>
          <p:cNvSpPr txBox="1"/>
          <p:nvPr/>
        </p:nvSpPr>
        <p:spPr>
          <a:xfrm>
            <a:off x="3611880" y="6304152"/>
            <a:ext cx="9201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Aix-en-Provence -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340236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able&#10;&#10;Description générée automatiquement">
            <a:extLst>
              <a:ext uri="{FF2B5EF4-FFF2-40B4-BE49-F238E27FC236}">
                <a16:creationId xmlns:a16="http://schemas.microsoft.com/office/drawing/2014/main" id="{C46A8084-69BA-6D3F-C378-CF8B123E92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5" y="189000"/>
            <a:ext cx="4338072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F8566E-AFC3-FA22-4E22-84FCE092FC53}"/>
              </a:ext>
            </a:extLst>
          </p:cNvPr>
          <p:cNvSpPr txBox="1"/>
          <p:nvPr/>
        </p:nvSpPr>
        <p:spPr>
          <a:xfrm>
            <a:off x="4185752" y="4821448"/>
            <a:ext cx="15728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</a:t>
            </a:r>
            <a:r>
              <a:rPr lang="fr-FR" sz="2400" b="1" dirty="0" err="1">
                <a:solidFill>
                  <a:schemeClr val="bg1"/>
                </a:solidFill>
              </a:rPr>
              <a:t>Espariat</a:t>
            </a:r>
            <a:r>
              <a:rPr lang="fr-FR" sz="2400" b="1" dirty="0">
                <a:solidFill>
                  <a:schemeClr val="bg1"/>
                </a:solidFill>
              </a:rPr>
              <a:t> en novembre 2013</a:t>
            </a:r>
          </a:p>
        </p:txBody>
      </p:sp>
      <p:pic>
        <p:nvPicPr>
          <p:cNvPr id="6" name="Image 5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48BCEE2C-5043-E3DE-0DF8-EC42E427C9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9840" y="297000"/>
            <a:ext cx="4696541" cy="637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F52807C-2C0C-44D3-946C-AE5855A62694}"/>
              </a:ext>
            </a:extLst>
          </p:cNvPr>
          <p:cNvSpPr txBox="1"/>
          <p:nvPr/>
        </p:nvSpPr>
        <p:spPr>
          <a:xfrm>
            <a:off x="7283345" y="297000"/>
            <a:ext cx="15231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Saint-Jean-de-Malte</a:t>
            </a:r>
          </a:p>
        </p:txBody>
      </p:sp>
    </p:spTree>
    <p:extLst>
      <p:ext uri="{BB962C8B-B14F-4D97-AF65-F5344CB8AC3E}">
        <p14:creationId xmlns:p14="http://schemas.microsoft.com/office/powerpoint/2010/main" val="123900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able, ciel&#10;&#10;Description générée automatiquement">
            <a:extLst>
              <a:ext uri="{FF2B5EF4-FFF2-40B4-BE49-F238E27FC236}">
                <a16:creationId xmlns:a16="http://schemas.microsoft.com/office/drawing/2014/main" id="{718D42E8-1C69-31A5-3095-A7AE354F0B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90430"/>
            <a:ext cx="7920000" cy="59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7D12D8-BDF4-0BFB-6E5F-665B10F025F3}"/>
              </a:ext>
            </a:extLst>
          </p:cNvPr>
          <p:cNvSpPr txBox="1"/>
          <p:nvPr/>
        </p:nvSpPr>
        <p:spPr>
          <a:xfrm>
            <a:off x="4286250" y="6336737"/>
            <a:ext cx="809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de l'Hôtel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100911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plein air, arche&#10;&#10;Description générée automatiquement">
            <a:extLst>
              <a:ext uri="{FF2B5EF4-FFF2-40B4-BE49-F238E27FC236}">
                <a16:creationId xmlns:a16="http://schemas.microsoft.com/office/drawing/2014/main" id="{1E49257E-7177-EEB0-848D-1C69143CD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80EAF5-1CDE-2DEC-4F3E-C869E2E40C31}"/>
              </a:ext>
            </a:extLst>
          </p:cNvPr>
          <p:cNvSpPr txBox="1"/>
          <p:nvPr/>
        </p:nvSpPr>
        <p:spPr>
          <a:xfrm>
            <a:off x="1062990" y="5838003"/>
            <a:ext cx="3589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L'Institut d'études politiques (Sciences Po)</a:t>
            </a:r>
          </a:p>
        </p:txBody>
      </p:sp>
      <p:pic>
        <p:nvPicPr>
          <p:cNvPr id="6" name="Image 5" descr="Une image contenant bâtiment, plein air, ciel, Ruines&#10;&#10;Description générée automatiquement">
            <a:extLst>
              <a:ext uri="{FF2B5EF4-FFF2-40B4-BE49-F238E27FC236}">
                <a16:creationId xmlns:a16="http://schemas.microsoft.com/office/drawing/2014/main" id="{994C7C9A-A269-A7CD-4861-6783913F7C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898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064394-31D8-6112-3C81-F8C88AC53A8F}"/>
              </a:ext>
            </a:extLst>
          </p:cNvPr>
          <p:cNvSpPr txBox="1"/>
          <p:nvPr/>
        </p:nvSpPr>
        <p:spPr>
          <a:xfrm>
            <a:off x="7338060" y="5838002"/>
            <a:ext cx="388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Mur de la ville médiévale près des thermes romains</a:t>
            </a:r>
          </a:p>
        </p:txBody>
      </p:sp>
    </p:spTree>
    <p:extLst>
      <p:ext uri="{BB962C8B-B14F-4D97-AF65-F5344CB8AC3E}">
        <p14:creationId xmlns:p14="http://schemas.microsoft.com/office/powerpoint/2010/main" val="210183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mur, sol&#10;&#10;Description générée automatiquement">
            <a:extLst>
              <a:ext uri="{FF2B5EF4-FFF2-40B4-BE49-F238E27FC236}">
                <a16:creationId xmlns:a16="http://schemas.microsoft.com/office/drawing/2014/main" id="{AC227513-469A-677C-145B-D051BC0633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9" y="240048"/>
            <a:ext cx="8913502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57CBB5-C9B6-3ECB-CAE8-9F73504C1117}"/>
              </a:ext>
            </a:extLst>
          </p:cNvPr>
          <p:cNvSpPr txBox="1"/>
          <p:nvPr/>
        </p:nvSpPr>
        <p:spPr>
          <a:xfrm>
            <a:off x="2137410" y="6227117"/>
            <a:ext cx="9292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L'atelier de Paul Cézanne de 1902 jusqu'à sa mort en 1906</a:t>
            </a:r>
          </a:p>
        </p:txBody>
      </p:sp>
    </p:spTree>
    <p:extLst>
      <p:ext uri="{BB962C8B-B14F-4D97-AF65-F5344CB8AC3E}">
        <p14:creationId xmlns:p14="http://schemas.microsoft.com/office/powerpoint/2010/main" val="182236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dessin, cadre photo&#10;&#10;Description générée automatiquement">
            <a:extLst>
              <a:ext uri="{FF2B5EF4-FFF2-40B4-BE49-F238E27FC236}">
                <a16:creationId xmlns:a16="http://schemas.microsoft.com/office/drawing/2014/main" id="{90F4135A-0A71-05B4-FDFD-6448EE5713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843" y="125731"/>
            <a:ext cx="7920000" cy="64195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17623F-96FE-C907-E76E-7C522FF10FB1}"/>
              </a:ext>
            </a:extLst>
          </p:cNvPr>
          <p:cNvSpPr txBox="1"/>
          <p:nvPr/>
        </p:nvSpPr>
        <p:spPr>
          <a:xfrm>
            <a:off x="8981613" y="3429000"/>
            <a:ext cx="2933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 Sainte-Victoire et viaduc de la vallée de l'Arc , Paul Cézanne, 1882-1885</a:t>
            </a:r>
          </a:p>
        </p:txBody>
      </p:sp>
    </p:spTree>
    <p:extLst>
      <p:ext uri="{BB962C8B-B14F-4D97-AF65-F5344CB8AC3E}">
        <p14:creationId xmlns:p14="http://schemas.microsoft.com/office/powerpoint/2010/main" val="2877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nt&#10;&#10;Description générée automatiquement">
            <a:extLst>
              <a:ext uri="{FF2B5EF4-FFF2-40B4-BE49-F238E27FC236}">
                <a16:creationId xmlns:a16="http://schemas.microsoft.com/office/drawing/2014/main" id="{21AB726B-A4BB-BE0B-7B06-517497DCF3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017" y="459000"/>
            <a:ext cx="8934408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C1C121-9825-35BD-787B-8EB814633C26}"/>
              </a:ext>
            </a:extLst>
          </p:cNvPr>
          <p:cNvSpPr txBox="1"/>
          <p:nvPr/>
        </p:nvSpPr>
        <p:spPr>
          <a:xfrm>
            <a:off x="388620" y="3520441"/>
            <a:ext cx="2171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TGV d'Aix-en-Provence .</a:t>
            </a:r>
          </a:p>
        </p:txBody>
      </p:sp>
    </p:spTree>
    <p:extLst>
      <p:ext uri="{BB962C8B-B14F-4D97-AF65-F5344CB8AC3E}">
        <p14:creationId xmlns:p14="http://schemas.microsoft.com/office/powerpoint/2010/main" val="404721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fenêtre, ville&#10;&#10;Description générée automatiquement">
            <a:extLst>
              <a:ext uri="{FF2B5EF4-FFF2-40B4-BE49-F238E27FC236}">
                <a16:creationId xmlns:a16="http://schemas.microsoft.com/office/drawing/2014/main" id="{7EF72F18-2F1D-0056-5AAD-4006A5AD71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1" y="459000"/>
            <a:ext cx="8709307" cy="594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66CBD3-9F97-8835-0E6C-41770212574B}"/>
              </a:ext>
            </a:extLst>
          </p:cNvPr>
          <p:cNvSpPr txBox="1"/>
          <p:nvPr/>
        </p:nvSpPr>
        <p:spPr>
          <a:xfrm>
            <a:off x="9456419" y="4126230"/>
            <a:ext cx="2217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des Tanneurs</a:t>
            </a:r>
          </a:p>
        </p:txBody>
      </p:sp>
    </p:spTree>
    <p:extLst>
      <p:ext uri="{BB962C8B-B14F-4D97-AF65-F5344CB8AC3E}">
        <p14:creationId xmlns:p14="http://schemas.microsoft.com/office/powerpoint/2010/main" val="30480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sculpture&#10;&#10;Description générée automatiquement">
            <a:extLst>
              <a:ext uri="{FF2B5EF4-FFF2-40B4-BE49-F238E27FC236}">
                <a16:creationId xmlns:a16="http://schemas.microsoft.com/office/drawing/2014/main" id="{6110502A-8547-8B6C-B20C-74EDC6D12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8087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475A40-7F17-391B-D7CB-49BB478D64C3}"/>
              </a:ext>
            </a:extLst>
          </p:cNvPr>
          <p:cNvSpPr txBox="1"/>
          <p:nvPr/>
        </p:nvSpPr>
        <p:spPr>
          <a:xfrm>
            <a:off x="8143252" y="6179329"/>
            <a:ext cx="3564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du Roi René</a:t>
            </a:r>
          </a:p>
        </p:txBody>
      </p:sp>
      <p:pic>
        <p:nvPicPr>
          <p:cNvPr id="6" name="Image 5" descr="Une image contenant plein air, ciel, horloge, arbre&#10;&#10;Description générée automatiquement">
            <a:extLst>
              <a:ext uri="{FF2B5EF4-FFF2-40B4-BE49-F238E27FC236}">
                <a16:creationId xmlns:a16="http://schemas.microsoft.com/office/drawing/2014/main" id="{5094EA49-7C3F-885D-808F-497408E28E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36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9DE9CC-58F2-5D6B-8EA5-53B7E34DF244}"/>
              </a:ext>
            </a:extLst>
          </p:cNvPr>
          <p:cNvSpPr txBox="1"/>
          <p:nvPr/>
        </p:nvSpPr>
        <p:spPr>
          <a:xfrm>
            <a:off x="483913" y="189000"/>
            <a:ext cx="25444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de l'Horloge,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219392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porte, bâtiment&#10;&#10;Description générée automatiquement">
            <a:extLst>
              <a:ext uri="{FF2B5EF4-FFF2-40B4-BE49-F238E27FC236}">
                <a16:creationId xmlns:a16="http://schemas.microsoft.com/office/drawing/2014/main" id="{4DB83A6C-7940-C7B5-371E-AC2C80823D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7010" y="459000"/>
            <a:ext cx="8913507" cy="594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E7D530-FB5A-0DD6-D6BC-3A7076F848D2}"/>
              </a:ext>
            </a:extLst>
          </p:cNvPr>
          <p:cNvSpPr txBox="1"/>
          <p:nvPr/>
        </p:nvSpPr>
        <p:spPr>
          <a:xfrm>
            <a:off x="185530" y="3429000"/>
            <a:ext cx="2421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L'archevêché, l'opéra et le musée de la Tapisserie</a:t>
            </a:r>
          </a:p>
        </p:txBody>
      </p:sp>
    </p:spTree>
    <p:extLst>
      <p:ext uri="{BB962C8B-B14F-4D97-AF65-F5344CB8AC3E}">
        <p14:creationId xmlns:p14="http://schemas.microsoft.com/office/powerpoint/2010/main" val="142899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orloge, plein air, église, fenêtre&#10;&#10;Description générée automatiquement">
            <a:extLst>
              <a:ext uri="{FF2B5EF4-FFF2-40B4-BE49-F238E27FC236}">
                <a16:creationId xmlns:a16="http://schemas.microsoft.com/office/drawing/2014/main" id="{1CDB9679-D8D1-9925-10D1-5B44BEE8C6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261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12E46B-AEC7-E9CC-1716-1A8350C9F090}"/>
              </a:ext>
            </a:extLst>
          </p:cNvPr>
          <p:cNvSpPr txBox="1"/>
          <p:nvPr/>
        </p:nvSpPr>
        <p:spPr>
          <a:xfrm>
            <a:off x="954261" y="5360925"/>
            <a:ext cx="1921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Détail d'une horloge mécanique</a:t>
            </a:r>
          </a:p>
        </p:txBody>
      </p:sp>
      <p:pic>
        <p:nvPicPr>
          <p:cNvPr id="8" name="Image 7" descr="Une image contenant plein air, ciel, Architecture médiévale, fenêtre&#10;&#10;Description générée automatiquement">
            <a:extLst>
              <a:ext uri="{FF2B5EF4-FFF2-40B4-BE49-F238E27FC236}">
                <a16:creationId xmlns:a16="http://schemas.microsoft.com/office/drawing/2014/main" id="{90B80CDD-8EAA-E71B-5D1C-4CCDFAE11E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507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2B0D9D1-AD99-ECB9-8DFE-052F4C05E7BF}"/>
              </a:ext>
            </a:extLst>
          </p:cNvPr>
          <p:cNvSpPr txBox="1"/>
          <p:nvPr/>
        </p:nvSpPr>
        <p:spPr>
          <a:xfrm>
            <a:off x="7686261" y="5838003"/>
            <a:ext cx="43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 Jean de Malte, rue Cardinale</a:t>
            </a:r>
          </a:p>
        </p:txBody>
      </p:sp>
    </p:spTree>
    <p:extLst>
      <p:ext uri="{BB962C8B-B14F-4D97-AF65-F5344CB8AC3E}">
        <p14:creationId xmlns:p14="http://schemas.microsoft.com/office/powerpoint/2010/main" val="254164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ciel&#10;&#10;Description générée automatiquement">
            <a:extLst>
              <a:ext uri="{FF2B5EF4-FFF2-40B4-BE49-F238E27FC236}">
                <a16:creationId xmlns:a16="http://schemas.microsoft.com/office/drawing/2014/main" id="{7CE577E4-9B3F-D4F9-0E16-EDFC200BC7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169" y="459000"/>
            <a:ext cx="8913502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750F3-F914-ABC6-D3DC-C7035139FCF2}"/>
              </a:ext>
            </a:extLst>
          </p:cNvPr>
          <p:cNvSpPr txBox="1"/>
          <p:nvPr/>
        </p:nvSpPr>
        <p:spPr>
          <a:xfrm>
            <a:off x="9593864" y="3670852"/>
            <a:ext cx="24649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de la Madeleine, place des Prêcheurs</a:t>
            </a:r>
          </a:p>
        </p:txBody>
      </p:sp>
    </p:spTree>
    <p:extLst>
      <p:ext uri="{BB962C8B-B14F-4D97-AF65-F5344CB8AC3E}">
        <p14:creationId xmlns:p14="http://schemas.microsoft.com/office/powerpoint/2010/main" val="331930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âtiment, Sculpture sur pierre&#10;&#10;Description générée automatiquement">
            <a:extLst>
              <a:ext uri="{FF2B5EF4-FFF2-40B4-BE49-F238E27FC236}">
                <a16:creationId xmlns:a16="http://schemas.microsoft.com/office/drawing/2014/main" id="{77E07CC2-AF6E-BDD6-DAF9-FBC3BBD11E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5106" y="459000"/>
            <a:ext cx="7969787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3ADA3E-0A42-7632-294B-8F47DBB6E9A3}"/>
              </a:ext>
            </a:extLst>
          </p:cNvPr>
          <p:cNvSpPr txBox="1"/>
          <p:nvPr/>
        </p:nvSpPr>
        <p:spPr>
          <a:xfrm>
            <a:off x="119270" y="4200939"/>
            <a:ext cx="3405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Atlas sur une porte à Aix</a:t>
            </a:r>
          </a:p>
        </p:txBody>
      </p:sp>
    </p:spTree>
    <p:extLst>
      <p:ext uri="{BB962C8B-B14F-4D97-AF65-F5344CB8AC3E}">
        <p14:creationId xmlns:p14="http://schemas.microsoft.com/office/powerpoint/2010/main" val="341221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sol&#10;&#10;Description générée automatiquement">
            <a:extLst>
              <a:ext uri="{FF2B5EF4-FFF2-40B4-BE49-F238E27FC236}">
                <a16:creationId xmlns:a16="http://schemas.microsoft.com/office/drawing/2014/main" id="{20C4E4B0-4D7E-DC52-8EF6-69DF01C8C8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05" y="459000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A36F85-7EFC-260B-A894-BC628AA1D5FC}"/>
              </a:ext>
            </a:extLst>
          </p:cNvPr>
          <p:cNvSpPr txBox="1"/>
          <p:nvPr/>
        </p:nvSpPr>
        <p:spPr>
          <a:xfrm>
            <a:off x="8733183" y="4267200"/>
            <a:ext cx="3193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place d'</a:t>
            </a:r>
            <a:r>
              <a:rPr lang="fr-FR" sz="2400" b="1" dirty="0" err="1">
                <a:solidFill>
                  <a:srgbClr val="FFFF00"/>
                </a:solidFill>
              </a:rPr>
              <a:t>Albertas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74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ce de marché, scène, marché, Commerce&#10;&#10;Description générée automatiquement">
            <a:extLst>
              <a:ext uri="{FF2B5EF4-FFF2-40B4-BE49-F238E27FC236}">
                <a16:creationId xmlns:a16="http://schemas.microsoft.com/office/drawing/2014/main" id="{4D6A0F58-778F-7C6A-E953-549B0D595F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774" y="459000"/>
            <a:ext cx="8913509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C7317A-0270-716D-EDBC-3B445C1B1B7F}"/>
              </a:ext>
            </a:extLst>
          </p:cNvPr>
          <p:cNvSpPr txBox="1"/>
          <p:nvPr/>
        </p:nvSpPr>
        <p:spPr>
          <a:xfrm>
            <a:off x="145774" y="3684104"/>
            <a:ext cx="23853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aux légumes quotidien, place </a:t>
            </a:r>
            <a:r>
              <a:rPr lang="fr-FR" sz="2400" b="1" dirty="0" err="1">
                <a:solidFill>
                  <a:srgbClr val="FFFF00"/>
                </a:solidFill>
              </a:rPr>
              <a:t>Richelme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73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nourriture, Snack, marché&#10;&#10;Description générée automatiquement">
            <a:extLst>
              <a:ext uri="{FF2B5EF4-FFF2-40B4-BE49-F238E27FC236}">
                <a16:creationId xmlns:a16="http://schemas.microsoft.com/office/drawing/2014/main" id="{99D1DD0A-B74B-04F1-4B44-8E629BAC08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04" y="937043"/>
            <a:ext cx="6336000" cy="475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0E2FA-1F70-8A86-0D75-5C0A7497FB94}"/>
              </a:ext>
            </a:extLst>
          </p:cNvPr>
          <p:cNvSpPr txBox="1"/>
          <p:nvPr/>
        </p:nvSpPr>
        <p:spPr>
          <a:xfrm>
            <a:off x="2133599" y="5920957"/>
            <a:ext cx="4214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Confiserie provençale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1E1CD4-B948-F671-FFCA-075C6E785A6A}"/>
              </a:ext>
            </a:extLst>
          </p:cNvPr>
          <p:cNvSpPr txBox="1"/>
          <p:nvPr/>
        </p:nvSpPr>
        <p:spPr>
          <a:xfrm>
            <a:off x="357808" y="359421"/>
            <a:ext cx="11476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La Ville D’Aix-en- Provence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391C639-8980-2DB8-5FD2-1F7AB5ACFC69}"/>
              </a:ext>
            </a:extLst>
          </p:cNvPr>
          <p:cNvSpPr txBox="1"/>
          <p:nvPr/>
        </p:nvSpPr>
        <p:spPr>
          <a:xfrm>
            <a:off x="7222435" y="2559831"/>
            <a:ext cx="4969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1324E71-8633-9D05-0A3F-1962D0F12203}"/>
              </a:ext>
            </a:extLst>
          </p:cNvPr>
          <p:cNvSpPr txBox="1"/>
          <p:nvPr/>
        </p:nvSpPr>
        <p:spPr>
          <a:xfrm>
            <a:off x="8865705" y="3605672"/>
            <a:ext cx="3326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749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381</Words>
  <Application>Microsoft Office PowerPoint</Application>
  <PresentationFormat>Grand écran</PresentationFormat>
  <Paragraphs>47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2024-03-25T04:32:27Z</dcterms:created>
  <dcterms:modified xsi:type="dcterms:W3CDTF">2024-03-25T07:52:27Z</dcterms:modified>
</cp:coreProperties>
</file>