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2" r:id="rId4"/>
    <p:sldId id="274" r:id="rId5"/>
    <p:sldId id="275" r:id="rId6"/>
    <p:sldId id="273" r:id="rId7"/>
    <p:sldId id="272" r:id="rId8"/>
    <p:sldId id="271" r:id="rId9"/>
    <p:sldId id="269" r:id="rId10"/>
    <p:sldId id="270" r:id="rId11"/>
    <p:sldId id="268" r:id="rId12"/>
    <p:sldId id="267" r:id="rId13"/>
    <p:sldId id="266" r:id="rId14"/>
    <p:sldId id="265" r:id="rId15"/>
    <p:sldId id="264" r:id="rId16"/>
    <p:sldId id="263" r:id="rId17"/>
    <p:sldId id="261" r:id="rId18"/>
    <p:sldId id="260" r:id="rId19"/>
    <p:sldId id="259" r:id="rId20"/>
    <p:sldId id="258" r:id="rId21"/>
    <p:sldId id="257" r:id="rId22"/>
    <p:sldId id="277" r:id="rId23"/>
    <p:sldId id="281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7" d="100"/>
          <a:sy n="77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EEE50-AF15-345C-14B2-5123062437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8C16DD-6605-B3B8-08BD-054D6F6A1F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224173-4334-3B1E-2064-902B7135D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45DC00-7608-B5E8-DDEA-A182DF243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6097CA-355B-8117-4745-6DCB2CC2B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60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BB057-1B2A-5434-98EB-ECA0927E0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0F3AB4-D8F5-4838-3C4D-71CAF5119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F6EFDE-20EA-60B8-53E1-72CB20644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601907-3D18-7FE2-E9FE-EDB951BB7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9ACFDC-CAAB-8873-E7BB-ADEFF49F7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01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75E13-D01D-361C-3916-001D4E388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4D16BA-3518-AE05-FB59-606161CBC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665CB1-5F0C-1935-2B5B-517C85EE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D0591D-CF32-4519-6F94-05A84D2C2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BA846-103F-4E16-627F-05DE1303D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8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07607-564D-D2F7-38E8-7A078A5FC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3C85B-E044-A028-F09F-A66C1915C3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035A83-9589-D4C8-AE98-FE106188D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DBC286C-FC35-9780-0079-3569BB7DF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ACB158-9A58-0E75-100A-D5BD4281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3CEB51-0DAC-A272-7772-29FCD15D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65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EAE67-D3BC-63CE-3E15-ACB0ECDA7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2F9AFB-2DF9-C5F4-ED48-29BCBBE57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AFC8FB-DC11-7724-0E9B-BFF495F44E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F8A5D37-1F27-FE4A-154E-FFEF25DCCD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3AF46F5-41FD-4414-D552-D010F1E917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3605193-C4C7-5E40-AC5A-7B8E91ED1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9810B16-8968-926D-F157-23D8E3409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5C0B4F-E9BA-B5EB-6CBD-809BA3A31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999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860F8-F1D8-5F53-6458-1CA2516A3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822E02-6F7A-B78E-D95F-8B4CEF219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D13F9FB-E9E8-24A0-8920-32A3CA1A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A8A5CF0-6CA5-BC43-4AE9-B5CF54209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37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6E38621-14B5-CAA8-9F2F-295DE5EA8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A150A6-2C54-680A-5C05-756A5C7A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7C8E818-0EB3-FD2E-2CF1-79C858BD1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7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DA54E1-8566-88DA-65BD-F695597CD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AAB276-E365-A01B-BBBC-1B30B7AA3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5C07BE-DAE8-B0E1-55BE-3CF1A53EF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494D13-7245-16CB-74C7-2BAFD4A13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B52A52-05D6-8869-1962-09CC528A7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EE0AD6-10B5-7EDF-C43E-8412926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8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C13B1-CF1E-AC4E-95B0-342EE0BE0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8B8A4A2-E4C2-7AA0-177E-8499205E51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FAFB179-37C1-08FE-9250-986C44AD40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68DFC6-0820-C310-9496-E8D1A5A10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76D1EC-A9FD-A6DC-8EAB-2C86104D3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37B136-2A29-C9C2-EE74-34D9E7DAD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81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E1180-52C2-F0FB-E3D7-D8F80B9F5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DB74DC-C8CA-7FFC-C4D6-D36BEA64B7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A5DF14-E001-3B27-4298-27A226410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70B100-A203-F95D-C82B-370A8FF14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56C1E0-5479-80A7-31B9-31CDCAAAF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89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CEEAD9-31C0-FBA4-4CC7-68A0029280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7D422F9-FD8A-75A7-5B0C-E7B732261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3445AB-EBB6-2D49-95B9-0D3971D0C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230D6D-2480-E20A-C97E-B97EFFD06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84EC77-3B99-B89C-08B2-B99ABED7C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30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116E5A-911D-FE90-89B9-B3EBF40E2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CDB5E6-E4C0-EF61-E7F7-BFD8D45A5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755B3B-11E0-D6A8-C2A1-90D66A0E0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604A47-EACD-4D46-89AB-B4DBEE8ECC7B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D438C6-6257-04B1-C5F5-187BA2B86F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410E2-AD5B-5999-9C1A-CAB7A3537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9D79C9-2850-4101-A4B6-4DB05970C4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347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eau, bâtiment&#10;&#10;Description générée automatiquement">
            <a:extLst>
              <a:ext uri="{FF2B5EF4-FFF2-40B4-BE49-F238E27FC236}">
                <a16:creationId xmlns:a16="http://schemas.microsoft.com/office/drawing/2014/main" id="{B12868EB-6731-87B8-CA90-430C2F1D9B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13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6FC4AB-6C8C-114C-AD30-FA55CE434B58}"/>
              </a:ext>
            </a:extLst>
          </p:cNvPr>
          <p:cNvSpPr txBox="1"/>
          <p:nvPr/>
        </p:nvSpPr>
        <p:spPr>
          <a:xfrm>
            <a:off x="4781550" y="1609398"/>
            <a:ext cx="4983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 D’Aix-En – Provence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4B3C8A7-8E8C-6B1C-4280-EDE1EE0226A6}"/>
              </a:ext>
            </a:extLst>
          </p:cNvPr>
          <p:cNvSpPr txBox="1"/>
          <p:nvPr/>
        </p:nvSpPr>
        <p:spPr>
          <a:xfrm>
            <a:off x="5162550" y="6135677"/>
            <a:ext cx="553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baroque à Aix</a:t>
            </a:r>
          </a:p>
        </p:txBody>
      </p:sp>
    </p:spTree>
    <p:extLst>
      <p:ext uri="{BB962C8B-B14F-4D97-AF65-F5344CB8AC3E}">
        <p14:creationId xmlns:p14="http://schemas.microsoft.com/office/powerpoint/2010/main" val="15185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  <p:sndAc>
          <p:stSnd loop="1">
            <p:snd r:embed="rId2" name="Carnival of the Animals The Swan.wav"/>
          </p:stSnd>
        </p:sndAc>
      </p:transition>
    </mc:Choice>
    <mc:Fallback xmlns="">
      <p:transition spd="slow" advClick="0" advTm="8000">
        <p:fade/>
        <p:sndAc>
          <p:stSnd loop="1">
            <p:snd r:embed="rId4" name="Carnival of the Animals The Sw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6112406-83F3-51A5-7218-E156236AC6A6}"/>
              </a:ext>
            </a:extLst>
          </p:cNvPr>
          <p:cNvSpPr txBox="1"/>
          <p:nvPr/>
        </p:nvSpPr>
        <p:spPr>
          <a:xfrm>
            <a:off x="262890" y="117693"/>
            <a:ext cx="1184148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Située dans le sud de la France, Aix-en-Provence est l'une des plus belles villes françaises à visiter , une ville provençale par excellence remplie d'une belle architecture, de petites places et d'un esprit créatif difficile à nier. Après une seule journée à Aix-en-Provence, vous tomberez amoureux de cette ville universitaire au cœur de la Provence 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Aix-en-Provence est le lieu de naissance et la maison du célèbre peintre Paul Cézanne , et la ville entière contient des souvenirs de sa vie, de sa tombe à ses œuvres et aux paysages qui les ont inspirés.</a:t>
            </a:r>
          </a:p>
        </p:txBody>
      </p:sp>
    </p:spTree>
    <p:extLst>
      <p:ext uri="{BB962C8B-B14F-4D97-AF65-F5344CB8AC3E}">
        <p14:creationId xmlns:p14="http://schemas.microsoft.com/office/powerpoint/2010/main" val="1822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lante d’intérieur&#10;&#10;Description générée automatiquement">
            <a:extLst>
              <a:ext uri="{FF2B5EF4-FFF2-40B4-BE49-F238E27FC236}">
                <a16:creationId xmlns:a16="http://schemas.microsoft.com/office/drawing/2014/main" id="{DA97FE55-92B2-3003-FC93-191E6F3307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920" y="459000"/>
            <a:ext cx="8944986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401FB-622B-DA87-7E6F-125F5007752B}"/>
              </a:ext>
            </a:extLst>
          </p:cNvPr>
          <p:cNvSpPr txBox="1"/>
          <p:nvPr/>
        </p:nvSpPr>
        <p:spPr>
          <a:xfrm>
            <a:off x="788670" y="4171950"/>
            <a:ext cx="2537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Provençale</a:t>
            </a:r>
          </a:p>
        </p:txBody>
      </p:sp>
    </p:spTree>
    <p:extLst>
      <p:ext uri="{BB962C8B-B14F-4D97-AF65-F5344CB8AC3E}">
        <p14:creationId xmlns:p14="http://schemas.microsoft.com/office/powerpoint/2010/main" val="224634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ente, marché, place de marché&#10;&#10;Description générée automatiquement">
            <a:extLst>
              <a:ext uri="{FF2B5EF4-FFF2-40B4-BE49-F238E27FC236}">
                <a16:creationId xmlns:a16="http://schemas.microsoft.com/office/drawing/2014/main" id="{3739BEC5-8D55-2945-6ECC-9B91FF312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160" y="279000"/>
            <a:ext cx="7175967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63944A-A2C6-C691-1383-AD0943824190}"/>
              </a:ext>
            </a:extLst>
          </p:cNvPr>
          <p:cNvSpPr txBox="1"/>
          <p:nvPr/>
        </p:nvSpPr>
        <p:spPr>
          <a:xfrm>
            <a:off x="7875270" y="4359295"/>
            <a:ext cx="384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provençal</a:t>
            </a:r>
          </a:p>
        </p:txBody>
      </p:sp>
    </p:spTree>
    <p:extLst>
      <p:ext uri="{BB962C8B-B14F-4D97-AF65-F5344CB8AC3E}">
        <p14:creationId xmlns:p14="http://schemas.microsoft.com/office/powerpoint/2010/main" val="357953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Description générée automatiquement">
            <a:extLst>
              <a:ext uri="{FF2B5EF4-FFF2-40B4-BE49-F238E27FC236}">
                <a16:creationId xmlns:a16="http://schemas.microsoft.com/office/drawing/2014/main" id="{B31CEC8C-7D67-E0B9-295D-94B7BC4EF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1862" y="189000"/>
            <a:ext cx="437099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575555-9485-CB26-9A7B-483056A2B4CE}"/>
              </a:ext>
            </a:extLst>
          </p:cNvPr>
          <p:cNvSpPr txBox="1"/>
          <p:nvPr/>
        </p:nvSpPr>
        <p:spPr>
          <a:xfrm>
            <a:off x="3543300" y="4331970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spa moderne à Aix</a:t>
            </a:r>
          </a:p>
        </p:txBody>
      </p:sp>
    </p:spTree>
    <p:extLst>
      <p:ext uri="{BB962C8B-B14F-4D97-AF65-F5344CB8AC3E}">
        <p14:creationId xmlns:p14="http://schemas.microsoft.com/office/powerpoint/2010/main" val="333703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plein air, terrain&#10;&#10;Description générée automatiquement">
            <a:extLst>
              <a:ext uri="{FF2B5EF4-FFF2-40B4-BE49-F238E27FC236}">
                <a16:creationId xmlns:a16="http://schemas.microsoft.com/office/drawing/2014/main" id="{40B5ED63-EEE6-E38C-12CF-975CA6D5A2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4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A6D23F-D2FF-E243-306C-D119147A5275}"/>
              </a:ext>
            </a:extLst>
          </p:cNvPr>
          <p:cNvSpPr txBox="1"/>
          <p:nvPr/>
        </p:nvSpPr>
        <p:spPr>
          <a:xfrm>
            <a:off x="9097010" y="3760470"/>
            <a:ext cx="2366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Fondation Vasarely</a:t>
            </a:r>
          </a:p>
        </p:txBody>
      </p:sp>
    </p:spTree>
    <p:extLst>
      <p:ext uri="{BB962C8B-B14F-4D97-AF65-F5344CB8AC3E}">
        <p14:creationId xmlns:p14="http://schemas.microsoft.com/office/powerpoint/2010/main" val="262515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personne&#10;&#10;Description générée automatiquement">
            <a:extLst>
              <a:ext uri="{FF2B5EF4-FFF2-40B4-BE49-F238E27FC236}">
                <a16:creationId xmlns:a16="http://schemas.microsoft.com/office/drawing/2014/main" id="{4D703743-05F7-FB5D-00B3-C84782A57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91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1B622E-858A-9C15-74A0-7CCACD1FB379}"/>
              </a:ext>
            </a:extLst>
          </p:cNvPr>
          <p:cNvSpPr txBox="1"/>
          <p:nvPr/>
        </p:nvSpPr>
        <p:spPr>
          <a:xfrm>
            <a:off x="0" y="4183381"/>
            <a:ext cx="2891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Rue des Cordeliers</a:t>
            </a:r>
          </a:p>
        </p:txBody>
      </p:sp>
    </p:spTree>
    <p:extLst>
      <p:ext uri="{BB962C8B-B14F-4D97-AF65-F5344CB8AC3E}">
        <p14:creationId xmlns:p14="http://schemas.microsoft.com/office/powerpoint/2010/main" val="36964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A21D2C83-A852-713F-CFE0-B6C6FF49F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483870"/>
            <a:ext cx="11196000" cy="559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8792E-6CD0-F666-963F-88302B6542AA}"/>
              </a:ext>
            </a:extLst>
          </p:cNvPr>
          <p:cNvSpPr txBox="1"/>
          <p:nvPr/>
        </p:nvSpPr>
        <p:spPr>
          <a:xfrm>
            <a:off x="1181100" y="6081870"/>
            <a:ext cx="10035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aux fleurs sur la place de l'Hôtel de Ville et la Tour de l'Horloge à Aix-en-Provence.</a:t>
            </a:r>
          </a:p>
        </p:txBody>
      </p:sp>
    </p:spTree>
    <p:extLst>
      <p:ext uri="{BB962C8B-B14F-4D97-AF65-F5344CB8AC3E}">
        <p14:creationId xmlns:p14="http://schemas.microsoft.com/office/powerpoint/2010/main" val="378887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Porte de maison&#10;&#10;Description générée automatiquement">
            <a:extLst>
              <a:ext uri="{FF2B5EF4-FFF2-40B4-BE49-F238E27FC236}">
                <a16:creationId xmlns:a16="http://schemas.microsoft.com/office/drawing/2014/main" id="{D1ED5C6C-6164-B356-7817-B047F922F2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58" y="189000"/>
            <a:ext cx="470844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69D48-B3E3-DE73-575E-B209B4249EA3}"/>
              </a:ext>
            </a:extLst>
          </p:cNvPr>
          <p:cNvSpPr txBox="1"/>
          <p:nvPr/>
        </p:nvSpPr>
        <p:spPr>
          <a:xfrm>
            <a:off x="5657850" y="4640580"/>
            <a:ext cx="4560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où est mort le peintre Paul Cézanne en 1906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17146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onument&#10;&#10;Description générée automatiquement">
            <a:extLst>
              <a:ext uri="{FF2B5EF4-FFF2-40B4-BE49-F238E27FC236}">
                <a16:creationId xmlns:a16="http://schemas.microsoft.com/office/drawing/2014/main" id="{E9F12E02-0EF7-18D1-809C-C872E35ED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F67656-2774-7D6E-2C06-5E628D8757ED}"/>
              </a:ext>
            </a:extLst>
          </p:cNvPr>
          <p:cNvSpPr txBox="1"/>
          <p:nvPr/>
        </p:nvSpPr>
        <p:spPr>
          <a:xfrm>
            <a:off x="137160" y="3931920"/>
            <a:ext cx="220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De La Madeleine Et Son Obélisque</a:t>
            </a:r>
          </a:p>
        </p:txBody>
      </p:sp>
    </p:spTree>
    <p:extLst>
      <p:ext uri="{BB962C8B-B14F-4D97-AF65-F5344CB8AC3E}">
        <p14:creationId xmlns:p14="http://schemas.microsoft.com/office/powerpoint/2010/main" val="103525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437DC0FF-A1D9-3D06-B977-D9366287E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12" y="189000"/>
            <a:ext cx="431754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F298A7CD-211E-C9C1-DB3F-EC1A87AF18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3548" y="189000"/>
            <a:ext cx="431754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9448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che, ciel&#10;&#10;Description générée automatiquement">
            <a:extLst>
              <a:ext uri="{FF2B5EF4-FFF2-40B4-BE49-F238E27FC236}">
                <a16:creationId xmlns:a16="http://schemas.microsoft.com/office/drawing/2014/main" id="{A063B35C-8BC0-665D-EA99-7F8B2750A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612" y="189000"/>
            <a:ext cx="431754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70637E-A5E5-A543-D8C9-F2C40C63C724}"/>
              </a:ext>
            </a:extLst>
          </p:cNvPr>
          <p:cNvSpPr txBox="1"/>
          <p:nvPr/>
        </p:nvSpPr>
        <p:spPr>
          <a:xfrm>
            <a:off x="576612" y="6018193"/>
            <a:ext cx="4486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Place De L’Hôtel De Ville </a:t>
            </a:r>
          </a:p>
        </p:txBody>
      </p:sp>
      <p:pic>
        <p:nvPicPr>
          <p:cNvPr id="6" name="Image 5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491A070-06BA-2347-4FCF-21E2584CA4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5213" y="189000"/>
            <a:ext cx="431754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9BE95B-7EA1-E2F5-8EB5-8CC63ED88487}"/>
              </a:ext>
            </a:extLst>
          </p:cNvPr>
          <p:cNvSpPr txBox="1"/>
          <p:nvPr/>
        </p:nvSpPr>
        <p:spPr>
          <a:xfrm>
            <a:off x="8340090" y="189000"/>
            <a:ext cx="3851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</a:t>
            </a:r>
            <a:r>
              <a:rPr lang="fr-FR" sz="2400" b="1" dirty="0" err="1"/>
              <a:t>Agard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910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ute&#10;&#10;Description générée automatiquement">
            <a:extLst>
              <a:ext uri="{FF2B5EF4-FFF2-40B4-BE49-F238E27FC236}">
                <a16:creationId xmlns:a16="http://schemas.microsoft.com/office/drawing/2014/main" id="{F8E5C7B6-25E5-5420-8A38-88FBF3192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32" y="189000"/>
            <a:ext cx="431754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EEBD4B-5303-1BAC-3BCB-AAB72C291540}"/>
              </a:ext>
            </a:extLst>
          </p:cNvPr>
          <p:cNvSpPr txBox="1"/>
          <p:nvPr/>
        </p:nvSpPr>
        <p:spPr>
          <a:xfrm>
            <a:off x="1906959" y="189000"/>
            <a:ext cx="3280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De Caumont</a:t>
            </a:r>
          </a:p>
        </p:txBody>
      </p:sp>
      <p:pic>
        <p:nvPicPr>
          <p:cNvPr id="7" name="Image 6" descr="Une image contenant plein air, bâtiment, ciel, architecture&#10;&#10;Description générée automatiquement">
            <a:extLst>
              <a:ext uri="{FF2B5EF4-FFF2-40B4-BE49-F238E27FC236}">
                <a16:creationId xmlns:a16="http://schemas.microsoft.com/office/drawing/2014/main" id="{40524989-C2DC-F27F-2F7D-6335703D57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130" y="189000"/>
            <a:ext cx="4317542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95AB481-8DC9-ED6C-16F2-EA42506D48D5}"/>
              </a:ext>
            </a:extLst>
          </p:cNvPr>
          <p:cNvSpPr txBox="1"/>
          <p:nvPr/>
        </p:nvSpPr>
        <p:spPr>
          <a:xfrm>
            <a:off x="8503920" y="6217920"/>
            <a:ext cx="256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Caumont</a:t>
            </a:r>
          </a:p>
        </p:txBody>
      </p:sp>
    </p:spTree>
    <p:extLst>
      <p:ext uri="{BB962C8B-B14F-4D97-AF65-F5344CB8AC3E}">
        <p14:creationId xmlns:p14="http://schemas.microsoft.com/office/powerpoint/2010/main" val="21767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rte, façade&#10;&#10;Description générée automatiquement">
            <a:extLst>
              <a:ext uri="{FF2B5EF4-FFF2-40B4-BE49-F238E27FC236}">
                <a16:creationId xmlns:a16="http://schemas.microsoft.com/office/drawing/2014/main" id="{A908E0E3-89D7-67D6-15F2-C9FA5852C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160" y="279000"/>
            <a:ext cx="945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6CBA41-C48F-95D9-2256-8EAFC0137559}"/>
              </a:ext>
            </a:extLst>
          </p:cNvPr>
          <p:cNvSpPr txBox="1"/>
          <p:nvPr/>
        </p:nvSpPr>
        <p:spPr>
          <a:xfrm>
            <a:off x="10046970" y="2733556"/>
            <a:ext cx="21450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Granet est un musée des beaux-arts, d’archéologie et d’art décoratif inauguré en 1838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513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lante&#10;&#10;Description générée automatiquement">
            <a:extLst>
              <a:ext uri="{FF2B5EF4-FFF2-40B4-BE49-F238E27FC236}">
                <a16:creationId xmlns:a16="http://schemas.microsoft.com/office/drawing/2014/main" id="{1E7C432B-9650-DBEF-61D5-BEEA1F5C94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215" y="189000"/>
            <a:ext cx="4322117" cy="648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C89090E-3FA9-10BA-BA52-BA43DF946E8B}"/>
              </a:ext>
            </a:extLst>
          </p:cNvPr>
          <p:cNvSpPr txBox="1"/>
          <p:nvPr/>
        </p:nvSpPr>
        <p:spPr>
          <a:xfrm>
            <a:off x="1604061" y="0"/>
            <a:ext cx="4800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pavillon de Vendôme est un ancien hôtel particulier abritant le musée du Pavillon de Vendôme-</a:t>
            </a:r>
            <a:r>
              <a:rPr lang="fr-FR" sz="2400" b="1" dirty="0" err="1"/>
              <a:t>Dobler</a:t>
            </a:r>
            <a:r>
              <a:rPr lang="fr-FR" sz="2400" b="1" dirty="0"/>
              <a:t>.</a:t>
            </a:r>
          </a:p>
        </p:txBody>
      </p:sp>
      <p:pic>
        <p:nvPicPr>
          <p:cNvPr id="7" name="Image 6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0CE24F10-13C7-09BA-ADBF-9E81AEDE87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347" y="1755000"/>
            <a:ext cx="4464000" cy="334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3FC03DB-669D-6183-FA63-C12F144FC112}"/>
              </a:ext>
            </a:extLst>
          </p:cNvPr>
          <p:cNvSpPr txBox="1"/>
          <p:nvPr/>
        </p:nvSpPr>
        <p:spPr>
          <a:xfrm>
            <a:off x="892324" y="5160598"/>
            <a:ext cx="5337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Merveilleux hôtel particulier à voir absolument !</a:t>
            </a:r>
          </a:p>
          <a:p>
            <a:r>
              <a:rPr lang="fr-FR" sz="2400" b="1" dirty="0"/>
              <a:t>Lieu magique, pour venir prendre le thé ou dîner, Intérieur et jardins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86D79CF-0EF6-1CC4-048C-71C50ABDDB1A}"/>
              </a:ext>
            </a:extLst>
          </p:cNvPr>
          <p:cNvSpPr txBox="1"/>
          <p:nvPr/>
        </p:nvSpPr>
        <p:spPr>
          <a:xfrm flipH="1">
            <a:off x="1031177" y="189000"/>
            <a:ext cx="398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2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2F46F28-4E75-BE8C-DD99-B041BD490E79}"/>
              </a:ext>
            </a:extLst>
          </p:cNvPr>
          <p:cNvSpPr txBox="1"/>
          <p:nvPr/>
        </p:nvSpPr>
        <p:spPr>
          <a:xfrm>
            <a:off x="491882" y="4791182"/>
            <a:ext cx="800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9009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fenêtre, plante&#10;&#10;Description générée automatiquement">
            <a:extLst>
              <a:ext uri="{FF2B5EF4-FFF2-40B4-BE49-F238E27FC236}">
                <a16:creationId xmlns:a16="http://schemas.microsoft.com/office/drawing/2014/main" id="{5A52513A-704C-39F9-5252-9149D5F85F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530" y="313376"/>
            <a:ext cx="4968000" cy="331358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fenêtre, arbre, Usage mixte&#10;&#10;Description générée automatiquement">
            <a:extLst>
              <a:ext uri="{FF2B5EF4-FFF2-40B4-BE49-F238E27FC236}">
                <a16:creationId xmlns:a16="http://schemas.microsoft.com/office/drawing/2014/main" id="{964A124C-1854-2096-0864-EC47014198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470" y="3319471"/>
            <a:ext cx="4788000" cy="319353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ED53D06-37CB-E62B-D146-90D59592748C}"/>
              </a:ext>
            </a:extLst>
          </p:cNvPr>
          <p:cNvSpPr txBox="1"/>
          <p:nvPr/>
        </p:nvSpPr>
        <p:spPr>
          <a:xfrm>
            <a:off x="6950610" y="2628900"/>
            <a:ext cx="5108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balade sur le cours Mirabeau</a:t>
            </a:r>
          </a:p>
        </p:txBody>
      </p:sp>
    </p:spTree>
    <p:extLst>
      <p:ext uri="{BB962C8B-B14F-4D97-AF65-F5344CB8AC3E}">
        <p14:creationId xmlns:p14="http://schemas.microsoft.com/office/powerpoint/2010/main" val="201892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plein air, bâtiment&#10;&#10;Description générée automatiquement">
            <a:extLst>
              <a:ext uri="{FF2B5EF4-FFF2-40B4-BE49-F238E27FC236}">
                <a16:creationId xmlns:a16="http://schemas.microsoft.com/office/drawing/2014/main" id="{57723F95-D71C-F08E-1205-A5D4BC74D4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0" y="359096"/>
            <a:ext cx="4932000" cy="32895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9E1CC1-121A-6D36-A593-B5D145E16D26}"/>
              </a:ext>
            </a:extLst>
          </p:cNvPr>
          <p:cNvSpPr txBox="1"/>
          <p:nvPr/>
        </p:nvSpPr>
        <p:spPr>
          <a:xfrm>
            <a:off x="6892290" y="1356401"/>
            <a:ext cx="5463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la Cathédrale Saint-Sauveur</a:t>
            </a:r>
          </a:p>
        </p:txBody>
      </p:sp>
      <p:pic>
        <p:nvPicPr>
          <p:cNvPr id="6" name="Image 5" descr="Une image contenant colonne, bâtiment, art, intérieur&#10;&#10;Description générée automatiquement">
            <a:extLst>
              <a:ext uri="{FF2B5EF4-FFF2-40B4-BE49-F238E27FC236}">
                <a16:creationId xmlns:a16="http://schemas.microsoft.com/office/drawing/2014/main" id="{70523090-CCFA-8096-13F0-E33263FDC2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050" y="3113724"/>
            <a:ext cx="5184000" cy="34576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A93500-3785-33C5-F21E-2031739AC4BF}"/>
              </a:ext>
            </a:extLst>
          </p:cNvPr>
          <p:cNvSpPr txBox="1"/>
          <p:nvPr/>
        </p:nvSpPr>
        <p:spPr>
          <a:xfrm>
            <a:off x="5646420" y="1233291"/>
            <a:ext cx="1474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1et2</a:t>
            </a:r>
          </a:p>
        </p:txBody>
      </p:sp>
    </p:spTree>
    <p:extLst>
      <p:ext uri="{BB962C8B-B14F-4D97-AF65-F5344CB8AC3E}">
        <p14:creationId xmlns:p14="http://schemas.microsoft.com/office/powerpoint/2010/main" val="53438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pot de fleurs, bâtiment&#10;&#10;Description générée automatiquement">
            <a:extLst>
              <a:ext uri="{FF2B5EF4-FFF2-40B4-BE49-F238E27FC236}">
                <a16:creationId xmlns:a16="http://schemas.microsoft.com/office/drawing/2014/main" id="{80049706-70FF-9C4F-7CAA-80F06CB40F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170" y="445770"/>
            <a:ext cx="4572000" cy="342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mur, intérieur, meubles, décoration d’intérieur&#10;&#10;Description générée automatiquement">
            <a:extLst>
              <a:ext uri="{FF2B5EF4-FFF2-40B4-BE49-F238E27FC236}">
                <a16:creationId xmlns:a16="http://schemas.microsoft.com/office/drawing/2014/main" id="{7C86C434-D78B-4544-4F1F-AF6308C245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710" y="3143250"/>
            <a:ext cx="4500000" cy="337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9371DCB-D293-EFC8-9546-E7A4DD0780FB}"/>
              </a:ext>
            </a:extLst>
          </p:cNvPr>
          <p:cNvSpPr txBox="1"/>
          <p:nvPr/>
        </p:nvSpPr>
        <p:spPr>
          <a:xfrm>
            <a:off x="563490" y="4046220"/>
            <a:ext cx="60236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Atelier Cézanne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plupart des visites d'Aix-en-Provence explorent la vie et les œuvres du plus célèbre habitant de la ville, le peintre Paul Cézanne. L'Atelier Cézanne est l'atelier où il a créé la plupart de ses œuvres étonnantes. </a:t>
            </a:r>
          </a:p>
        </p:txBody>
      </p:sp>
    </p:spTree>
    <p:extLst>
      <p:ext uri="{BB962C8B-B14F-4D97-AF65-F5344CB8AC3E}">
        <p14:creationId xmlns:p14="http://schemas.microsoft.com/office/powerpoint/2010/main" val="34452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rché, plein air, Commerce&#10;&#10;Description générée automatiquement">
            <a:extLst>
              <a:ext uri="{FF2B5EF4-FFF2-40B4-BE49-F238E27FC236}">
                <a16:creationId xmlns:a16="http://schemas.microsoft.com/office/drawing/2014/main" id="{BF346CFD-FD45-59D0-E075-0C6F2CFAC9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010" y="468630"/>
            <a:ext cx="4644000" cy="3483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0758FC-EF7F-ECC0-D713-8EC349D355A1}"/>
              </a:ext>
            </a:extLst>
          </p:cNvPr>
          <p:cNvSpPr txBox="1"/>
          <p:nvPr/>
        </p:nvSpPr>
        <p:spPr>
          <a:xfrm>
            <a:off x="163440" y="4134510"/>
            <a:ext cx="593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Explorez les marchés d'Aix-en-Provence</a:t>
            </a:r>
          </a:p>
        </p:txBody>
      </p:sp>
      <p:pic>
        <p:nvPicPr>
          <p:cNvPr id="6" name="Image 5" descr="Une image contenant affichage, intérieur, bouteille, Magasin&#10;&#10;Description générée automatiquement">
            <a:extLst>
              <a:ext uri="{FF2B5EF4-FFF2-40B4-BE49-F238E27FC236}">
                <a16:creationId xmlns:a16="http://schemas.microsoft.com/office/drawing/2014/main" id="{4ED12A77-6B67-63E8-0ED5-875DACC570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8990" y="3285178"/>
            <a:ext cx="4752000" cy="316952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F52524E-BC57-8CF4-4BAC-529845BBDC7A}"/>
              </a:ext>
            </a:extLst>
          </p:cNvPr>
          <p:cNvSpPr txBox="1"/>
          <p:nvPr/>
        </p:nvSpPr>
        <p:spPr>
          <a:xfrm>
            <a:off x="6457950" y="715625"/>
            <a:ext cx="54978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Animés, bondés et populaires auprès des touristes et des locaux, les marchés d'Aix-en-Provence proposent de tout, des fruits et légumes frais de la ferme aux produits artisanaux. </a:t>
            </a:r>
          </a:p>
        </p:txBody>
      </p:sp>
    </p:spTree>
    <p:extLst>
      <p:ext uri="{BB962C8B-B14F-4D97-AF65-F5344CB8AC3E}">
        <p14:creationId xmlns:p14="http://schemas.microsoft.com/office/powerpoint/2010/main" val="30026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able, scène, bâtiment&#10;&#10;Description générée automatiquement">
            <a:extLst>
              <a:ext uri="{FF2B5EF4-FFF2-40B4-BE49-F238E27FC236}">
                <a16:creationId xmlns:a16="http://schemas.microsoft.com/office/drawing/2014/main" id="{DC1DD5DC-02FF-2E4E-3636-CDC234BFA8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390" y="461966"/>
            <a:ext cx="5181517" cy="345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6755F7-A630-1A92-1A00-436F15D16594}"/>
              </a:ext>
            </a:extLst>
          </p:cNvPr>
          <p:cNvSpPr txBox="1"/>
          <p:nvPr/>
        </p:nvSpPr>
        <p:spPr>
          <a:xfrm>
            <a:off x="354330" y="4080509"/>
            <a:ext cx="5532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Apéritif et observation des gens dans un café-terrasse</a:t>
            </a:r>
          </a:p>
        </p:txBody>
      </p:sp>
      <p:pic>
        <p:nvPicPr>
          <p:cNvPr id="6" name="Image 5" descr="Une image contenant nourriture, repas, plat, table&#10;&#10;Description générée automatiquement">
            <a:extLst>
              <a:ext uri="{FF2B5EF4-FFF2-40B4-BE49-F238E27FC236}">
                <a16:creationId xmlns:a16="http://schemas.microsoft.com/office/drawing/2014/main" id="{1F8FD3EA-A7BA-55A9-6D5A-88BC9B2508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7095" y="2999427"/>
            <a:ext cx="5112000" cy="340963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BA739D-28D5-2B85-E5BF-97EE00544C65}"/>
              </a:ext>
            </a:extLst>
          </p:cNvPr>
          <p:cNvSpPr txBox="1"/>
          <p:nvPr/>
        </p:nvSpPr>
        <p:spPr>
          <a:xfrm>
            <a:off x="6892290" y="461966"/>
            <a:ext cx="4846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cuisine provençale traditionnelle est d'une simplicité exquise et connue pour ses saveurs vives et ses ingrédients frais de saison. Il s'agit de préserver les</a:t>
            </a:r>
          </a:p>
        </p:txBody>
      </p:sp>
    </p:spTree>
    <p:extLst>
      <p:ext uri="{BB962C8B-B14F-4D97-AF65-F5344CB8AC3E}">
        <p14:creationId xmlns:p14="http://schemas.microsoft.com/office/powerpoint/2010/main" val="371301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ature&#10;&#10;Description générée automatiquement">
            <a:extLst>
              <a:ext uri="{FF2B5EF4-FFF2-40B4-BE49-F238E27FC236}">
                <a16:creationId xmlns:a16="http://schemas.microsoft.com/office/drawing/2014/main" id="{ED73B57F-A3EE-E2D6-E1C6-BF55609073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" y="322942"/>
            <a:ext cx="5148000" cy="3423635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4F45F4-8393-95B8-EF1E-28AE1864496D}"/>
              </a:ext>
            </a:extLst>
          </p:cNvPr>
          <p:cNvSpPr txBox="1"/>
          <p:nvPr/>
        </p:nvSpPr>
        <p:spPr>
          <a:xfrm>
            <a:off x="205740" y="3915686"/>
            <a:ext cx="6069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visite au Mont Sainte Victoire doit être sur votre liste lorsque vous planifiez un week-end à Aix-en-Provence. Cette montagne est le symbole de la Provence et l'une des plus grandes muses et défis artistiques de Cézanne.</a:t>
            </a:r>
          </a:p>
        </p:txBody>
      </p:sp>
      <p:pic>
        <p:nvPicPr>
          <p:cNvPr id="6" name="Image 5" descr="Une image contenant plein air, bâtiment, sol, arbre&#10;&#10;Description générée automatiquement">
            <a:extLst>
              <a:ext uri="{FF2B5EF4-FFF2-40B4-BE49-F238E27FC236}">
                <a16:creationId xmlns:a16="http://schemas.microsoft.com/office/drawing/2014/main" id="{DBFF8412-8E49-74A9-DF50-601AC514E1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180" y="3308610"/>
            <a:ext cx="4860000" cy="324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8CD60A-75CA-D34B-F185-27C81D56B334}"/>
              </a:ext>
            </a:extLst>
          </p:cNvPr>
          <p:cNvSpPr txBox="1"/>
          <p:nvPr/>
        </p:nvSpPr>
        <p:spPr>
          <a:xfrm>
            <a:off x="7151370" y="2754630"/>
            <a:ext cx="5234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centre-ville d’Aix-en-Provence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312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fleur&#10;&#10;Description générée automatiquement">
            <a:extLst>
              <a:ext uri="{FF2B5EF4-FFF2-40B4-BE49-F238E27FC236}">
                <a16:creationId xmlns:a16="http://schemas.microsoft.com/office/drawing/2014/main" id="{C959B1E1-26D1-E6A2-312B-0EEF3742E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018" y="330708"/>
            <a:ext cx="3967044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08BC2A-4F0C-4D98-BC76-3D2D1589D97E}"/>
              </a:ext>
            </a:extLst>
          </p:cNvPr>
          <p:cNvSpPr txBox="1"/>
          <p:nvPr/>
        </p:nvSpPr>
        <p:spPr>
          <a:xfrm>
            <a:off x="262890" y="4034791"/>
            <a:ext cx="490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paysages de Sainte-Victoire</a:t>
            </a:r>
          </a:p>
        </p:txBody>
      </p:sp>
      <p:pic>
        <p:nvPicPr>
          <p:cNvPr id="6" name="Image 5" descr="Une image contenant plein air, nuage, ciel, automne&#10;&#10;Description générée automatiquement">
            <a:extLst>
              <a:ext uri="{FF2B5EF4-FFF2-40B4-BE49-F238E27FC236}">
                <a16:creationId xmlns:a16="http://schemas.microsoft.com/office/drawing/2014/main" id="{34AFFD6C-D12D-C338-E9C2-BA0D37EB92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2982" y="3429000"/>
            <a:ext cx="5544000" cy="31329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A6BD31-B3C9-C717-EC0F-6E1E46CE5264}"/>
              </a:ext>
            </a:extLst>
          </p:cNvPr>
          <p:cNvSpPr txBox="1"/>
          <p:nvPr/>
        </p:nvSpPr>
        <p:spPr>
          <a:xfrm>
            <a:off x="6686550" y="2491740"/>
            <a:ext cx="5074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l’abbaye de Silvacane, joyau de l’art cistercien</a:t>
            </a:r>
          </a:p>
        </p:txBody>
      </p:sp>
    </p:spTree>
    <p:extLst>
      <p:ext uri="{BB962C8B-B14F-4D97-AF65-F5344CB8AC3E}">
        <p14:creationId xmlns:p14="http://schemas.microsoft.com/office/powerpoint/2010/main" val="219181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montagne, ciel&#10;&#10;Description générée automatiquement">
            <a:extLst>
              <a:ext uri="{FF2B5EF4-FFF2-40B4-BE49-F238E27FC236}">
                <a16:creationId xmlns:a16="http://schemas.microsoft.com/office/drawing/2014/main" id="{6E3EA210-DA54-6530-F672-02C9BA2939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431" y="422910"/>
            <a:ext cx="5112000" cy="340234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B567B5-91A1-5B29-6A76-C2F9FC2103D6}"/>
              </a:ext>
            </a:extLst>
          </p:cNvPr>
          <p:cNvSpPr txBox="1"/>
          <p:nvPr/>
        </p:nvSpPr>
        <p:spPr>
          <a:xfrm>
            <a:off x="372431" y="3825254"/>
            <a:ext cx="5510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vignobles Château Henri Bonnaud</a:t>
            </a:r>
          </a:p>
        </p:txBody>
      </p:sp>
      <p:pic>
        <p:nvPicPr>
          <p:cNvPr id="6" name="Image 5" descr="Une image contenant intérieur, mur, sol, décoration d’intérieur&#10;&#10;Description générée automatiquement">
            <a:extLst>
              <a:ext uri="{FF2B5EF4-FFF2-40B4-BE49-F238E27FC236}">
                <a16:creationId xmlns:a16="http://schemas.microsoft.com/office/drawing/2014/main" id="{D3F09E90-E364-2C4F-15FD-E26FCDE82F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9690" y="3246120"/>
            <a:ext cx="5219879" cy="327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73A97D-5AB3-4970-C7DE-9154A1B97715}"/>
              </a:ext>
            </a:extLst>
          </p:cNvPr>
          <p:cNvSpPr txBox="1"/>
          <p:nvPr/>
        </p:nvSpPr>
        <p:spPr>
          <a:xfrm>
            <a:off x="7795260" y="2660957"/>
            <a:ext cx="5327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atelier de Cézanne</a:t>
            </a:r>
          </a:p>
        </p:txBody>
      </p:sp>
    </p:spTree>
    <p:extLst>
      <p:ext uri="{BB962C8B-B14F-4D97-AF65-F5344CB8AC3E}">
        <p14:creationId xmlns:p14="http://schemas.microsoft.com/office/powerpoint/2010/main" val="259467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statue, bâtiment&#10;&#10;Description générée automatiquement">
            <a:extLst>
              <a:ext uri="{FF2B5EF4-FFF2-40B4-BE49-F238E27FC236}">
                <a16:creationId xmlns:a16="http://schemas.microsoft.com/office/drawing/2014/main" id="{9B2D7416-AD8B-8456-6616-320A0CB61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0" y="1485000"/>
            <a:ext cx="5832000" cy="3888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925093-04E5-E10B-F588-0510D15AC6AF}"/>
              </a:ext>
            </a:extLst>
          </p:cNvPr>
          <p:cNvSpPr txBox="1"/>
          <p:nvPr/>
        </p:nvSpPr>
        <p:spPr>
          <a:xfrm>
            <a:off x="2091690" y="822960"/>
            <a:ext cx="948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Ville de D’Aix –En Provence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DF1F44-547F-B307-73D3-5D1F1920D75B}"/>
              </a:ext>
            </a:extLst>
          </p:cNvPr>
          <p:cNvSpPr txBox="1"/>
          <p:nvPr/>
        </p:nvSpPr>
        <p:spPr>
          <a:xfrm>
            <a:off x="3006090" y="5584805"/>
            <a:ext cx="10344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4A86AA-3101-3ACF-C54E-D93383377AB9}"/>
              </a:ext>
            </a:extLst>
          </p:cNvPr>
          <p:cNvSpPr txBox="1"/>
          <p:nvPr/>
        </p:nvSpPr>
        <p:spPr>
          <a:xfrm>
            <a:off x="7940040" y="5525422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F7D4B67-8BC2-F5F6-8334-5912745634AB}"/>
              </a:ext>
            </a:extLst>
          </p:cNvPr>
          <p:cNvSpPr txBox="1"/>
          <p:nvPr/>
        </p:nvSpPr>
        <p:spPr>
          <a:xfrm>
            <a:off x="9269730" y="3806190"/>
            <a:ext cx="2308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place d’Albertas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445</Words>
  <Application>Microsoft Office PowerPoint</Application>
  <PresentationFormat>Grand écran</PresentationFormat>
  <Paragraphs>42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2024-03-25T08:23:58Z</dcterms:created>
  <dcterms:modified xsi:type="dcterms:W3CDTF">2024-03-25T10:45:23Z</dcterms:modified>
</cp:coreProperties>
</file>