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69" r:id="rId5"/>
    <p:sldId id="297" r:id="rId6"/>
    <p:sldId id="276" r:id="rId7"/>
    <p:sldId id="318" r:id="rId8"/>
    <p:sldId id="341" r:id="rId9"/>
    <p:sldId id="299" r:id="rId10"/>
    <p:sldId id="319" r:id="rId11"/>
    <p:sldId id="267" r:id="rId12"/>
    <p:sldId id="271" r:id="rId13"/>
    <p:sldId id="264" r:id="rId14"/>
    <p:sldId id="275" r:id="rId15"/>
    <p:sldId id="274" r:id="rId16"/>
    <p:sldId id="335" r:id="rId17"/>
    <p:sldId id="272" r:id="rId18"/>
    <p:sldId id="317" r:id="rId19"/>
    <p:sldId id="273" r:id="rId20"/>
    <p:sldId id="258" r:id="rId21"/>
    <p:sldId id="280" r:id="rId22"/>
    <p:sldId id="313" r:id="rId23"/>
    <p:sldId id="285" r:id="rId24"/>
    <p:sldId id="331" r:id="rId25"/>
    <p:sldId id="288" r:id="rId26"/>
    <p:sldId id="330" r:id="rId27"/>
    <p:sldId id="329" r:id="rId28"/>
    <p:sldId id="259" r:id="rId29"/>
    <p:sldId id="260" r:id="rId30"/>
    <p:sldId id="261" r:id="rId31"/>
    <p:sldId id="262" r:id="rId32"/>
    <p:sldId id="328" r:id="rId33"/>
    <p:sldId id="265" r:id="rId34"/>
    <p:sldId id="293" r:id="rId35"/>
    <p:sldId id="295" r:id="rId36"/>
    <p:sldId id="290" r:id="rId37"/>
    <p:sldId id="323" r:id="rId38"/>
    <p:sldId id="289" r:id="rId39"/>
    <p:sldId id="296" r:id="rId40"/>
    <p:sldId id="287" r:id="rId41"/>
    <p:sldId id="316" r:id="rId42"/>
    <p:sldId id="325" r:id="rId43"/>
    <p:sldId id="286" r:id="rId44"/>
    <p:sldId id="326" r:id="rId45"/>
    <p:sldId id="342" r:id="rId46"/>
    <p:sldId id="284" r:id="rId47"/>
    <p:sldId id="294" r:id="rId48"/>
    <p:sldId id="292" r:id="rId49"/>
    <p:sldId id="291" r:id="rId50"/>
    <p:sldId id="263" r:id="rId51"/>
    <p:sldId id="282" r:id="rId52"/>
    <p:sldId id="283" r:id="rId53"/>
    <p:sldId id="298" r:id="rId54"/>
    <p:sldId id="306" r:id="rId55"/>
    <p:sldId id="304" r:id="rId56"/>
    <p:sldId id="307" r:id="rId57"/>
    <p:sldId id="302" r:id="rId58"/>
    <p:sldId id="312" r:id="rId59"/>
    <p:sldId id="303" r:id="rId60"/>
    <p:sldId id="308" r:id="rId61"/>
    <p:sldId id="305" r:id="rId62"/>
    <p:sldId id="310" r:id="rId63"/>
    <p:sldId id="301" r:id="rId64"/>
    <p:sldId id="311" r:id="rId65"/>
    <p:sldId id="309" r:id="rId66"/>
    <p:sldId id="340" r:id="rId67"/>
    <p:sldId id="339" r:id="rId68"/>
    <p:sldId id="338" r:id="rId69"/>
    <p:sldId id="327" r:id="rId70"/>
    <p:sldId id="336" r:id="rId7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66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2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036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66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27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63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707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64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79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9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78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6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34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7DE70-386D-4636-B5E7-1F09AF5CE609}" type="datetimeFigureOut">
              <a:rPr lang="fr-FR" smtClean="0"/>
              <a:t>27/03/2024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B638B-2BD1-4371-A902-1D56694320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" y="706733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l'Yonne,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 Bourgogne-Franche-Comté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habitants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Tonnerrois , populations + - 4300 habitant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15000" y="121958"/>
            <a:ext cx="19287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Tonnerre</a:t>
            </a:r>
            <a:endParaRPr lang="fr-FR" sz="3600" dirty="0">
              <a:solidFill>
                <a:srgbClr val="00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21059" y="1599284"/>
            <a:ext cx="80506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Petites cités de caractère 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labellisée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en 2015.</a:t>
            </a:r>
          </a:p>
        </p:txBody>
      </p:sp>
    </p:spTree>
    <p:extLst>
      <p:ext uri="{BB962C8B-B14F-4D97-AF65-F5344CB8AC3E}">
        <p14:creationId xmlns:p14="http://schemas.microsoft.com/office/powerpoint/2010/main" val="140920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sndAc>
          <p:stSnd loop="1">
            <p:snd r:embed="rId2" name="balade-dans-le-paris-medieval-4.45.wav"/>
          </p:stSnd>
        </p:sndAc>
      </p:transition>
    </mc:Choice>
    <mc:Fallback xmlns="">
      <p:transition spd="slow" advTm="11000">
        <p:sndAc>
          <p:stSnd loop="1">
            <p:snd r:embed="rId4" name="balade-dans-le-paris-medieval-4.4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5637" y="165483"/>
            <a:ext cx="85828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plusieurs fois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détruite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reconstruite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Moyen-Age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son  architecture reste le témoin de son riche passé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eaux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Fosse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Dionne gardent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légendes, l’Hôtel-Dieu et 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jardins invitent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découverte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8321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0117" y="758309"/>
            <a:ext cx="3792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Georges-Pompidou.</a:t>
            </a:r>
          </a:p>
        </p:txBody>
      </p:sp>
    </p:spTree>
    <p:extLst>
      <p:ext uri="{BB962C8B-B14F-4D97-AF65-F5344CB8AC3E}">
        <p14:creationId xmlns:p14="http://schemas.microsoft.com/office/powerpoint/2010/main" val="336776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55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825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8"/>
          <a:stretch/>
        </p:blipFill>
        <p:spPr>
          <a:xfrm>
            <a:off x="4728250" y="0"/>
            <a:ext cx="4415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8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9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44"/>
          <a:stretch/>
        </p:blipFill>
        <p:spPr>
          <a:xfrm>
            <a:off x="-1" y="0"/>
            <a:ext cx="9216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47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94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4933087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l’énigmatique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fosse Dionne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à l’Église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Saint-Pierre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l’Hôtel-Dieu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"triangle d’or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 de Tonnerre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découvrir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pied  mystérieuse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mélancolique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ruelles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expérience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9308" y="195560"/>
            <a:ext cx="44165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Old English Text MT" panose="03040902040508030806" pitchFamily="66" charset="0"/>
              </a:rPr>
              <a:t>La mairie de Tonnerre</a:t>
            </a:r>
            <a:endParaRPr lang="fr-FR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34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3"/>
          <a:stretch/>
        </p:blipFill>
        <p:spPr>
          <a:xfrm>
            <a:off x="0" y="0"/>
            <a:ext cx="458595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955" y="0"/>
            <a:ext cx="4600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0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7" t="-417" r="417" b="4306"/>
          <a:stretch/>
        </p:blipFill>
        <p:spPr>
          <a:xfrm>
            <a:off x="0" y="-76201"/>
            <a:ext cx="9323425" cy="69342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7374" y="5194500"/>
            <a:ext cx="84486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fosse Dionne au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coeur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la ville de Tonnerre (France) est une source de type exsurgence qui restitue l'eau stockée dans le plateau karstique qui domine la ville.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5502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" b="3787"/>
          <a:stretch/>
        </p:blipFill>
        <p:spPr>
          <a:xfrm>
            <a:off x="0" y="0"/>
            <a:ext cx="916268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139" y="5270700"/>
            <a:ext cx="86764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réseau de galeries qui l'alimente débute à plus de 40 km de la source. La fosse Dionne est à l'origine de la ville. Un lavoir a été aménagé au 18ème siècle autour de la source.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611739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7818" y="5139035"/>
            <a:ext cx="89361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débit relativement constant est d'environ 200 litres/secondes mais peut atteindre plusieurs m3/s en période de crue. </a:t>
            </a:r>
            <a:endParaRPr lang="fr-FR" sz="28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7818" y="400780"/>
            <a:ext cx="89361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débit relativement constant est d'environ 200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litres/s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peut atteindre plusieurs m3/s en période de crue. L'eau arrive par 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galerie explorée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 370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long et de 70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profond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6607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0072" y="5073226"/>
            <a:ext cx="8903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exploration est très dangereuse notamment par des passages très étroits et  très réglementée depuis le décès de 3 plongeurs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81432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4727" y="5470482"/>
            <a:ext cx="86082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fosse de Dionne se trouve dans le centre-ville de la petite ville de Tonnerre. Autour de cette fosse circulaire se trouve une architecture type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lavoir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(typique en bourgogne)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88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56616" y="443984"/>
            <a:ext cx="4597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Lavoir de la Fosse Dionne</a:t>
            </a:r>
          </a:p>
        </p:txBody>
      </p:sp>
    </p:spTree>
    <p:extLst>
      <p:ext uri="{BB962C8B-B14F-4D97-AF65-F5344CB8AC3E}">
        <p14:creationId xmlns:p14="http://schemas.microsoft.com/office/powerpoint/2010/main" val="95841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8545" y="4593396"/>
            <a:ext cx="886690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couleurs de l'eau sont turquoise,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 limpide que vous pouvez voir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boyau s'enfonce dans les profondeurs de la terre.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assez impressionnant de voir cette curiosité.</a:t>
            </a:r>
          </a:p>
        </p:txBody>
      </p:sp>
    </p:spTree>
    <p:extLst>
      <p:ext uri="{BB962C8B-B14F-4D97-AF65-F5344CB8AC3E}">
        <p14:creationId xmlns:p14="http://schemas.microsoft.com/office/powerpoint/2010/main" val="278062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1924" y="82034"/>
            <a:ext cx="46672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beau gîte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Fosse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Dionne</a:t>
            </a:r>
          </a:p>
        </p:txBody>
      </p:sp>
    </p:spTree>
    <p:extLst>
      <p:ext uri="{BB962C8B-B14F-4D97-AF65-F5344CB8AC3E}">
        <p14:creationId xmlns:p14="http://schemas.microsoft.com/office/powerpoint/2010/main" val="6090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401" y="0"/>
            <a:ext cx="449359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504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67144" y="5958959"/>
            <a:ext cx="30540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Maison D'Uzès</a:t>
            </a:r>
          </a:p>
        </p:txBody>
      </p:sp>
    </p:spTree>
    <p:extLst>
      <p:ext uri="{BB962C8B-B14F-4D97-AF65-F5344CB8AC3E}">
        <p14:creationId xmlns:p14="http://schemas.microsoft.com/office/powerpoint/2010/main" val="250749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404" y="5076966"/>
            <a:ext cx="86971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ôtel particulier du 16ième siècle , édifié par un bourgeois 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Jean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Canelle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1556.  Cette maison doit son nom à Louise de Clermont,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elle-ci épouse Antoine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Crussol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duc d'Uzès.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514599" y="230833"/>
            <a:ext cx="28367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L’hôtel d’Uzès</a:t>
            </a:r>
          </a:p>
        </p:txBody>
      </p:sp>
    </p:spTree>
    <p:extLst>
      <p:ext uri="{BB962C8B-B14F-4D97-AF65-F5344CB8AC3E}">
        <p14:creationId xmlns:p14="http://schemas.microsoft.com/office/powerpoint/2010/main" val="380284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46809" y="4866320"/>
            <a:ext cx="8250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'Hôtel-Dieu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Tonnerre est un ancien établissement hospitalier fondé en 1293 par Marguerite de Bourgogne, comtesse de Tonnerre et reine de Jérusalem.</a:t>
            </a:r>
          </a:p>
        </p:txBody>
      </p:sp>
    </p:spTree>
    <p:extLst>
      <p:ext uri="{BB962C8B-B14F-4D97-AF65-F5344CB8AC3E}">
        <p14:creationId xmlns:p14="http://schemas.microsoft.com/office/powerpoint/2010/main" val="51993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71933" y="302067"/>
            <a:ext cx="5009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jardin médicinal de l’hôtel dieu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825287"/>
            <a:ext cx="9067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monument historique  accueille pendant des siècles malades et nécessiteux, qui viennent y recevoir gratuitement les soins du corps, mais aussi de l'âme: </a:t>
            </a:r>
            <a:endParaRPr lang="fr-FR" sz="2800" dirty="0"/>
          </a:p>
        </p:txBody>
      </p:sp>
      <p:sp>
        <p:nvSpPr>
          <p:cNvPr id="3" name="Bulle ronde 2"/>
          <p:cNvSpPr/>
          <p:nvPr/>
        </p:nvSpPr>
        <p:spPr>
          <a:xfrm>
            <a:off x="5153891" y="4343400"/>
            <a:ext cx="1080654" cy="592282"/>
          </a:xfrm>
          <a:prstGeom prst="wedgeEllipseCallout">
            <a:avLst>
              <a:gd name="adj1" fmla="val -115064"/>
              <a:gd name="adj2" fmla="val 1337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La statue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50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6510" y="521916"/>
            <a:ext cx="6390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 au centre du Jardin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l'Hôtel-Dieu</a:t>
            </a:r>
          </a:p>
        </p:txBody>
      </p:sp>
    </p:spTree>
    <p:extLst>
      <p:ext uri="{BB962C8B-B14F-4D97-AF65-F5344CB8AC3E}">
        <p14:creationId xmlns:p14="http://schemas.microsoft.com/office/powerpoint/2010/main" val="416105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85" r="8518"/>
          <a:stretch/>
        </p:blipFill>
        <p:spPr>
          <a:xfrm>
            <a:off x="-20782" y="0"/>
            <a:ext cx="4015092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10" y="0"/>
            <a:ext cx="514969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89733" y="5959917"/>
            <a:ext cx="51203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Lucida Calligraphy" panose="03010101010101010101" pitchFamily="66" charset="0"/>
              </a:rPr>
              <a:t>Marguerite de Bourgogne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29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83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3350" y="4846588"/>
            <a:ext cx="8743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offices sont célébrés tous les jours dans la chapelle située au bout de la Salle des malades, de façon à ce que tous puissent y assister depuis leur lit. </a:t>
            </a:r>
          </a:p>
        </p:txBody>
      </p:sp>
      <p:sp>
        <p:nvSpPr>
          <p:cNvPr id="4" name="Rectangle 3"/>
          <p:cNvSpPr/>
          <p:nvPr/>
        </p:nvSpPr>
        <p:spPr>
          <a:xfrm>
            <a:off x="2703395" y="885597"/>
            <a:ext cx="2677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Salle des malades</a:t>
            </a:r>
          </a:p>
        </p:txBody>
      </p:sp>
    </p:spTree>
    <p:extLst>
      <p:ext uri="{BB962C8B-B14F-4D97-AF65-F5344CB8AC3E}">
        <p14:creationId xmlns:p14="http://schemas.microsoft.com/office/powerpoint/2010/main" val="27892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59233" y="5229956"/>
            <a:ext cx="662553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petite chapelle dans la salle des malades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le tombeau de marguerite de Bourgogne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24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22064" y="5051716"/>
            <a:ext cx="6681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Fondé par la comtesse de Tonnerre, veuve de Charles d’Anjou et belle- sœur de Saint Louis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44944" y="492443"/>
            <a:ext cx="44165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L’hôtel Dieu de Tonnerre</a:t>
            </a:r>
            <a:endParaRPr lang="fr-F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78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72" t="18327" r="4498" b="34326"/>
          <a:stretch/>
        </p:blipFill>
        <p:spPr>
          <a:xfrm>
            <a:off x="4249882" y="4657726"/>
            <a:ext cx="4696691" cy="2054801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 flipH="1" flipV="1">
            <a:off x="2358736" y="4821382"/>
            <a:ext cx="1859973" cy="107026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115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59631" y="263009"/>
            <a:ext cx="5756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Mise au Tombeau datant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83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428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898" y="276504"/>
            <a:ext cx="837593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plus ancienne mise au tombeau de France, avec des personnages sculptés, date de 1454 conservée dans l’Hôtel-Dieu de Tonnerre.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10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386" y="353929"/>
            <a:ext cx="49375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l’hôtel –Dieu de Tonnerre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42876" y="4535463"/>
            <a:ext cx="8924924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fondé en 1293 par Marguerite de Bourgogne</a:t>
            </a:r>
            <a:r>
              <a:rPr kumimoji="0" lang="fr-FR" altLang="fr-FR" sz="2800" b="1" i="0" u="none" strike="noStrike" normalizeH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 est le plus long hôpital médiéval d'Europe et un des plus anciens. Il a été classé monument historique en 1862.</a:t>
            </a:r>
          </a:p>
        </p:txBody>
      </p:sp>
    </p:spTree>
    <p:extLst>
      <p:ext uri="{BB962C8B-B14F-4D97-AF65-F5344CB8AC3E}">
        <p14:creationId xmlns:p14="http://schemas.microsoft.com/office/powerpoint/2010/main" val="210574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4426" y="577334"/>
            <a:ext cx="53924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Saint-Pierre de Tonnerre</a:t>
            </a:r>
          </a:p>
        </p:txBody>
      </p:sp>
      <p:sp>
        <p:nvSpPr>
          <p:cNvPr id="4" name="Rectangle 3"/>
          <p:cNvSpPr/>
          <p:nvPr/>
        </p:nvSpPr>
        <p:spPr>
          <a:xfrm>
            <a:off x="561975" y="5900261"/>
            <a:ext cx="81648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abrite l’un des plus beaux panoramas sur Tonnerre. </a:t>
            </a:r>
          </a:p>
        </p:txBody>
      </p:sp>
    </p:spTree>
    <p:extLst>
      <p:ext uri="{BB962C8B-B14F-4D97-AF65-F5344CB8AC3E}">
        <p14:creationId xmlns:p14="http://schemas.microsoft.com/office/powerpoint/2010/main" val="311725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8125" y="5779808"/>
            <a:ext cx="86677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sur une colline surplombant la ville, l’église Saint-Pierre est classée aux monuments historiques depuis 1920...</a:t>
            </a:r>
          </a:p>
        </p:txBody>
      </p:sp>
    </p:spTree>
    <p:extLst>
      <p:ext uri="{BB962C8B-B14F-4D97-AF65-F5344CB8AC3E}">
        <p14:creationId xmlns:p14="http://schemas.microsoft.com/office/powerpoint/2010/main" val="387850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50691" y="6101834"/>
            <a:ext cx="4642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Portail de l'église Saint Pierre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48320" y="5955924"/>
            <a:ext cx="4711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Portail de l'église Saint-Pierre.</a:t>
            </a:r>
          </a:p>
        </p:txBody>
      </p:sp>
    </p:spTree>
    <p:extLst>
      <p:ext uri="{BB962C8B-B14F-4D97-AF65-F5344CB8AC3E}">
        <p14:creationId xmlns:p14="http://schemas.microsoft.com/office/powerpoint/2010/main" val="206478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85"/>
          <a:stretch/>
        </p:blipFill>
        <p:spPr>
          <a:xfrm>
            <a:off x="-1" y="0"/>
            <a:ext cx="4441013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5" y="0"/>
            <a:ext cx="471487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3678" y="5970308"/>
            <a:ext cx="67708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Portail de l’église avec statue de Saint-Pierre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274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0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5854" y="5728962"/>
            <a:ext cx="50522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vitraux de Saint-Pierre, l'un des plus beaux trésors de Tonnerre</a:t>
            </a:r>
          </a:p>
        </p:txBody>
      </p:sp>
    </p:spTree>
    <p:extLst>
      <p:ext uri="{BB962C8B-B14F-4D97-AF65-F5344CB8AC3E}">
        <p14:creationId xmlns:p14="http://schemas.microsoft.com/office/powerpoint/2010/main" val="416009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6119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119" y="0"/>
            <a:ext cx="457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8872" y="4929277"/>
            <a:ext cx="8741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transpercé par la lumière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soleil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même lumière pour tous, à commencer par Jésus. C’est un phénomène magnifique à observer. » Saint-Pierre, parée de ses plus beaux bijoux. </a:t>
            </a:r>
          </a:p>
        </p:txBody>
      </p:sp>
    </p:spTree>
    <p:extLst>
      <p:ext uri="{BB962C8B-B14F-4D97-AF65-F5344CB8AC3E}">
        <p14:creationId xmlns:p14="http://schemas.microsoft.com/office/powerpoint/2010/main" val="15572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1"/>
          <a:stretch/>
        </p:blipFill>
        <p:spPr>
          <a:xfrm>
            <a:off x="-60795" y="0"/>
            <a:ext cx="462705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6"/>
          <a:stretch/>
        </p:blipFill>
        <p:spPr>
          <a:xfrm>
            <a:off x="4566259" y="0"/>
            <a:ext cx="462915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6664" y="5032032"/>
            <a:ext cx="83335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Parmi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trouve deux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grisailles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datée de 1542, représente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scènes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vie de Saint-Paul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l'autre la vie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Saint-Pierre (1541).</a:t>
            </a:r>
          </a:p>
        </p:txBody>
      </p:sp>
    </p:spTree>
    <p:extLst>
      <p:ext uri="{BB962C8B-B14F-4D97-AF65-F5344CB8AC3E}">
        <p14:creationId xmlns:p14="http://schemas.microsoft.com/office/powerpoint/2010/main" val="423936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50691" y="6101834"/>
            <a:ext cx="4642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Portail de l'église Saint Pierre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724" y="5069889"/>
            <a:ext cx="8988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vitraux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recouvrent tout le chœur, la vie de Jésus dans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ensemble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rare de les voir ainsi aussi grands et beaux. </a:t>
            </a:r>
          </a:p>
        </p:txBody>
      </p:sp>
    </p:spTree>
    <p:extLst>
      <p:ext uri="{BB962C8B-B14F-4D97-AF65-F5344CB8AC3E}">
        <p14:creationId xmlns:p14="http://schemas.microsoft.com/office/powerpoint/2010/main" val="72534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3"/>
          <a:stretch/>
        </p:blipFill>
        <p:spPr>
          <a:xfrm>
            <a:off x="0" y="0"/>
            <a:ext cx="447750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6" b="3934"/>
          <a:stretch/>
        </p:blipFill>
        <p:spPr>
          <a:xfrm>
            <a:off x="4477507" y="0"/>
            <a:ext cx="4666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5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95777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26697" y="5959917"/>
            <a:ext cx="54906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Lucida Calligraphy" panose="03010101010101010101" pitchFamily="66" charset="0"/>
              </a:rPr>
              <a:t>Les chapelles sont très belles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76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22"/>
          <a:stretch/>
        </p:blipFill>
        <p:spPr>
          <a:xfrm>
            <a:off x="-1" y="0"/>
            <a:ext cx="448227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336" y="0"/>
            <a:ext cx="46916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55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9784" y="5601453"/>
            <a:ext cx="6994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Orgue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tribune, style Renaissance, est daté de 1610. Il a été construit par trois artistes locaux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..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33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97864" y="5565571"/>
            <a:ext cx="62910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comprend 20 jeux répartis sur deux claviers manuels et un pédalier normal. </a:t>
            </a:r>
          </a:p>
        </p:txBody>
      </p:sp>
    </p:spTree>
    <p:extLst>
      <p:ext uri="{BB962C8B-B14F-4D97-AF65-F5344CB8AC3E}">
        <p14:creationId xmlns:p14="http://schemas.microsoft.com/office/powerpoint/2010/main" val="300795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613"/>
          <a:stretch/>
        </p:blipFill>
        <p:spPr>
          <a:xfrm>
            <a:off x="4572001" y="0"/>
            <a:ext cx="46343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64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50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t="9545" r="12841" b="9091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036" y="4973195"/>
            <a:ext cx="907126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 de la façade nord de l'église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s'élève une curieuse statue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"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Griboudin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personnage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d’après la populations,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était le protecteur des Compagnons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Devoir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21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85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6225" y="362635"/>
            <a:ext cx="85629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Demeure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Chevalier d’Eon : l’espion infiltré de Louis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XV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                                Aujourd’hui musée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40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2961" y="5146875"/>
            <a:ext cx="80676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Chevalier d’Eon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issu d’une famille bourguignonne des plus modestes. Fils de tonneliers se fait remarquer par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alors qu’il est avocat au Parlement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Paris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66885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9546" y="1289495"/>
            <a:ext cx="812569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Cette maison familiale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construite, en 1661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le Chevalier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d’Eon est né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en 1728, à Tonnerre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décédé en 1810, à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Londres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I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llustre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espion-ministre, du roi Louis </a:t>
            </a:r>
            <a:r>
              <a:rPr lang="fr-FR" sz="2800" dirty="0">
                <a:solidFill>
                  <a:srgbClr val="FFFF00"/>
                </a:solidFill>
              </a:rPr>
              <a:t>XV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, sa vie a été très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mouvementée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,il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avait la particularité de se déguiser en femme, pour percer, plus facilement, les secrets les mieux gardés du royaume. 49 ans, habillé en homme et 32 ans, habillé en femme.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Un descendant,  </a:t>
            </a:r>
            <a:r>
              <a:rPr lang="fr-FR" sz="2800" dirty="0" err="1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rachete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cet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hôtel particulier,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2016, pour en faire un musée, qui retrace les souvenirs de la famille et </a:t>
            </a:r>
            <a:r>
              <a:rPr lang="fr-FR" sz="2800" dirty="0">
                <a:solidFill>
                  <a:srgbClr val="00FF00"/>
                </a:solidFill>
                <a:latin typeface="Harlow Solid Italic" panose="04030604020F02020D02" pitchFamily="82" charset="0"/>
              </a:rPr>
              <a:t>l’historique du Chevalier d’Eon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1470558" y="383138"/>
            <a:ext cx="5984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La vie secrète du Chevalier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d'Eon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83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/>
    </mc:Choice>
    <mc:Fallback>
      <p:transition spd="slow" advTm="27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2880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0" r="15927"/>
          <a:stretch/>
        </p:blipFill>
        <p:spPr>
          <a:xfrm>
            <a:off x="4708019" y="0"/>
            <a:ext cx="443598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5474" y="5267420"/>
            <a:ext cx="88634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resté célèbre pour son goût prononcé pour le travestissement, ce qui a amené ses contemporains à spéculer sur son sexe réel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énigme historique.</a:t>
            </a:r>
          </a:p>
        </p:txBody>
      </p:sp>
      <p:sp>
        <p:nvSpPr>
          <p:cNvPr id="6" name="Rectangle 5"/>
          <p:cNvSpPr/>
          <p:nvPr/>
        </p:nvSpPr>
        <p:spPr>
          <a:xfrm>
            <a:off x="2763980" y="260257"/>
            <a:ext cx="32816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chevalier d'Eon</a:t>
            </a:r>
          </a:p>
        </p:txBody>
      </p:sp>
    </p:spTree>
    <p:extLst>
      <p:ext uri="{BB962C8B-B14F-4D97-AF65-F5344CB8AC3E}">
        <p14:creationId xmlns:p14="http://schemas.microsoft.com/office/powerpoint/2010/main" val="142089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3093"/>
            <a:ext cx="9303327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3351" y="4887010"/>
            <a:ext cx="89249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chevalier d’Eon doit se travestir et devenir Mademoiselle Lia de Beaumont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présenté costumé en femme au bal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Versailles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4295775" y="3609975"/>
            <a:ext cx="1343025" cy="142875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204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47212" y="5876789"/>
            <a:ext cx="51716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pièces de ses appartements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70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31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28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52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40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4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2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2" r="3631"/>
          <a:stretch/>
        </p:blipFill>
        <p:spPr>
          <a:xfrm>
            <a:off x="0" y="0"/>
            <a:ext cx="465512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7" t="909" r="15441" b="1363"/>
          <a:stretch/>
        </p:blipFill>
        <p:spPr>
          <a:xfrm>
            <a:off x="4655128" y="0"/>
            <a:ext cx="4571999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4947716"/>
            <a:ext cx="9071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Grand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doute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 espion qui sillonne la Russie est-il  un homme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Lui qui à incarner Mademoiselle de Beaumont, et dont l’apparence est loin d’être un colosse, les questions se soulèvent</a:t>
            </a:r>
          </a:p>
        </p:txBody>
      </p:sp>
    </p:spTree>
    <p:extLst>
      <p:ext uri="{BB962C8B-B14F-4D97-AF65-F5344CB8AC3E}">
        <p14:creationId xmlns:p14="http://schemas.microsoft.com/office/powerpoint/2010/main" val="7687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1902" y="4929485"/>
            <a:ext cx="47724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secret est dans cette demeure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7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3892" y="2079033"/>
            <a:ext cx="2380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ourgette" panose="02000603070400060004" pitchFamily="2" charset="0"/>
              </a:rPr>
              <a:t>l’Armançon</a:t>
            </a:r>
          </a:p>
        </p:txBody>
      </p:sp>
      <p:sp>
        <p:nvSpPr>
          <p:cNvPr id="4" name="Rectangle 3"/>
          <p:cNvSpPr/>
          <p:nvPr/>
        </p:nvSpPr>
        <p:spPr>
          <a:xfrm>
            <a:off x="394854" y="5326071"/>
            <a:ext cx="88634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rivière  qui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traverse Tonnerre et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départements de la Côte-d'Or et de l'Yonne, en région Bourgogne-Franche-Comté.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7840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05346" y="5720926"/>
            <a:ext cx="78243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une longueur de 202,1 km et un débit moyen de 30 m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3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c'est un affluent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important de l'Yonne , </a:t>
            </a:r>
          </a:p>
        </p:txBody>
      </p:sp>
    </p:spTree>
    <p:extLst>
      <p:ext uri="{BB962C8B-B14F-4D97-AF65-F5344CB8AC3E}">
        <p14:creationId xmlns:p14="http://schemas.microsoft.com/office/powerpoint/2010/main" val="268936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6"/>
          <a:stretch/>
        </p:blipFill>
        <p:spPr>
          <a:xfrm>
            <a:off x="0" y="0"/>
            <a:ext cx="91525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1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76" r="-1"/>
          <a:stretch/>
        </p:blipFill>
        <p:spPr>
          <a:xfrm>
            <a:off x="0" y="0"/>
            <a:ext cx="9132771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43766" y="449457"/>
            <a:ext cx="86452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Tonnerre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ville qui dégringole d’un amphithéâtre de collines jusqu’à la rive gauche de l’Armançon. Cité assez calme. ravagée par un incendie au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Tonnerre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conservé peu de monuments anciens mais mérite une halte pour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d’entre eux : son exceptionnel hôtel-Dieu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Dionne ,et sa très belle église dédiée à Saint-Pierre 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86184" y="6309652"/>
            <a:ext cx="71224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Avec des photos du net …..Création </a:t>
            </a:r>
            <a:r>
              <a:rPr lang="fr-FR" sz="2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PapyRi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: Mars 2024</a:t>
            </a:r>
          </a:p>
        </p:txBody>
      </p:sp>
    </p:spTree>
    <p:extLst>
      <p:ext uri="{BB962C8B-B14F-4D97-AF65-F5344CB8AC3E}">
        <p14:creationId xmlns:p14="http://schemas.microsoft.com/office/powerpoint/2010/main" val="119606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629</TotalTime>
  <Words>1046</Words>
  <Application>Microsoft Office PowerPoint</Application>
  <PresentationFormat>Affichage à l'écran (4:3)</PresentationFormat>
  <Paragraphs>72</Paragraphs>
  <Slides>70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70</vt:i4>
      </vt:variant>
    </vt:vector>
  </HeadingPairs>
  <TitlesOfParts>
    <vt:vector size="79" baseType="lpstr">
      <vt:lpstr>Arial</vt:lpstr>
      <vt:lpstr>Calibri</vt:lpstr>
      <vt:lpstr>Calibri Light</vt:lpstr>
      <vt:lpstr>Courgette</vt:lpstr>
      <vt:lpstr>Fugaz One</vt:lpstr>
      <vt:lpstr>Harlow Solid Italic</vt:lpstr>
      <vt:lpstr>Lucida Calligraphy</vt:lpstr>
      <vt:lpstr>Old English Text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75</cp:revision>
  <dcterms:created xsi:type="dcterms:W3CDTF">2024-03-21T19:48:10Z</dcterms:created>
  <dcterms:modified xsi:type="dcterms:W3CDTF">2024-03-27T07:04:58Z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