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0" r:id="rId2"/>
    <p:sldId id="256" r:id="rId3"/>
    <p:sldId id="282" r:id="rId4"/>
    <p:sldId id="276" r:id="rId5"/>
    <p:sldId id="275" r:id="rId6"/>
    <p:sldId id="274" r:id="rId7"/>
    <p:sldId id="273" r:id="rId8"/>
    <p:sldId id="272" r:id="rId9"/>
    <p:sldId id="271" r:id="rId10"/>
    <p:sldId id="270" r:id="rId11"/>
    <p:sldId id="269" r:id="rId12"/>
    <p:sldId id="268" r:id="rId13"/>
    <p:sldId id="262" r:id="rId14"/>
    <p:sldId id="264" r:id="rId15"/>
    <p:sldId id="267" r:id="rId16"/>
    <p:sldId id="266" r:id="rId17"/>
    <p:sldId id="258" r:id="rId18"/>
    <p:sldId id="278" r:id="rId19"/>
    <p:sldId id="277" r:id="rId20"/>
    <p:sldId id="279" r:id="rId21"/>
    <p:sldId id="265" r:id="rId22"/>
    <p:sldId id="263" r:id="rId23"/>
    <p:sldId id="261" r:id="rId24"/>
    <p:sldId id="259" r:id="rId25"/>
    <p:sldId id="260" r:id="rId26"/>
    <p:sldId id="257" r:id="rId27"/>
    <p:sldId id="281" r:id="rId2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0781" autoAdjust="0"/>
    <p:restoredTop sz="94660"/>
  </p:normalViewPr>
  <p:slideViewPr>
    <p:cSldViewPr snapToGrid="0">
      <p:cViewPr varScale="1">
        <p:scale>
          <a:sx n="73" d="100"/>
          <a:sy n="73" d="100"/>
        </p:scale>
        <p:origin x="62" y="16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CF2E2A-1DC8-8A0B-2717-C6ECBA8225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69B6873E-E917-DA3D-5038-93EED5CDD1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8850F9B-D954-6C4C-931D-B540705C46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FA961-BF5A-409B-A729-5F62C6C3797E}" type="datetimeFigureOut">
              <a:rPr lang="fr-FR" smtClean="0"/>
              <a:t>24/03/2024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5C50A44-11D2-F47A-2717-1BB30CF9D8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9BA37B-30E1-7246-0F11-C41516A8D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93FA8-9CCA-4F9C-8E9E-1E1201FCE7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3396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B35B98-9576-2E6F-3FAB-74F63708EC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06AC68B-B9BE-E366-A906-C0A4EF69DA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64266A1-1596-19E6-2334-EF2D554E2B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FA961-BF5A-409B-A729-5F62C6C3797E}" type="datetimeFigureOut">
              <a:rPr lang="fr-FR" smtClean="0"/>
              <a:t>24/03/2024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74F72D3-A283-5CEE-DE0E-DD1AB573CE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69E3329-4C87-452A-A892-3F273D30C8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93FA8-9CCA-4F9C-8E9E-1E1201FCE7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8791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5F9CD6-FE3F-897C-61E9-313939D955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65D9701-2B84-756F-5C0C-04B5019369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1CBF6FA-4238-4413-35BC-04F71D9A41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FA961-BF5A-409B-A729-5F62C6C3797E}" type="datetimeFigureOut">
              <a:rPr lang="fr-FR" smtClean="0"/>
              <a:t>24/03/2024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F77CBF2-671E-353C-537B-D40DFA4DCB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53BA836-4C29-9AC1-2CD6-CA8F909968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93FA8-9CCA-4F9C-8E9E-1E1201FCE7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4261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E75275-FDF1-4506-2B1D-A0CE4EB7F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4DBEB36-4A1B-463D-C862-4AAA01793E6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CEA1FAB-E4E8-51D3-D834-48D60E9E05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B80175C-786D-DA56-2774-D653C2D263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FA961-BF5A-409B-A729-5F62C6C3797E}" type="datetimeFigureOut">
              <a:rPr lang="fr-FR" smtClean="0"/>
              <a:t>24/03/2024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EAF15E3-E83D-9597-90CE-FF25EF2AC7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5C58ED6-6D45-23B9-2674-57490BAC2D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93FA8-9CCA-4F9C-8E9E-1E1201FCE7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6645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FCA8DC-B63A-0D42-88B2-132FEB6919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60F78A8-1C86-8D51-A5EB-4814BB105A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46033F4-4409-45EC-B072-902B3D54E4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C0E7279-DDDF-FD26-4970-0624E27D17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B1799F7B-45C7-9FBF-60AF-83343A33EB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420D0AC8-EB1D-9A3E-C964-7E92F3A6F1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FA961-BF5A-409B-A729-5F62C6C3797E}" type="datetimeFigureOut">
              <a:rPr lang="fr-FR" smtClean="0"/>
              <a:t>24/03/2024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39E75D43-534F-786E-1709-15813B1633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E6FB32E-0904-C5A5-5A00-FF099DCC63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93FA8-9CCA-4F9C-8E9E-1E1201FCE7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7329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AE85A7-1C05-AB74-1FEE-94E5E4EDE9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C2DAF01-0A92-3A13-E8DC-86D972FF62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FA961-BF5A-409B-A729-5F62C6C3797E}" type="datetimeFigureOut">
              <a:rPr lang="fr-FR" smtClean="0"/>
              <a:t>24/03/2024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89715E5-6B62-3CBC-6AD3-46E9E48627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6AC0556-5422-9265-E1A0-79F9FE77F8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93FA8-9CCA-4F9C-8E9E-1E1201FCE7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5969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D8D860C-C99F-84E1-4617-667328D5F8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FA961-BF5A-409B-A729-5F62C6C3797E}" type="datetimeFigureOut">
              <a:rPr lang="fr-FR" smtClean="0"/>
              <a:t>24/03/2024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8AA9502-F70D-B8C9-60A3-4678596EA0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110BB8A-CDEE-011F-9D5E-B018415E6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93FA8-9CCA-4F9C-8E9E-1E1201FCE7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4153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E38900-F691-819E-96A0-45C7CCA3D0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454F00A-3155-EA73-D093-685A65531F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3D7D764-3BAF-A74C-FAB8-FB97278C4A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B8CCA79-2BCB-9988-327D-21B2E59BD1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FA961-BF5A-409B-A729-5F62C6C3797E}" type="datetimeFigureOut">
              <a:rPr lang="fr-FR" smtClean="0"/>
              <a:t>24/03/2024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EE80251-8C0E-2184-3BA3-F3BFF1C4D6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0985AC2-8886-E2A0-4C46-DAC938BD28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93FA8-9CCA-4F9C-8E9E-1E1201FCE7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0907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9FC041-934D-C6BC-DE92-22B095223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E6634F4-D39D-A7C8-4863-88C6CEFD461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9E15B1C-0086-9264-029D-42824EFE6E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3BFC40E-1896-0760-ED8D-1F28FF9D04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FA961-BF5A-409B-A729-5F62C6C3797E}" type="datetimeFigureOut">
              <a:rPr lang="fr-FR" smtClean="0"/>
              <a:t>24/03/2024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1280C8E-E816-368B-2BDF-E0E0EE07C1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8F6882F-EA98-955D-AD20-2A01AF8B6F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93FA8-9CCA-4F9C-8E9E-1E1201FCE7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1993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C2DDA8-0A97-7029-8ACC-8BE78D4971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27DFB06-DDC5-B986-D8B0-2C46157106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3347A4D-CFAA-77AF-8FA5-B293818551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FA961-BF5A-409B-A729-5F62C6C3797E}" type="datetimeFigureOut">
              <a:rPr lang="fr-FR" smtClean="0"/>
              <a:t>24/03/2024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9BF483B-356C-A2D9-BE22-CE55F293EC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22502A0-B962-E951-C04E-4BB382DE34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93FA8-9CCA-4F9C-8E9E-1E1201FCE7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5497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39759FC-51FA-035C-A8FA-EFD6E98A061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0A2E137-8336-BA1F-D162-CF1142055D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CA30D2B-D05A-34D3-426C-5C26926F01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FA961-BF5A-409B-A729-5F62C6C3797E}" type="datetimeFigureOut">
              <a:rPr lang="fr-FR" smtClean="0"/>
              <a:t>24/03/2024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753161F-CC5D-87F0-0E10-4E080DF176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D9EE748-74F0-0324-FF7B-E4487C333F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93FA8-9CCA-4F9C-8E9E-1E1201FCE7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05594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8FC72F63-FCEE-D548-21F0-AA89872DBA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A036123-026D-B6B4-80DF-319CEE583E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3338EA4-62DB-BDD3-5F26-4CF5C07AB25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06FA961-BF5A-409B-A729-5F62C6C3797E}" type="datetimeFigureOut">
              <a:rPr lang="fr-FR" smtClean="0"/>
              <a:t>24/03/2024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50A4896-DF0E-D96B-82EB-6120CFB3D1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14672EC-3F1F-53E6-6434-E43E767049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E393FA8-9CCA-4F9C-8E9E-1E1201FCE7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98945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1DCC7011-AD69-4EFC-4EF8-4E4B4A2C72B3}"/>
              </a:ext>
            </a:extLst>
          </p:cNvPr>
          <p:cNvSpPr txBox="1"/>
          <p:nvPr/>
        </p:nvSpPr>
        <p:spPr>
          <a:xfrm>
            <a:off x="1919287" y="2016504"/>
            <a:ext cx="924163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Présente La Lieutenance (Vestige Du 14</a:t>
            </a:r>
            <a:r>
              <a:rPr lang="fr-FR" sz="3200" b="1" baseline="30000" dirty="0">
                <a:solidFill>
                  <a:srgbClr val="FFFF00"/>
                </a:solidFill>
              </a:rPr>
              <a:t>ème</a:t>
            </a:r>
            <a:r>
              <a:rPr lang="fr-FR" sz="3200" b="1" dirty="0">
                <a:solidFill>
                  <a:srgbClr val="FFFF00"/>
                </a:solidFill>
              </a:rPr>
              <a:t> Siècle Vieux Bassin ( Port )</a:t>
            </a:r>
          </a:p>
          <a:p>
            <a:endParaRPr lang="fr-FR" sz="3200" b="1" dirty="0">
              <a:solidFill>
                <a:srgbClr val="FFFF00"/>
              </a:solidFill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073D9C4E-0AE0-0926-E2C8-FB5D38B5F7A0}"/>
              </a:ext>
            </a:extLst>
          </p:cNvPr>
          <p:cNvSpPr txBox="1"/>
          <p:nvPr/>
        </p:nvSpPr>
        <p:spPr>
          <a:xfrm>
            <a:off x="1919287" y="3114675"/>
            <a:ext cx="875823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L’Eglise Sainte – Catherine En Bois ,Du 15 </a:t>
            </a:r>
            <a:r>
              <a:rPr lang="fr-FR" sz="3200" b="1" dirty="0" err="1">
                <a:solidFill>
                  <a:srgbClr val="FFFF00"/>
                </a:solidFill>
              </a:rPr>
              <a:t>ème</a:t>
            </a:r>
            <a:r>
              <a:rPr lang="fr-FR" sz="3200" b="1" dirty="0">
                <a:solidFill>
                  <a:srgbClr val="FFFF00"/>
                </a:solidFill>
              </a:rPr>
              <a:t> Siècle En Bardeaux De Châtaignier Intérieur Encoque  De Navire Renversé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9691BC0-6ABA-6A23-CA5C-A108B398DED3}"/>
              </a:ext>
            </a:extLst>
          </p:cNvPr>
          <p:cNvSpPr txBox="1"/>
          <p:nvPr/>
        </p:nvSpPr>
        <p:spPr>
          <a:xfrm>
            <a:off x="4872038" y="4684335"/>
            <a:ext cx="52292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>
                <a:solidFill>
                  <a:srgbClr val="FFFF00"/>
                </a:solidFill>
              </a:rPr>
              <a:t>A Honfleur</a:t>
            </a:r>
          </a:p>
        </p:txBody>
      </p:sp>
    </p:spTree>
    <p:extLst>
      <p:ext uri="{BB962C8B-B14F-4D97-AF65-F5344CB8AC3E}">
        <p14:creationId xmlns:p14="http://schemas.microsoft.com/office/powerpoint/2010/main" val="536361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  <p:sndAc>
          <p:stSnd loop="1">
            <p:snd r:embed="rId2" name="lâme honfleuraise.wav"/>
          </p:stSnd>
        </p:sndAc>
      </p:transition>
    </mc:Choice>
    <mc:Fallback>
      <p:transition spd="slow" advClick="0" advTm="8000">
        <p:fade/>
        <p:sndAc>
          <p:stSnd loop="1">
            <p:snd r:embed="rId2" name="lâme honfleurai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Une image contenant nuage, plein air, bâtiment, ciel&#10;&#10;Description générée automatiquement">
            <a:extLst>
              <a:ext uri="{FF2B5EF4-FFF2-40B4-BE49-F238E27FC236}">
                <a16:creationId xmlns:a16="http://schemas.microsoft.com/office/drawing/2014/main" id="{06962338-C397-B002-0A76-D281F84C588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58260" y="3814762"/>
            <a:ext cx="5868000" cy="258192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1" name="Image 10" descr="Une image contenant plein air, bateau, ciel, bâtiment&#10;&#10;Description générée automatiquement">
            <a:extLst>
              <a:ext uri="{FF2B5EF4-FFF2-40B4-BE49-F238E27FC236}">
                <a16:creationId xmlns:a16="http://schemas.microsoft.com/office/drawing/2014/main" id="{7C4C0082-6808-64F1-53F9-0FD9D4CF51D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790" y="394726"/>
            <a:ext cx="5148000" cy="289267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1103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6180A250-BB94-EA87-D7A5-D66D9D6FC863}"/>
              </a:ext>
            </a:extLst>
          </p:cNvPr>
          <p:cNvSpPr txBox="1"/>
          <p:nvPr/>
        </p:nvSpPr>
        <p:spPr>
          <a:xfrm>
            <a:off x="2143125" y="1814513"/>
            <a:ext cx="864393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>
                <a:solidFill>
                  <a:srgbClr val="FFFF00"/>
                </a:solidFill>
              </a:rPr>
              <a:t>La lieutenance de Honfleur est un édifice classé Monument historique, situé près du vieux bassin de Honfleur, dans la région Normandie en France1.</a:t>
            </a:r>
          </a:p>
        </p:txBody>
      </p:sp>
    </p:spTree>
    <p:extLst>
      <p:ext uri="{BB962C8B-B14F-4D97-AF65-F5344CB8AC3E}">
        <p14:creationId xmlns:p14="http://schemas.microsoft.com/office/powerpoint/2010/main" val="2573367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Description générée automatiquement">
            <a:extLst>
              <a:ext uri="{FF2B5EF4-FFF2-40B4-BE49-F238E27FC236}">
                <a16:creationId xmlns:a16="http://schemas.microsoft.com/office/drawing/2014/main" id="{27B40712-1D96-8DE6-D589-0F92F982E1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4113" y="514874"/>
            <a:ext cx="4356000" cy="291412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bateau, eau&#10;&#10;Description générée automatiquement">
            <a:extLst>
              <a:ext uri="{FF2B5EF4-FFF2-40B4-BE49-F238E27FC236}">
                <a16:creationId xmlns:a16="http://schemas.microsoft.com/office/drawing/2014/main" id="{9EC43611-4BDC-6B95-8551-01F859BB3C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27887" y="3238222"/>
            <a:ext cx="4680000" cy="313088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02134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route&#10;&#10;Description générée automatiquement">
            <a:extLst>
              <a:ext uri="{FF2B5EF4-FFF2-40B4-BE49-F238E27FC236}">
                <a16:creationId xmlns:a16="http://schemas.microsoft.com/office/drawing/2014/main" id="{53F85D8D-FC16-2FCB-5F9F-4261E006AC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2663" y="403582"/>
            <a:ext cx="4392000" cy="293821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texte, plein air, brique, mur&#10;&#10;Description générée automatiquement">
            <a:extLst>
              <a:ext uri="{FF2B5EF4-FFF2-40B4-BE49-F238E27FC236}">
                <a16:creationId xmlns:a16="http://schemas.microsoft.com/office/drawing/2014/main" id="{12FFC228-9D0D-429C-7AF7-40E2D2AB64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91337" y="3192502"/>
            <a:ext cx="4788000" cy="3203134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78833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nuage&#10;&#10;Description générée automatiquement">
            <a:extLst>
              <a:ext uri="{FF2B5EF4-FFF2-40B4-BE49-F238E27FC236}">
                <a16:creationId xmlns:a16="http://schemas.microsoft.com/office/drawing/2014/main" id="{3C65A641-ADE3-5B3A-E023-BCFD4903BE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373" y="370370"/>
            <a:ext cx="4572000" cy="305863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bateau, port&#10;&#10;Description générée automatiquement">
            <a:extLst>
              <a:ext uri="{FF2B5EF4-FFF2-40B4-BE49-F238E27FC236}">
                <a16:creationId xmlns:a16="http://schemas.microsoft.com/office/drawing/2014/main" id="{CBCF9787-6A20-27F5-67BA-56BBA95EDFD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97830" y="4108491"/>
            <a:ext cx="6264000" cy="2425995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203863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ierre, bâtiment&#10;&#10;Description générée automatiquement">
            <a:extLst>
              <a:ext uri="{FF2B5EF4-FFF2-40B4-BE49-F238E27FC236}">
                <a16:creationId xmlns:a16="http://schemas.microsoft.com/office/drawing/2014/main" id="{1594E310-3A47-AC8C-B0F4-01F0C6AAFED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6770" y="422910"/>
            <a:ext cx="3096000" cy="4644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maison, eau, bâtiment&#10;&#10;Description générée automatiquement">
            <a:extLst>
              <a:ext uri="{FF2B5EF4-FFF2-40B4-BE49-F238E27FC236}">
                <a16:creationId xmlns:a16="http://schemas.microsoft.com/office/drawing/2014/main" id="{CBDA4A3A-15C8-EA7F-A505-C3AB68202B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7230" y="3634050"/>
            <a:ext cx="5148000" cy="286572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69499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scaliers, architecture&#10;&#10;Description générée automatiquement">
            <a:extLst>
              <a:ext uri="{FF2B5EF4-FFF2-40B4-BE49-F238E27FC236}">
                <a16:creationId xmlns:a16="http://schemas.microsoft.com/office/drawing/2014/main" id="{F9D083CF-73C9-4B57-3889-B1BEC25B1F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030" y="611505"/>
            <a:ext cx="3168000" cy="4752000"/>
          </a:xfrm>
          <a:prstGeom prst="rect">
            <a:avLst/>
          </a:prstGeom>
          <a:ln w="88900" cap="sq" cmpd="thickThin">
            <a:solidFill>
              <a:schemeClr val="accent4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mur, plein air, bois, bâtiment&#10;&#10;Description générée automatiquement">
            <a:extLst>
              <a:ext uri="{FF2B5EF4-FFF2-40B4-BE49-F238E27FC236}">
                <a16:creationId xmlns:a16="http://schemas.microsoft.com/office/drawing/2014/main" id="{27A7C9F3-BB8C-ADE6-5C94-3D0331E900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66970" y="1514475"/>
            <a:ext cx="3204000" cy="4806000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0599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fenêtre&#10;&#10;Description générée automatiquement">
            <a:extLst>
              <a:ext uri="{FF2B5EF4-FFF2-40B4-BE49-F238E27FC236}">
                <a16:creationId xmlns:a16="http://schemas.microsoft.com/office/drawing/2014/main" id="{9144E616-F389-CAF3-3A05-0049FFF371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450" y="391476"/>
            <a:ext cx="4428000" cy="3321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Horloge murale, bâtiment, horloge quartz, horloge&#10;&#10;Description générée automatiquement">
            <a:extLst>
              <a:ext uri="{FF2B5EF4-FFF2-40B4-BE49-F238E27FC236}">
                <a16:creationId xmlns:a16="http://schemas.microsoft.com/office/drawing/2014/main" id="{B62156D9-9FB6-C106-BF04-49032D50B4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5550" y="2863516"/>
            <a:ext cx="3564000" cy="365634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129384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horloge&#10;&#10;Description générée automatiquement">
            <a:extLst>
              <a:ext uri="{FF2B5EF4-FFF2-40B4-BE49-F238E27FC236}">
                <a16:creationId xmlns:a16="http://schemas.microsoft.com/office/drawing/2014/main" id="{9C20A1AF-698E-3F87-9F82-94CB6B6F155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3617" y="1066584"/>
            <a:ext cx="2664000" cy="472483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âtiment, eau, ciel&#10;&#10;Description générée automatiquement">
            <a:extLst>
              <a:ext uri="{FF2B5EF4-FFF2-40B4-BE49-F238E27FC236}">
                <a16:creationId xmlns:a16="http://schemas.microsoft.com/office/drawing/2014/main" id="{FBC04924-BE5A-D3AB-33CA-5DADEC30D2E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42383" y="2052000"/>
            <a:ext cx="4896000" cy="275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16084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bateau&#10;&#10;Description générée automatiquement">
            <a:extLst>
              <a:ext uri="{FF2B5EF4-FFF2-40B4-BE49-F238E27FC236}">
                <a16:creationId xmlns:a16="http://schemas.microsoft.com/office/drawing/2014/main" id="{7F6CC014-38EB-123E-A8A9-12517B16934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1945" y="571529"/>
            <a:ext cx="3275493" cy="435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ateau, bâtiment, nuage&#10;&#10;Description générée automatiquement">
            <a:extLst>
              <a:ext uri="{FF2B5EF4-FFF2-40B4-BE49-F238E27FC236}">
                <a16:creationId xmlns:a16="http://schemas.microsoft.com/office/drawing/2014/main" id="{0125C6C1-2C56-EF63-F707-A5983D66AC4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26055" y="2896295"/>
            <a:ext cx="4464000" cy="334379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3739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fenêtre&#10;&#10;Description générée automatiquement">
            <a:extLst>
              <a:ext uri="{FF2B5EF4-FFF2-40B4-BE49-F238E27FC236}">
                <a16:creationId xmlns:a16="http://schemas.microsoft.com/office/drawing/2014/main" id="{50A518D5-CD2C-964C-64E1-EA94856B052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8176" y="528638"/>
            <a:ext cx="4464000" cy="334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ateau, ciel, embarcation&#10;&#10;Description générée automatiquement">
            <a:extLst>
              <a:ext uri="{FF2B5EF4-FFF2-40B4-BE49-F238E27FC236}">
                <a16:creationId xmlns:a16="http://schemas.microsoft.com/office/drawing/2014/main" id="{384F2F52-85C6-8C4E-99BF-127034C3C76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33824" y="3429000"/>
            <a:ext cx="4320000" cy="2878879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06109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fenêtre, escaliers&#10;&#10;Description générée automatiquement">
            <a:extLst>
              <a:ext uri="{FF2B5EF4-FFF2-40B4-BE49-F238E27FC236}">
                <a16:creationId xmlns:a16="http://schemas.microsoft.com/office/drawing/2014/main" id="{567CE25F-C4EB-DF96-9791-4F6C373F5CF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9587" y="371475"/>
            <a:ext cx="4320000" cy="32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bâtiment, plein air, fenêtre, ciel&#10;&#10;Description générée automatiquement">
            <a:extLst>
              <a:ext uri="{FF2B5EF4-FFF2-40B4-BE49-F238E27FC236}">
                <a16:creationId xmlns:a16="http://schemas.microsoft.com/office/drawing/2014/main" id="{BE5A105B-6AF7-621E-AEED-E669A7C3129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18413" y="3243263"/>
            <a:ext cx="4464000" cy="334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034490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Place centrale&#10;&#10;Description générée automatiquement">
            <a:extLst>
              <a:ext uri="{FF2B5EF4-FFF2-40B4-BE49-F238E27FC236}">
                <a16:creationId xmlns:a16="http://schemas.microsoft.com/office/drawing/2014/main" id="{2E0315BE-6CFB-832D-EF6F-EC23FE6BE52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437" y="442913"/>
            <a:ext cx="4464000" cy="334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bâtiment, château&#10;&#10;Description générée automatiquement">
            <a:extLst>
              <a:ext uri="{FF2B5EF4-FFF2-40B4-BE49-F238E27FC236}">
                <a16:creationId xmlns:a16="http://schemas.microsoft.com/office/drawing/2014/main" id="{ECE3AAF3-45A7-B5FB-8271-78FEBC07568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5563" y="3328987"/>
            <a:ext cx="5544000" cy="31185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554685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wok, nourriture, intérieur, cuisson&#10;&#10;Description générée automatiquement">
            <a:extLst>
              <a:ext uri="{FF2B5EF4-FFF2-40B4-BE49-F238E27FC236}">
                <a16:creationId xmlns:a16="http://schemas.microsoft.com/office/drawing/2014/main" id="{CDBAE4E4-DDE0-3DFA-C2BB-CA9F3766E7C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4471" y="485806"/>
            <a:ext cx="3293258" cy="4392000"/>
          </a:xfrm>
          <a:prstGeom prst="rect">
            <a:avLst/>
          </a:prstGeom>
          <a:ln w="889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âtiment, ciel, fenêtre&#10;&#10;Description générée automatiquement">
            <a:extLst>
              <a:ext uri="{FF2B5EF4-FFF2-40B4-BE49-F238E27FC236}">
                <a16:creationId xmlns:a16="http://schemas.microsoft.com/office/drawing/2014/main" id="{30F18A0B-8511-38C9-C9F0-ACDB28D3923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39529" y="1671660"/>
            <a:ext cx="3528000" cy="4705065"/>
          </a:xfrm>
          <a:prstGeom prst="rect">
            <a:avLst/>
          </a:prstGeom>
          <a:ln w="889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517377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statue, sculpture, Sculpture sur pierre&#10;&#10;Description générée automatiquement">
            <a:extLst>
              <a:ext uri="{FF2B5EF4-FFF2-40B4-BE49-F238E27FC236}">
                <a16:creationId xmlns:a16="http://schemas.microsoft.com/office/drawing/2014/main" id="{D625880C-1B93-7CBD-6CC4-140796A0DAE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8746" y="400076"/>
            <a:ext cx="3276000" cy="4368988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Image 5" descr="Une image contenant plein air, ciel, bâtiment, château&#10;&#10;Description générée automatiquement">
            <a:extLst>
              <a:ext uri="{FF2B5EF4-FFF2-40B4-BE49-F238E27FC236}">
                <a16:creationId xmlns:a16="http://schemas.microsoft.com/office/drawing/2014/main" id="{61F54C10-D6FC-D9A6-E7A8-BD3449101AE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33254" y="3047814"/>
            <a:ext cx="6120000" cy="34425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32783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oneTexte 5">
            <a:extLst>
              <a:ext uri="{FF2B5EF4-FFF2-40B4-BE49-F238E27FC236}">
                <a16:creationId xmlns:a16="http://schemas.microsoft.com/office/drawing/2014/main" id="{AF36489B-D563-CB43-E314-E47783E245CF}"/>
              </a:ext>
            </a:extLst>
          </p:cNvPr>
          <p:cNvSpPr txBox="1"/>
          <p:nvPr/>
        </p:nvSpPr>
        <p:spPr>
          <a:xfrm>
            <a:off x="142875" y="117693"/>
            <a:ext cx="11906249" cy="67403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5400" b="1" dirty="0">
                <a:solidFill>
                  <a:schemeClr val="bg1"/>
                </a:solidFill>
              </a:rPr>
              <a:t>L’Église Sainte Catherine n’est rien de moins que l’une des plus grandes églises en bois de France !!</a:t>
            </a:r>
          </a:p>
          <a:p>
            <a:r>
              <a:rPr lang="fr-FR" sz="5400" b="1" dirty="0">
                <a:solidFill>
                  <a:schemeClr val="bg1"/>
                </a:solidFill>
              </a:rPr>
              <a:t>Elle est unique avec sa silhouette de halle marchande et son clocher séparé, elle trône fièrement au milieu de la place centrale, c’est un des joyaux du patrimoine honfleurais !</a:t>
            </a:r>
          </a:p>
        </p:txBody>
      </p:sp>
    </p:spTree>
    <p:extLst>
      <p:ext uri="{BB962C8B-B14F-4D97-AF65-F5344CB8AC3E}">
        <p14:creationId xmlns:p14="http://schemas.microsoft.com/office/powerpoint/2010/main" val="1605856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nuage&#10;&#10;Description générée automatiquement">
            <a:extLst>
              <a:ext uri="{FF2B5EF4-FFF2-40B4-BE49-F238E27FC236}">
                <a16:creationId xmlns:a16="http://schemas.microsoft.com/office/drawing/2014/main" id="{78C9C74F-A2F9-A6AD-A1C1-FA1C5B1D37E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662" y="228792"/>
            <a:ext cx="4429729" cy="295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B1A9494-A033-C98F-D01A-5CAC8F17EBA5}"/>
              </a:ext>
            </a:extLst>
          </p:cNvPr>
          <p:cNvSpPr txBox="1"/>
          <p:nvPr/>
        </p:nvSpPr>
        <p:spPr>
          <a:xfrm>
            <a:off x="387662" y="3215544"/>
            <a:ext cx="65436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Porche du XXe siècle et les 2 nefs.</a:t>
            </a:r>
          </a:p>
        </p:txBody>
      </p:sp>
      <p:pic>
        <p:nvPicPr>
          <p:cNvPr id="6" name="Image 5" descr="Une image contenant intérieur, allée centrale, meubles, bâtiment&#10;&#10;Description générée automatiquement">
            <a:extLst>
              <a:ext uri="{FF2B5EF4-FFF2-40B4-BE49-F238E27FC236}">
                <a16:creationId xmlns:a16="http://schemas.microsoft.com/office/drawing/2014/main" id="{D6875BB4-6423-87A6-325D-50C3BD92346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31337" y="3429000"/>
            <a:ext cx="4860000" cy="323871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AB416C3-ACBA-4091-C75B-40FA5955F41C}"/>
              </a:ext>
            </a:extLst>
          </p:cNvPr>
          <p:cNvSpPr txBox="1"/>
          <p:nvPr/>
        </p:nvSpPr>
        <p:spPr>
          <a:xfrm>
            <a:off x="6600825" y="2456289"/>
            <a:ext cx="5486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Intérieur : gauche, nef en bateau du XVe siècle ; droite, nef du XVIe siècle.</a:t>
            </a:r>
          </a:p>
        </p:txBody>
      </p:sp>
    </p:spTree>
    <p:extLst>
      <p:ext uri="{BB962C8B-B14F-4D97-AF65-F5344CB8AC3E}">
        <p14:creationId xmlns:p14="http://schemas.microsoft.com/office/powerpoint/2010/main" val="2447588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meubles, intérieur, plafond&#10;&#10;Description générée automatiquement">
            <a:extLst>
              <a:ext uri="{FF2B5EF4-FFF2-40B4-BE49-F238E27FC236}">
                <a16:creationId xmlns:a16="http://schemas.microsoft.com/office/drawing/2014/main" id="{AD6C1DEB-8D17-0523-E741-B3DE2C732FB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300" y="314325"/>
            <a:ext cx="3240000" cy="486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E0D00EF-2ED1-B41F-0658-C4DECFA9FA0A}"/>
              </a:ext>
            </a:extLst>
          </p:cNvPr>
          <p:cNvSpPr txBox="1"/>
          <p:nvPr/>
        </p:nvSpPr>
        <p:spPr>
          <a:xfrm>
            <a:off x="22181" y="5372099"/>
            <a:ext cx="41862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Bas-côté sud, sans chapelle.</a:t>
            </a:r>
          </a:p>
        </p:txBody>
      </p:sp>
      <p:pic>
        <p:nvPicPr>
          <p:cNvPr id="6" name="Image 5" descr="Une image contenant plein air, ciel, horloge, voiture&#10;&#10;Description générée automatiquement">
            <a:extLst>
              <a:ext uri="{FF2B5EF4-FFF2-40B4-BE49-F238E27FC236}">
                <a16:creationId xmlns:a16="http://schemas.microsoft.com/office/drawing/2014/main" id="{5A393870-46FA-F09C-15D3-AFDC7048235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8700" y="1804307"/>
            <a:ext cx="3168000" cy="4752001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3C7B919-80C7-6DBB-58BF-6490D284B17D}"/>
              </a:ext>
            </a:extLst>
          </p:cNvPr>
          <p:cNvSpPr txBox="1"/>
          <p:nvPr/>
        </p:nvSpPr>
        <p:spPr>
          <a:xfrm>
            <a:off x="8401050" y="900113"/>
            <a:ext cx="35147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Clocher séparé avec demeure.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611610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ir et blanc, nuage, plein air, ciel&#10;&#10;Description générée automatiquement">
            <a:extLst>
              <a:ext uri="{FF2B5EF4-FFF2-40B4-BE49-F238E27FC236}">
                <a16:creationId xmlns:a16="http://schemas.microsoft.com/office/drawing/2014/main" id="{4F1BDDBA-A6D3-0D2F-4979-22C7794843F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4000" y="360918"/>
            <a:ext cx="8964000" cy="570754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F726D71-FB74-5F35-9DAD-A0B896B435F7}"/>
              </a:ext>
            </a:extLst>
          </p:cNvPr>
          <p:cNvSpPr txBox="1"/>
          <p:nvPr/>
        </p:nvSpPr>
        <p:spPr>
          <a:xfrm>
            <a:off x="2957512" y="6243637"/>
            <a:ext cx="86725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clocher de l'église. Photo septembre 2018.</a:t>
            </a:r>
          </a:p>
        </p:txBody>
      </p:sp>
    </p:spTree>
    <p:extLst>
      <p:ext uri="{BB962C8B-B14F-4D97-AF65-F5344CB8AC3E}">
        <p14:creationId xmlns:p14="http://schemas.microsoft.com/office/powerpoint/2010/main" val="330379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Éclairage naturel, fenêtre, bâtiment&#10;&#10;Description générée automatiquement">
            <a:extLst>
              <a:ext uri="{FF2B5EF4-FFF2-40B4-BE49-F238E27FC236}">
                <a16:creationId xmlns:a16="http://schemas.microsoft.com/office/drawing/2014/main" id="{0DADB020-72A3-9B58-AF9E-A82DACAB268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4186" y="400124"/>
            <a:ext cx="4932000" cy="3298275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DCF2621-F937-C953-3059-A2DBABAD78ED}"/>
              </a:ext>
            </a:extLst>
          </p:cNvPr>
          <p:cNvSpPr txBox="1"/>
          <p:nvPr/>
        </p:nvSpPr>
        <p:spPr>
          <a:xfrm>
            <a:off x="554186" y="3871913"/>
            <a:ext cx="50465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Architecture en forme de coque de bateau retourné, église Sainte-Catherine, Honfleur</a:t>
            </a:r>
          </a:p>
        </p:txBody>
      </p:sp>
      <p:pic>
        <p:nvPicPr>
          <p:cNvPr id="8" name="Image 7" descr="Une image contenant plein air, ciel, bâtiment, Clocher&#10;&#10;Description générée automatiquement">
            <a:extLst>
              <a:ext uri="{FF2B5EF4-FFF2-40B4-BE49-F238E27FC236}">
                <a16:creationId xmlns:a16="http://schemas.microsoft.com/office/drawing/2014/main" id="{0B2AA91C-49DD-067B-095D-B3A270DFEF4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53814" y="891000"/>
            <a:ext cx="3384000" cy="5076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B990649B-5C49-15DC-3F83-03CA47B00EF0}"/>
              </a:ext>
            </a:extLst>
          </p:cNvPr>
          <p:cNvSpPr txBox="1"/>
          <p:nvPr/>
        </p:nvSpPr>
        <p:spPr>
          <a:xfrm>
            <a:off x="9501188" y="5967000"/>
            <a:ext cx="4514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Clocher</a:t>
            </a:r>
            <a:endParaRPr lang="fr-FR" sz="2400" b="1" dirty="0"/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AEF1488B-C63D-2B74-43BB-576FAD423735}"/>
              </a:ext>
            </a:extLst>
          </p:cNvPr>
          <p:cNvSpPr txBox="1"/>
          <p:nvPr/>
        </p:nvSpPr>
        <p:spPr>
          <a:xfrm>
            <a:off x="605039" y="5366835"/>
            <a:ext cx="73723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L'église Saint Catherine d'Honfleur, au toit si particulier (coque de bateau)</a:t>
            </a:r>
          </a:p>
        </p:txBody>
      </p:sp>
    </p:spTree>
    <p:extLst>
      <p:ext uri="{BB962C8B-B14F-4D97-AF65-F5344CB8AC3E}">
        <p14:creationId xmlns:p14="http://schemas.microsoft.com/office/powerpoint/2010/main" val="2010758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orte, Porte de maison, plein air&#10;&#10;Description générée automatiquement">
            <a:extLst>
              <a:ext uri="{FF2B5EF4-FFF2-40B4-BE49-F238E27FC236}">
                <a16:creationId xmlns:a16="http://schemas.microsoft.com/office/drawing/2014/main" id="{956C9C38-42D1-0187-161A-F30B1B8271C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6725" y="457200"/>
            <a:ext cx="3240000" cy="486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40D7CCA-8E84-4413-12E2-96CB5BF153CF}"/>
              </a:ext>
            </a:extLst>
          </p:cNvPr>
          <p:cNvSpPr txBox="1"/>
          <p:nvPr/>
        </p:nvSpPr>
        <p:spPr>
          <a:xfrm>
            <a:off x="0" y="5366747"/>
            <a:ext cx="46434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colombages et porte bleue</a:t>
            </a:r>
          </a:p>
        </p:txBody>
      </p:sp>
      <p:pic>
        <p:nvPicPr>
          <p:cNvPr id="6" name="Image 5" descr="Une image contenant bâtiment, plein air, fenêtre, ciel&#10;&#10;Description générée automatiquement">
            <a:extLst>
              <a:ext uri="{FF2B5EF4-FFF2-40B4-BE49-F238E27FC236}">
                <a16:creationId xmlns:a16="http://schemas.microsoft.com/office/drawing/2014/main" id="{F52008BB-1EAC-B967-C31F-2C9F6EC0CD0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41275" y="1428750"/>
            <a:ext cx="3384000" cy="507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01CAD65-D05C-E253-7759-08428BD88C62}"/>
              </a:ext>
            </a:extLst>
          </p:cNvPr>
          <p:cNvSpPr txBox="1"/>
          <p:nvPr/>
        </p:nvSpPr>
        <p:spPr>
          <a:xfrm>
            <a:off x="7471050" y="767588"/>
            <a:ext cx="5124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Tourelle d’angle et blason</a:t>
            </a:r>
          </a:p>
        </p:txBody>
      </p:sp>
    </p:spTree>
    <p:extLst>
      <p:ext uri="{BB962C8B-B14F-4D97-AF65-F5344CB8AC3E}">
        <p14:creationId xmlns:p14="http://schemas.microsoft.com/office/powerpoint/2010/main" val="134679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voyage&#10;&#10;Description générée automatiquement">
            <a:extLst>
              <a:ext uri="{FF2B5EF4-FFF2-40B4-BE49-F238E27FC236}">
                <a16:creationId xmlns:a16="http://schemas.microsoft.com/office/drawing/2014/main" id="{F4DCD853-6D1B-108C-049A-65B4910C275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4862" y="534987"/>
            <a:ext cx="4896000" cy="326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7FE269E-836E-4CEF-2CE3-59F719277AB2}"/>
              </a:ext>
            </a:extLst>
          </p:cNvPr>
          <p:cNvSpPr txBox="1"/>
          <p:nvPr/>
        </p:nvSpPr>
        <p:spPr>
          <a:xfrm>
            <a:off x="1016868" y="3798987"/>
            <a:ext cx="6129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Petites maisons typiques</a:t>
            </a:r>
          </a:p>
        </p:txBody>
      </p:sp>
      <p:pic>
        <p:nvPicPr>
          <p:cNvPr id="6" name="Image 5" descr="Une image contenant plein air, ciel, voiture, Véhicule terrestre&#10;&#10;Description générée automatiquement">
            <a:extLst>
              <a:ext uri="{FF2B5EF4-FFF2-40B4-BE49-F238E27FC236}">
                <a16:creationId xmlns:a16="http://schemas.microsoft.com/office/drawing/2014/main" id="{71CBA206-B80A-40B2-5424-5CF269788FE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91140" y="3059013"/>
            <a:ext cx="4932000" cy="32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783099A-81F7-FE03-C469-EF5E8A1AF231}"/>
              </a:ext>
            </a:extLst>
          </p:cNvPr>
          <p:cNvSpPr txBox="1"/>
          <p:nvPr/>
        </p:nvSpPr>
        <p:spPr>
          <a:xfrm>
            <a:off x="7260506" y="2597348"/>
            <a:ext cx="61293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Eglise et toit en ardoise</a:t>
            </a:r>
          </a:p>
        </p:txBody>
      </p:sp>
    </p:spTree>
    <p:extLst>
      <p:ext uri="{BB962C8B-B14F-4D97-AF65-F5344CB8AC3E}">
        <p14:creationId xmlns:p14="http://schemas.microsoft.com/office/powerpoint/2010/main" val="4225362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glise, intérieur, cadre photo, meubles&#10;&#10;Description générée automatiquement">
            <a:extLst>
              <a:ext uri="{FF2B5EF4-FFF2-40B4-BE49-F238E27FC236}">
                <a16:creationId xmlns:a16="http://schemas.microsoft.com/office/drawing/2014/main" id="{FBA10688-E00F-0CAA-12D6-56CD623BDD2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6775" y="918000"/>
            <a:ext cx="3348000" cy="502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C2CA31C-6CE9-DCCF-8767-BBEFB2641C53}"/>
              </a:ext>
            </a:extLst>
          </p:cNvPr>
          <p:cNvSpPr txBox="1"/>
          <p:nvPr/>
        </p:nvSpPr>
        <p:spPr>
          <a:xfrm>
            <a:off x="1814513" y="6027092"/>
            <a:ext cx="53721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Liturgie</a:t>
            </a:r>
          </a:p>
        </p:txBody>
      </p:sp>
      <p:pic>
        <p:nvPicPr>
          <p:cNvPr id="6" name="Image 5" descr="Une image contenant intérieur, église, bâtiment, allée centrale&#10;&#10;Description générée automatiquement">
            <a:extLst>
              <a:ext uri="{FF2B5EF4-FFF2-40B4-BE49-F238E27FC236}">
                <a16:creationId xmlns:a16="http://schemas.microsoft.com/office/drawing/2014/main" id="{2A08709B-DE4C-E20E-7D76-891DEB0CE97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02187" y="1232757"/>
            <a:ext cx="3504000" cy="525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635E13B-A98E-C527-C427-BDD8263C7A25}"/>
              </a:ext>
            </a:extLst>
          </p:cNvPr>
          <p:cNvSpPr txBox="1"/>
          <p:nvPr/>
        </p:nvSpPr>
        <p:spPr>
          <a:xfrm>
            <a:off x="6929438" y="257175"/>
            <a:ext cx="51292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Charpente en coque de bateau de l’église d’Honfleur</a:t>
            </a:r>
          </a:p>
        </p:txBody>
      </p:sp>
    </p:spTree>
    <p:extLst>
      <p:ext uri="{BB962C8B-B14F-4D97-AF65-F5344CB8AC3E}">
        <p14:creationId xmlns:p14="http://schemas.microsoft.com/office/powerpoint/2010/main" val="1970126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plein air, eau&#10;&#10;Description générée automatiquement">
            <a:extLst>
              <a:ext uri="{FF2B5EF4-FFF2-40B4-BE49-F238E27FC236}">
                <a16:creationId xmlns:a16="http://schemas.microsoft.com/office/drawing/2014/main" id="{ACD3A294-CEC7-C7FD-A3E0-B91D46FF91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462" y="371476"/>
            <a:ext cx="5436000" cy="305775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D449060-4183-0653-8510-59FC7E3C2FC2}"/>
              </a:ext>
            </a:extLst>
          </p:cNvPr>
          <p:cNvSpPr txBox="1"/>
          <p:nvPr/>
        </p:nvSpPr>
        <p:spPr>
          <a:xfrm>
            <a:off x="385762" y="3814763"/>
            <a:ext cx="61293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L’Église Sainte Catherine n’est rien de moins que l’une des plus grandes églises en bois de France !!</a:t>
            </a:r>
          </a:p>
        </p:txBody>
      </p:sp>
      <p:pic>
        <p:nvPicPr>
          <p:cNvPr id="6" name="Image 5" descr="Une image contenant habits, personne, homme, Lieux sacrés&#10;&#10;Description générée automatiquement">
            <a:extLst>
              <a:ext uri="{FF2B5EF4-FFF2-40B4-BE49-F238E27FC236}">
                <a16:creationId xmlns:a16="http://schemas.microsoft.com/office/drawing/2014/main" id="{DD3360CA-4E42-7721-D847-3FE731B7E0C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37240" y="3243293"/>
            <a:ext cx="5383298" cy="331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702229F-9F88-0FDD-568A-049399091112}"/>
              </a:ext>
            </a:extLst>
          </p:cNvPr>
          <p:cNvSpPr txBox="1"/>
          <p:nvPr/>
        </p:nvSpPr>
        <p:spPr>
          <a:xfrm>
            <a:off x="6386513" y="1885772"/>
            <a:ext cx="56340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Sainte Catherine est l’église des marins, elle est le lieu de toutes les cérémonies et bénédictions de la mer.</a:t>
            </a:r>
          </a:p>
        </p:txBody>
      </p:sp>
    </p:spTree>
    <p:extLst>
      <p:ext uri="{BB962C8B-B14F-4D97-AF65-F5344CB8AC3E}">
        <p14:creationId xmlns:p14="http://schemas.microsoft.com/office/powerpoint/2010/main" val="531060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scène, habits, bâtiment, personne&#10;&#10;Description générée automatiquement">
            <a:extLst>
              <a:ext uri="{FF2B5EF4-FFF2-40B4-BE49-F238E27FC236}">
                <a16:creationId xmlns:a16="http://schemas.microsoft.com/office/drawing/2014/main" id="{02EFC402-44B0-3CE5-5EA9-7D045C90600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000" y="485860"/>
            <a:ext cx="5148000" cy="3140404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Image 8" descr="Une image contenant bâtiment, intérieur, sol, pièce&#10;&#10;Description générée automatiquement">
            <a:extLst>
              <a:ext uri="{FF2B5EF4-FFF2-40B4-BE49-F238E27FC236}">
                <a16:creationId xmlns:a16="http://schemas.microsoft.com/office/drawing/2014/main" id="{67D654E2-EB77-5C3B-89AC-06254D86252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0000" y="3271922"/>
            <a:ext cx="5148000" cy="3163875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BAF3247C-05DE-5074-C178-CD64BDABF375}"/>
              </a:ext>
            </a:extLst>
          </p:cNvPr>
          <p:cNvSpPr txBox="1"/>
          <p:nvPr/>
        </p:nvSpPr>
        <p:spPr>
          <a:xfrm>
            <a:off x="300863" y="4486275"/>
            <a:ext cx="56435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Sainte Catherine est l’église des marins, elle est le lieu de toutes les cérémonies et bénédictions de la mer.</a:t>
            </a:r>
          </a:p>
        </p:txBody>
      </p:sp>
    </p:spTree>
    <p:extLst>
      <p:ext uri="{BB962C8B-B14F-4D97-AF65-F5344CB8AC3E}">
        <p14:creationId xmlns:p14="http://schemas.microsoft.com/office/powerpoint/2010/main" val="2439519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107A0D49-4E0F-93DB-B811-B910B92DF430}"/>
              </a:ext>
            </a:extLst>
          </p:cNvPr>
          <p:cNvSpPr txBox="1"/>
          <p:nvPr/>
        </p:nvSpPr>
        <p:spPr>
          <a:xfrm>
            <a:off x="2100263" y="1905506"/>
            <a:ext cx="844391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L'église Sainte-Catherine est une église catholique située à Honfleur, dans le département français du Calvados, en France1. Elle a la particularité, très rare en France, d'être construite essentiellement en bois.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05155D79-D156-CA95-EC10-DFC5620629CF}"/>
              </a:ext>
            </a:extLst>
          </p:cNvPr>
          <p:cNvSpPr txBox="1"/>
          <p:nvPr/>
        </p:nvSpPr>
        <p:spPr>
          <a:xfrm>
            <a:off x="3943350" y="4952494"/>
            <a:ext cx="7629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Proposé Par Daniel</a:t>
            </a:r>
          </a:p>
        </p:txBody>
      </p:sp>
    </p:spTree>
    <p:extLst>
      <p:ext uri="{BB962C8B-B14F-4D97-AF65-F5344CB8AC3E}">
        <p14:creationId xmlns:p14="http://schemas.microsoft.com/office/powerpoint/2010/main" val="599885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312</Words>
  <Application>Microsoft Office PowerPoint</Application>
  <PresentationFormat>Grand écran</PresentationFormat>
  <Paragraphs>25</Paragraphs>
  <Slides>27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31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3</cp:revision>
  <dcterms:created xsi:type="dcterms:W3CDTF">2024-03-24T04:50:14Z</dcterms:created>
  <dcterms:modified xsi:type="dcterms:W3CDTF">2024-03-24T07:11:52Z</dcterms:modified>
</cp:coreProperties>
</file>