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7" r:id="rId2"/>
    <p:sldId id="259" r:id="rId3"/>
    <p:sldId id="261" r:id="rId4"/>
    <p:sldId id="260" r:id="rId5"/>
    <p:sldId id="258" r:id="rId6"/>
    <p:sldId id="264" r:id="rId7"/>
    <p:sldId id="265" r:id="rId8"/>
    <p:sldId id="262" r:id="rId9"/>
    <p:sldId id="266" r:id="rId10"/>
    <p:sldId id="263" r:id="rId11"/>
    <p:sldId id="267"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eWL8H5wMCp0TxyksTPbdA==" hashData="raByYlyar/J+lGZL2Mka8i+LbFx8UfbaRsOAgGudJZIA18quUl9ERbi94fke2CchLKcsYLK1hrRgX1lZmKjv7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78ABE3C1-DBE1-495D-B57B-2849774B866A}" type="datetimeFigureOut">
              <a:rPr lang="en-US" smtClean="0"/>
              <a:t>3/25/2024</a:t>
            </a:fld>
            <a:endParaRPr lang="en-US" dirty="0"/>
          </a:p>
        </p:txBody>
      </p:sp>
      <p:sp>
        <p:nvSpPr>
          <p:cNvPr id="5" name="Espace réservé du pied de page 4"/>
          <p:cNvSpPr>
            <a:spLocks noGrp="1"/>
          </p:cNvSpPr>
          <p:nvPr>
            <p:ph type="ftr" sz="quarter" idx="11"/>
          </p:nvPr>
        </p:nvSpPr>
        <p:spPr/>
        <p:txBody>
          <a:bodyPr/>
          <a:lstStyle/>
          <a:p>
            <a:endParaRPr lang="en-US" dirty="0"/>
          </a:p>
        </p:txBody>
      </p:sp>
      <p:sp>
        <p:nvSpPr>
          <p:cNvPr id="6" name="Espace réservé du numéro de diapositive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3413954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2DE42F4-6EEF-4EF7-8ED4-2208F0F89A08}" type="datetimeFigureOut">
              <a:rPr lang="en-US" smtClean="0"/>
              <a:t>3/25/2024</a:t>
            </a:fld>
            <a:endParaRPr lang="en-US" dirty="0"/>
          </a:p>
        </p:txBody>
      </p:sp>
      <p:sp>
        <p:nvSpPr>
          <p:cNvPr id="5" name="Espace réservé du pied de page 4"/>
          <p:cNvSpPr>
            <a:spLocks noGrp="1"/>
          </p:cNvSpPr>
          <p:nvPr>
            <p:ph type="ftr" sz="quarter" idx="11"/>
          </p:nvPr>
        </p:nvSpPr>
        <p:spPr/>
        <p:txBody>
          <a:bodyPr/>
          <a:lstStyle/>
          <a:p>
            <a:endParaRPr lang="en-US" dirty="0"/>
          </a:p>
        </p:txBody>
      </p:sp>
      <p:sp>
        <p:nvSpPr>
          <p:cNvPr id="6" name="Espace réservé du numéro de diapositive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604180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30578ACC-22D6-47C1-A373-4FD133E34F3C}" type="datetimeFigureOut">
              <a:rPr lang="en-US" smtClean="0"/>
              <a:t>3/25/2024</a:t>
            </a:fld>
            <a:endParaRPr lang="en-US" dirty="0"/>
          </a:p>
        </p:txBody>
      </p:sp>
      <p:sp>
        <p:nvSpPr>
          <p:cNvPr id="5" name="Espace réservé du pied de page 4"/>
          <p:cNvSpPr>
            <a:spLocks noGrp="1"/>
          </p:cNvSpPr>
          <p:nvPr>
            <p:ph type="ftr" sz="quarter" idx="11"/>
          </p:nvPr>
        </p:nvSpPr>
        <p:spPr/>
        <p:txBody>
          <a:bodyPr/>
          <a:lstStyle/>
          <a:p>
            <a:endParaRPr lang="en-US" dirty="0"/>
          </a:p>
        </p:txBody>
      </p:sp>
      <p:sp>
        <p:nvSpPr>
          <p:cNvPr id="6" name="Espace réservé du numéro de diapositive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487043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E5A6C69-6797-4E8A-BF37-F2C3751466E9}" type="datetimeFigureOut">
              <a:rPr lang="en-US" smtClean="0"/>
              <a:t>3/25/2024</a:t>
            </a:fld>
            <a:endParaRPr lang="en-US" dirty="0"/>
          </a:p>
        </p:txBody>
      </p:sp>
      <p:sp>
        <p:nvSpPr>
          <p:cNvPr id="6" name="Espace réservé du pied de page 5"/>
          <p:cNvSpPr>
            <a:spLocks noGrp="1"/>
          </p:cNvSpPr>
          <p:nvPr>
            <p:ph type="ftr" sz="quarter" idx="11"/>
          </p:nvPr>
        </p:nvSpPr>
        <p:spPr/>
        <p:txBody>
          <a:bodyPr/>
          <a:lstStyle/>
          <a:p>
            <a:endParaRPr lang="en-US" dirty="0"/>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4237851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82014A1-A632-4878-A0D3-F52BA7563730}" type="datetimeFigureOut">
              <a:rPr lang="en-US" smtClean="0"/>
              <a:t>3/25/2024</a:t>
            </a:fld>
            <a:endParaRPr lang="en-US" dirty="0"/>
          </a:p>
        </p:txBody>
      </p:sp>
      <p:sp>
        <p:nvSpPr>
          <p:cNvPr id="8" name="Espace réservé du pied de page 7"/>
          <p:cNvSpPr>
            <a:spLocks noGrp="1"/>
          </p:cNvSpPr>
          <p:nvPr>
            <p:ph type="ftr" sz="quarter" idx="11"/>
          </p:nvPr>
        </p:nvSpPr>
        <p:spPr/>
        <p:txBody>
          <a:bodyPr/>
          <a:lstStyle/>
          <a:p>
            <a:endParaRPr lang="en-US" dirty="0"/>
          </a:p>
        </p:txBody>
      </p:sp>
      <p:sp>
        <p:nvSpPr>
          <p:cNvPr id="9" name="Espace réservé du numéro de diapositive 8"/>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3361620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E99F462-093F-4566-844B-4C71F2739DA5}" type="datetimeFigureOut">
              <a:rPr lang="en-US" smtClean="0"/>
              <a:t>3/25/2024</a:t>
            </a:fld>
            <a:endParaRPr lang="en-US" dirty="0"/>
          </a:p>
        </p:txBody>
      </p:sp>
      <p:sp>
        <p:nvSpPr>
          <p:cNvPr id="4" name="Espace réservé du pied de page 3"/>
          <p:cNvSpPr>
            <a:spLocks noGrp="1"/>
          </p:cNvSpPr>
          <p:nvPr>
            <p:ph type="ftr" sz="quarter" idx="11"/>
          </p:nvPr>
        </p:nvSpPr>
        <p:spPr/>
        <p:txBody>
          <a:bodyPr/>
          <a:lstStyle/>
          <a:p>
            <a:endParaRPr lang="en-US" dirty="0"/>
          </a:p>
        </p:txBody>
      </p:sp>
      <p:sp>
        <p:nvSpPr>
          <p:cNvPr id="5" name="Espace réservé du numéro de diapositive 4"/>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2063685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D24A7AC-904D-4781-85BA-7D10C17ED021}" type="datetimeFigureOut">
              <a:rPr lang="en-US" smtClean="0"/>
              <a:t>3/25/2024</a:t>
            </a:fld>
            <a:endParaRPr lang="en-US" dirty="0"/>
          </a:p>
        </p:txBody>
      </p:sp>
      <p:sp>
        <p:nvSpPr>
          <p:cNvPr id="3" name="Espace réservé du pied de page 2"/>
          <p:cNvSpPr>
            <a:spLocks noGrp="1"/>
          </p:cNvSpPr>
          <p:nvPr>
            <p:ph type="ftr" sz="quarter" idx="11"/>
          </p:nvPr>
        </p:nvSpPr>
        <p:spPr/>
        <p:txBody>
          <a:bodyPr/>
          <a:lstStyle/>
          <a:p>
            <a:endParaRPr lang="en-US" dirty="0"/>
          </a:p>
        </p:txBody>
      </p:sp>
      <p:sp>
        <p:nvSpPr>
          <p:cNvPr id="4" name="Espace réservé du numéro de diapositive 3"/>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4043634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E331444B-B92B-4E27-8C94-BB93EAF5CB18}" type="datetimeFigureOut">
              <a:rPr lang="en-US" smtClean="0"/>
              <a:t>3/25/2024</a:t>
            </a:fld>
            <a:endParaRPr lang="en-US" dirty="0"/>
          </a:p>
        </p:txBody>
      </p:sp>
      <p:sp>
        <p:nvSpPr>
          <p:cNvPr id="6" name="Espace réservé du pied de page 5"/>
          <p:cNvSpPr>
            <a:spLocks noGrp="1"/>
          </p:cNvSpPr>
          <p:nvPr>
            <p:ph type="ftr" sz="quarter" idx="11"/>
          </p:nvPr>
        </p:nvSpPr>
        <p:spPr/>
        <p:txBody>
          <a:bodyPr/>
          <a:lstStyle/>
          <a:p>
            <a:endParaRPr lang="en-US" dirty="0"/>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1610214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63EFA5E-FA76-400D-B3DC-F0BA90E6D107}" type="datetimeFigureOut">
              <a:rPr lang="en-US" smtClean="0"/>
              <a:t>3/25/2024</a:t>
            </a:fld>
            <a:endParaRPr lang="en-US" dirty="0"/>
          </a:p>
        </p:txBody>
      </p:sp>
      <p:sp>
        <p:nvSpPr>
          <p:cNvPr id="6" name="Espace réservé du pied de page 5"/>
          <p:cNvSpPr>
            <a:spLocks noGrp="1"/>
          </p:cNvSpPr>
          <p:nvPr>
            <p:ph type="ftr" sz="quarter" idx="11"/>
          </p:nvPr>
        </p:nvSpPr>
        <p:spPr/>
        <p:txBody>
          <a:bodyPr/>
          <a:lstStyle/>
          <a:p>
            <a:endParaRPr lang="en-US" dirty="0"/>
          </a:p>
        </p:txBody>
      </p:sp>
      <p:sp>
        <p:nvSpPr>
          <p:cNvPr id="7" name="Espace réservé du numéro de diapositive 6"/>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3186260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FA3F48C-C7C6-4055-9F49-3777875E72AE}" type="datetimeFigureOut">
              <a:rPr lang="en-US" smtClean="0"/>
              <a:t>3/25/2024</a:t>
            </a:fld>
            <a:endParaRPr lang="en-US" dirty="0"/>
          </a:p>
        </p:txBody>
      </p:sp>
      <p:sp>
        <p:nvSpPr>
          <p:cNvPr id="5" name="Espace réservé du pied de page 4"/>
          <p:cNvSpPr>
            <a:spLocks noGrp="1"/>
          </p:cNvSpPr>
          <p:nvPr>
            <p:ph type="ftr" sz="quarter" idx="11"/>
          </p:nvPr>
        </p:nvSpPr>
        <p:spPr/>
        <p:txBody>
          <a:bodyPr/>
          <a:lstStyle/>
          <a:p>
            <a:endParaRPr lang="en-US" dirty="0"/>
          </a:p>
        </p:txBody>
      </p:sp>
      <p:sp>
        <p:nvSpPr>
          <p:cNvPr id="6" name="Espace réservé du numéro de diapositive 5"/>
          <p:cNvSpPr>
            <a:spLocks noGrp="1"/>
          </p:cNvSpPr>
          <p:nvPr>
            <p:ph type="sldNum" sz="quarter" idx="12"/>
          </p:nvPr>
        </p:nvSpPr>
        <p:spPr/>
        <p:txBody>
          <a:bodyPr/>
          <a:lstStyle/>
          <a:p>
            <a:fld id="{6D22F896-40B5-4ADD-8801-0D06FADFA095}" type="slidenum">
              <a:rPr lang="en-US" smtClean="0"/>
              <a:t>‹N°›</a:t>
            </a:fld>
            <a:endParaRPr lang="en-US" dirty="0"/>
          </a:p>
        </p:txBody>
      </p:sp>
    </p:spTree>
    <p:extLst>
      <p:ext uri="{BB962C8B-B14F-4D97-AF65-F5344CB8AC3E}">
        <p14:creationId xmlns:p14="http://schemas.microsoft.com/office/powerpoint/2010/main" val="4027675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178E61D-D431-422C-9764-11DAFE33AB63}" type="datetimeFigureOut">
              <a:rPr lang="en-US" smtClean="0"/>
              <a:t>3/25/2024</a:t>
            </a:fld>
            <a:endParaRPr lang="en-US" dirty="0"/>
          </a:p>
        </p:txBody>
      </p:sp>
      <p:sp>
        <p:nvSpPr>
          <p:cNvPr id="5" name="Espace réservé du pied de page 4"/>
          <p:cNvSpPr>
            <a:spLocks noGrp="1"/>
          </p:cNvSpPr>
          <p:nvPr>
            <p:ph type="ftr" sz="quarter" idx="11"/>
          </p:nvPr>
        </p:nvSpPr>
        <p:spPr/>
        <p:txBody>
          <a:bodyPr/>
          <a:lstStyle/>
          <a:p>
            <a:endParaRPr lang="en-US" dirty="0"/>
          </a:p>
        </p:txBody>
      </p:sp>
      <p:sp>
        <p:nvSpPr>
          <p:cNvPr id="6" name="Espace réservé du numéro de diapositive 5"/>
          <p:cNvSpPr>
            <a:spLocks noGrp="1"/>
          </p:cNvSpPr>
          <p:nvPr>
            <p:ph type="sldNum" sz="quarter" idx="12"/>
          </p:nvPr>
        </p:nvSpPr>
        <p:spPr/>
        <p:txBody>
          <a:bodyPr/>
          <a:lstStyle/>
          <a:p>
            <a:fld id="{6D22F896-40B5-4ADD-8801-0D06FADFA095}" type="slidenum">
              <a:rPr lang="en-US" smtClean="0"/>
              <a:pPr/>
              <a:t>‹N°›</a:t>
            </a:fld>
            <a:endParaRPr lang="en-US" dirty="0"/>
          </a:p>
        </p:txBody>
      </p:sp>
    </p:spTree>
    <p:extLst>
      <p:ext uri="{BB962C8B-B14F-4D97-AF65-F5344CB8AC3E}">
        <p14:creationId xmlns:p14="http://schemas.microsoft.com/office/powerpoint/2010/main" val="1244989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6E9DEC-419B-4CC5-A080-3B06BD5A8291}" type="datetimeFigureOut">
              <a:rPr lang="en-US" smtClean="0"/>
              <a:t>3/25/2024</a:t>
            </a:fld>
            <a:endParaRPr lang="en-US" dirty="0"/>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‹N°›</a:t>
            </a:fld>
            <a:endParaRPr lang="en-US" dirty="0"/>
          </a:p>
        </p:txBody>
      </p:sp>
    </p:spTree>
    <p:extLst>
      <p:ext uri="{BB962C8B-B14F-4D97-AF65-F5344CB8AC3E}">
        <p14:creationId xmlns:p14="http://schemas.microsoft.com/office/powerpoint/2010/main" val="73241853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maitron-fusilles-40-44.univ-paris1.fr/spip.php?article6863" TargetMode="External"/><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hyperlink" Target="http://www.linternaute.com/ville/nantes/ville-44109" TargetMode="External"/><Relationship Id="rId5" Type="http://schemas.openxmlformats.org/officeDocument/2006/relationships/hyperlink" Target="http://www.linternaute.com/ville/chateaubriant/ville-44036" TargetMode="Externa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8.jpg"/><Relationship Id="rId4" Type="http://schemas.openxmlformats.org/officeDocument/2006/relationships/image" Target="../media/image17.jp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hyperlink" Target="https://www.google.com/url?sa=i&amp;source=images&amp;cd=&amp;cad=rja&amp;uact=8&amp;ved=2ahUKEwj6r9P-_ozkAhVL6qQKHQj5DA8Qjhx6BAgBEAI&amp;url=https%3A%2F%2Fwww.humanite.fr%2Fodette-niles-la-petite-fiancee-de-guy-moquet-sevade-du-camp-de-merignac-548950&amp;psig=AOvVaw1hCwhH7VUcvzm9-ujQ6rXp&amp;ust=1566236610923586"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6847" y="0"/>
            <a:ext cx="6405154"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5786847" cy="6858000"/>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59446" y="1824626"/>
            <a:ext cx="2590016" cy="1657610"/>
          </a:xfrm>
          <a:prstGeom prst="rect">
            <a:avLst/>
          </a:prstGeom>
          <a:effectLst>
            <a:softEdge rad="127000"/>
          </a:effectLst>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19642" y="3945698"/>
            <a:ext cx="1682107" cy="1871640"/>
          </a:xfrm>
          <a:prstGeom prst="rect">
            <a:avLst/>
          </a:prstGeom>
        </p:spPr>
      </p:pic>
    </p:spTree>
    <p:extLst>
      <p:ext uri="{BB962C8B-B14F-4D97-AF65-F5344CB8AC3E}">
        <p14:creationId xmlns:p14="http://schemas.microsoft.com/office/powerpoint/2010/main" val="946949629"/>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la_marseillaise_2.wav"/>
          </p:stSnd>
        </p:sndAc>
      </p:transition>
    </mc:Choice>
    <mc:Fallback xmlns="">
      <p:transition spd="slow">
        <p:sndAc>
          <p:stSnd>
            <p:snd r:embed="rId7" name="la_marseillaise_2.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248977" y="474345"/>
            <a:ext cx="6096000" cy="6186309"/>
          </a:xfrm>
          <a:prstGeom prst="rect">
            <a:avLst/>
          </a:prstGeom>
        </p:spPr>
        <p:txBody>
          <a:bodyPr>
            <a:spAutoFit/>
          </a:bodyPr>
          <a:lstStyle/>
          <a:p>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Né le 26 avril 1924 à Paris (XVIIIe arr.), fusillé comme otage à Châteaubriant (Loire-Inférieure, Loire-Atlantique) le 22 octobre 1941 ; lycéen ; militant parisien des Jeunesses communistes (JC) ; devenu un symbole de la Résistance communiste et un mythe de la jeunesse résistante pendant la Seconde Guerre mondiale.</a:t>
            </a:r>
            <a:endParaRPr lang="fr-FR"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fr-FR" dirty="0">
              <a:solidFill>
                <a:schemeClr val="bg1"/>
              </a:solidFill>
              <a:latin typeface="Montserrat"/>
            </a:endParaRPr>
          </a:p>
          <a:p>
            <a:r>
              <a:rPr lang="fr-FR" dirty="0" smtClean="0">
                <a:solidFill>
                  <a:schemeClr val="bg1"/>
                </a:solidFill>
              </a:rPr>
              <a:t> </a:t>
            </a:r>
            <a:r>
              <a:rPr lang="fr-FR" b="1" dirty="0" smtClean="0">
                <a:solidFill>
                  <a:schemeClr val="bg1"/>
                </a:solidFill>
                <a:latin typeface="Tahoma" panose="020B0604030504040204" pitchFamily="34" charset="0"/>
                <a:ea typeface="Tahoma" panose="020B0604030504040204" pitchFamily="34" charset="0"/>
                <a:cs typeface="Tahoma" panose="020B0604030504040204" pitchFamily="34" charset="0"/>
              </a:rPr>
              <a:t>                                                          </a:t>
            </a:r>
            <a:r>
              <a:rPr lang="fr-FR" b="1" dirty="0" smtClean="0">
                <a:solidFill>
                  <a:schemeClr val="bg1"/>
                </a:solidFill>
                <a:latin typeface="Tahoma" panose="020B0604030504040204" pitchFamily="34" charset="0"/>
                <a:ea typeface="Tahoma" panose="020B0604030504040204" pitchFamily="34" charset="0"/>
                <a:cs typeface="Tahoma" panose="020B0604030504040204" pitchFamily="34" charset="0"/>
              </a:rPr>
              <a:t>  </a:t>
            </a: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Le père de Guy </a:t>
            </a:r>
            <a:r>
              <a:rPr lang="fr-FR" b="1" dirty="0" err="1">
                <a:solidFill>
                  <a:schemeClr val="bg1"/>
                </a:solidFill>
                <a:latin typeface="Tahoma" panose="020B0604030504040204" pitchFamily="34" charset="0"/>
                <a:ea typeface="Tahoma" panose="020B0604030504040204" pitchFamily="34" charset="0"/>
                <a:cs typeface="Tahoma" panose="020B0604030504040204" pitchFamily="34" charset="0"/>
              </a:rPr>
              <a:t>Môquet</a:t>
            </a: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fr-FR" b="1" u="sng" dirty="0">
                <a:solidFill>
                  <a:schemeClr val="bg1"/>
                </a:solidFill>
                <a:latin typeface="Tahoma" panose="020B0604030504040204" pitchFamily="34" charset="0"/>
                <a:ea typeface="Tahoma" panose="020B0604030504040204" pitchFamily="34" charset="0"/>
                <a:cs typeface="Tahoma" panose="020B0604030504040204" pitchFamily="34" charset="0"/>
                <a:hlinkClick r:id="rId3"/>
              </a:rPr>
              <a:t>Prosper </a:t>
            </a:r>
            <a:r>
              <a:rPr lang="fr-FR" b="1" u="sng" dirty="0" err="1">
                <a:solidFill>
                  <a:schemeClr val="bg1"/>
                </a:solidFill>
                <a:latin typeface="Tahoma" panose="020B0604030504040204" pitchFamily="34" charset="0"/>
                <a:ea typeface="Tahoma" panose="020B0604030504040204" pitchFamily="34" charset="0"/>
                <a:cs typeface="Tahoma" panose="020B0604030504040204" pitchFamily="34" charset="0"/>
                <a:hlinkClick r:id="rId3"/>
              </a:rPr>
              <a:t>Môquet</a:t>
            </a: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 syndicaliste cheminot, militant endurci, fut élu député en 1936 sous le Front populaire. Resté fidèle à la ligne de son parti en septembre 1939, il fut, comme tous ses camarades, déchu de son mandat, condamné et déporté en Algérie pendant toute la durée de la </a:t>
            </a:r>
            <a:r>
              <a:rPr lang="fr-FR" b="1" dirty="0" smtClean="0">
                <a:solidFill>
                  <a:schemeClr val="bg1"/>
                </a:solidFill>
                <a:latin typeface="Tahoma" panose="020B0604030504040204" pitchFamily="34" charset="0"/>
                <a:ea typeface="Tahoma" panose="020B0604030504040204" pitchFamily="34" charset="0"/>
                <a:cs typeface="Tahoma" panose="020B0604030504040204" pitchFamily="34" charset="0"/>
              </a:rPr>
              <a:t>guerre</a:t>
            </a:r>
            <a:endParaRPr lang="fr-FR"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fr-FR" dirty="0">
              <a:solidFill>
                <a:schemeClr val="bg1"/>
              </a:solidFill>
              <a:latin typeface="Montserrat"/>
            </a:endParaRPr>
          </a:p>
          <a:p>
            <a:endParaRPr lang="fr-FR" dirty="0" smtClean="0">
              <a:solidFill>
                <a:schemeClr val="bg1"/>
              </a:solidFill>
              <a:latin typeface="Montserrat"/>
            </a:endParaRPr>
          </a:p>
          <a:p>
            <a:endParaRPr lang="fr-FR" dirty="0">
              <a:solidFill>
                <a:schemeClr val="bg1"/>
              </a:solidFill>
              <a:latin typeface="Montserrat"/>
            </a:endParaRPr>
          </a:p>
          <a:p>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Guy </a:t>
            </a:r>
            <a:r>
              <a:rPr lang="fr-FR" b="1" dirty="0" err="1">
                <a:solidFill>
                  <a:schemeClr val="bg1"/>
                </a:solidFill>
                <a:latin typeface="Tahoma" panose="020B0604030504040204" pitchFamily="34" charset="0"/>
                <a:ea typeface="Tahoma" panose="020B0604030504040204" pitchFamily="34" charset="0"/>
                <a:cs typeface="Tahoma" panose="020B0604030504040204" pitchFamily="34" charset="0"/>
              </a:rPr>
              <a:t>Môquet</a:t>
            </a: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 photographié en compagnie de sa mère et de son frère, Serge</a:t>
            </a:r>
          </a:p>
          <a:p>
            <a:endParaRPr lang="fr-FR" dirty="0"/>
          </a:p>
        </p:txBody>
      </p:sp>
      <p:pic>
        <p:nvPicPr>
          <p:cNvPr id="4" name="Picture 2" descr="http://static.blog4ever.com/2013/02/729028/big_artfichier_729028_1811441_20130224521187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31266" y="2239027"/>
            <a:ext cx="2720279" cy="404803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mage associÃ©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6166" y="2489547"/>
            <a:ext cx="17145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2098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79539" y="2212920"/>
            <a:ext cx="6096000" cy="2308324"/>
          </a:xfrm>
          <a:prstGeom prst="rect">
            <a:avLst/>
          </a:prstGeom>
        </p:spPr>
        <p:txBody>
          <a:bodyPr>
            <a:spAutoFit/>
          </a:bodyPr>
          <a:lstStyle/>
          <a:p>
            <a:r>
              <a:rPr lang="fr-FR" b="1" dirty="0">
                <a:solidFill>
                  <a:schemeClr val="bg1"/>
                </a:solidFill>
                <a:latin typeface="Verdana" panose="020B0604030504040204" pitchFamily="34" charset="0"/>
                <a:ea typeface="Verdana" panose="020B0604030504040204" pitchFamily="34" charset="0"/>
              </a:rPr>
              <a:t>En octobre 1940, alors qu'il distribue des tracts à la gare de l'Est, il est arrêté par des policiers français chargés de rechercher les militants communistes.</a:t>
            </a:r>
          </a:p>
          <a:p>
            <a:r>
              <a:rPr lang="fr-FR" b="1" dirty="0">
                <a:solidFill>
                  <a:schemeClr val="bg1"/>
                </a:solidFill>
                <a:latin typeface="Verdana" panose="020B0604030504040204" pitchFamily="34" charset="0"/>
                <a:ea typeface="Verdana" panose="020B0604030504040204" pitchFamily="34" charset="0"/>
              </a:rPr>
              <a:t>Il est d'abord interné à la prison de Fresnes, puis, même s'il n'est pas reconnu coupable, il est gardé emprisonné. Il est transféré à la prison de la Santé en 1941, puis à Clairvaux. </a:t>
            </a:r>
            <a:endParaRPr lang="fr-FR" b="1" i="0" dirty="0">
              <a:solidFill>
                <a:schemeClr val="bg1"/>
              </a:solidFill>
              <a:effectLst/>
              <a:latin typeface="Verdana" panose="020B0604030504040204" pitchFamily="34" charset="0"/>
              <a:ea typeface="Verdana" panose="020B0604030504040204" pitchFamily="34" charset="0"/>
            </a:endParaRPr>
          </a:p>
        </p:txBody>
      </p:sp>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t="5813" b="3846"/>
          <a:stretch/>
        </p:blipFill>
        <p:spPr>
          <a:xfrm>
            <a:off x="6939418" y="3682652"/>
            <a:ext cx="5085567" cy="2968669"/>
          </a:xfrm>
          <a:prstGeom prst="rect">
            <a:avLst/>
          </a:prstGeom>
        </p:spPr>
      </p:pic>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b="1946"/>
          <a:stretch/>
        </p:blipFill>
        <p:spPr>
          <a:xfrm>
            <a:off x="6939418" y="259914"/>
            <a:ext cx="5085567" cy="2968669"/>
          </a:xfrm>
          <a:prstGeom prst="rect">
            <a:avLst/>
          </a:prstGeom>
        </p:spPr>
      </p:pic>
    </p:spTree>
    <p:extLst>
      <p:ext uri="{BB962C8B-B14F-4D97-AF65-F5344CB8AC3E}">
        <p14:creationId xmlns:p14="http://schemas.microsoft.com/office/powerpoint/2010/main" val="25232941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050" name="Picture 2"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3739" y="87683"/>
            <a:ext cx="5938261" cy="432998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Ã©sultat de recherche d'images pour &quot;camp de choisel&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886" y="712701"/>
            <a:ext cx="5293247" cy="307994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43337" y="87683"/>
            <a:ext cx="4818346" cy="369332"/>
          </a:xfrm>
          <a:prstGeom prst="rect">
            <a:avLst/>
          </a:prstGeom>
        </p:spPr>
        <p:txBody>
          <a:bodyPr wrap="square">
            <a:spAutoFit/>
          </a:bodyPr>
          <a:lstStyle/>
          <a:p>
            <a:r>
              <a:rPr lang="fr-FR" dirty="0" smtClean="0">
                <a:solidFill>
                  <a:schemeClr val="bg1"/>
                </a:solidFill>
                <a:latin typeface="arial" panose="020B0604020202020204" pitchFamily="34" charset="0"/>
              </a:rPr>
              <a:t>Le  camp de </a:t>
            </a:r>
            <a:r>
              <a:rPr lang="fr-FR" dirty="0" err="1" smtClean="0">
                <a:solidFill>
                  <a:schemeClr val="bg1"/>
                </a:solidFill>
                <a:latin typeface="arial" panose="020B0604020202020204" pitchFamily="34" charset="0"/>
              </a:rPr>
              <a:t>Choisel</a:t>
            </a:r>
            <a:r>
              <a:rPr lang="fr-FR" dirty="0" smtClean="0">
                <a:solidFill>
                  <a:schemeClr val="bg1"/>
                </a:solidFill>
                <a:latin typeface="arial" panose="020B0604020202020204" pitchFamily="34" charset="0"/>
              </a:rPr>
              <a:t> à Châteaubriant 1941</a:t>
            </a:r>
            <a:endParaRPr lang="fr-FR" dirty="0">
              <a:solidFill>
                <a:schemeClr val="bg1"/>
              </a:solidFill>
              <a:latin typeface="arial" panose="020B0604020202020204" pitchFamily="34" charset="0"/>
            </a:endParaRPr>
          </a:p>
        </p:txBody>
      </p:sp>
      <p:sp>
        <p:nvSpPr>
          <p:cNvPr id="3" name="Rectangle 2"/>
          <p:cNvSpPr/>
          <p:nvPr/>
        </p:nvSpPr>
        <p:spPr>
          <a:xfrm>
            <a:off x="157739" y="4622170"/>
            <a:ext cx="12034261" cy="2031325"/>
          </a:xfrm>
          <a:prstGeom prst="rect">
            <a:avLst/>
          </a:prstGeom>
        </p:spPr>
        <p:txBody>
          <a:bodyPr wrap="square">
            <a:spAutoFit/>
          </a:bodyPr>
          <a:lstStyle/>
          <a:p>
            <a:r>
              <a:rPr lang="fr-FR" dirty="0">
                <a:solidFill>
                  <a:schemeClr val="bg1"/>
                </a:solidFill>
                <a:latin typeface="Verdana" panose="020B0604030504040204" pitchFamily="34" charset="0"/>
                <a:ea typeface="Verdana" panose="020B0604030504040204" pitchFamily="34" charset="0"/>
              </a:rPr>
              <a:t>En mai 1941, il est finalement emmené au camp de </a:t>
            </a:r>
            <a:r>
              <a:rPr lang="fr-FR" dirty="0" err="1">
                <a:solidFill>
                  <a:schemeClr val="bg1"/>
                </a:solidFill>
                <a:latin typeface="Verdana" panose="020B0604030504040204" pitchFamily="34" charset="0"/>
                <a:ea typeface="Verdana" panose="020B0604030504040204" pitchFamily="34" charset="0"/>
              </a:rPr>
              <a:t>Choisel</a:t>
            </a:r>
            <a:r>
              <a:rPr lang="fr-FR" dirty="0">
                <a:solidFill>
                  <a:schemeClr val="bg1"/>
                </a:solidFill>
                <a:latin typeface="Verdana" panose="020B0604030504040204" pitchFamily="34" charset="0"/>
                <a:ea typeface="Verdana" panose="020B0604030504040204" pitchFamily="34" charset="0"/>
              </a:rPr>
              <a:t> à </a:t>
            </a:r>
            <a:r>
              <a:rPr lang="fr-FR" u="sng" dirty="0">
                <a:solidFill>
                  <a:schemeClr val="bg1"/>
                </a:solidFill>
                <a:latin typeface="Verdana" panose="020B0604030504040204" pitchFamily="34" charset="0"/>
                <a:ea typeface="Verdana" panose="020B0604030504040204" pitchFamily="34" charset="0"/>
                <a:hlinkClick r:id="rId5"/>
              </a:rPr>
              <a:t>Châteaubriant</a:t>
            </a:r>
            <a:r>
              <a:rPr lang="fr-FR" dirty="0">
                <a:solidFill>
                  <a:schemeClr val="bg1"/>
                </a:solidFill>
                <a:latin typeface="Verdana" panose="020B0604030504040204" pitchFamily="34" charset="0"/>
                <a:ea typeface="Verdana" panose="020B0604030504040204" pitchFamily="34" charset="0"/>
              </a:rPr>
              <a:t>, où se trouvent déjà de nombreux militants communistes. En octobre 1941, l'assassinat du commandant allemand Karl </a:t>
            </a:r>
            <a:r>
              <a:rPr lang="fr-FR" dirty="0" err="1">
                <a:solidFill>
                  <a:schemeClr val="bg1"/>
                </a:solidFill>
                <a:latin typeface="Verdana" panose="020B0604030504040204" pitchFamily="34" charset="0"/>
                <a:ea typeface="Verdana" panose="020B0604030504040204" pitchFamily="34" charset="0"/>
              </a:rPr>
              <a:t>Hotz</a:t>
            </a:r>
            <a:r>
              <a:rPr lang="fr-FR" dirty="0">
                <a:solidFill>
                  <a:schemeClr val="bg1"/>
                </a:solidFill>
                <a:latin typeface="Verdana" panose="020B0604030504040204" pitchFamily="34" charset="0"/>
                <a:ea typeface="Verdana" panose="020B0604030504040204" pitchFamily="34" charset="0"/>
              </a:rPr>
              <a:t> par des résistants communistes à </a:t>
            </a:r>
            <a:r>
              <a:rPr lang="fr-FR" u="sng" dirty="0">
                <a:solidFill>
                  <a:schemeClr val="bg1"/>
                </a:solidFill>
                <a:latin typeface="Verdana" panose="020B0604030504040204" pitchFamily="34" charset="0"/>
                <a:ea typeface="Verdana" panose="020B0604030504040204" pitchFamily="34" charset="0"/>
                <a:hlinkClick r:id="rId6"/>
              </a:rPr>
              <a:t>Nantes</a:t>
            </a:r>
            <a:r>
              <a:rPr lang="fr-FR" dirty="0">
                <a:solidFill>
                  <a:schemeClr val="bg1"/>
                </a:solidFill>
                <a:latin typeface="Verdana" panose="020B0604030504040204" pitchFamily="34" charset="0"/>
                <a:ea typeface="Verdana" panose="020B0604030504040204" pitchFamily="34" charset="0"/>
              </a:rPr>
              <a:t> entraîne de fortes représailles. Une cinquantaine de prisonniers français, essentiellement des communistes, sont désignés par les forces d'occupation allemandes pour être fusillés. Guy </a:t>
            </a:r>
            <a:r>
              <a:rPr lang="fr-FR" dirty="0" err="1">
                <a:solidFill>
                  <a:schemeClr val="bg1"/>
                </a:solidFill>
                <a:latin typeface="Verdana" panose="020B0604030504040204" pitchFamily="34" charset="0"/>
                <a:ea typeface="Verdana" panose="020B0604030504040204" pitchFamily="34" charset="0"/>
              </a:rPr>
              <a:t>Môquet</a:t>
            </a:r>
            <a:r>
              <a:rPr lang="fr-FR" dirty="0">
                <a:solidFill>
                  <a:schemeClr val="bg1"/>
                </a:solidFill>
                <a:latin typeface="Verdana" panose="020B0604030504040204" pitchFamily="34" charset="0"/>
                <a:ea typeface="Verdana" panose="020B0604030504040204" pitchFamily="34" charset="0"/>
              </a:rPr>
              <a:t> en fait partie, et il meurt le 22 octobre 1941 à seulement 17 ans, ce qui fait de lui le plus jeune des condamnés. Guy </a:t>
            </a:r>
            <a:r>
              <a:rPr lang="fr-FR" dirty="0" err="1">
                <a:solidFill>
                  <a:schemeClr val="bg1"/>
                </a:solidFill>
                <a:latin typeface="Verdana" panose="020B0604030504040204" pitchFamily="34" charset="0"/>
                <a:ea typeface="Verdana" panose="020B0604030504040204" pitchFamily="34" charset="0"/>
              </a:rPr>
              <a:t>Môquet</a:t>
            </a:r>
            <a:r>
              <a:rPr lang="fr-FR" dirty="0">
                <a:solidFill>
                  <a:schemeClr val="bg1"/>
                </a:solidFill>
                <a:latin typeface="Verdana" panose="020B0604030504040204" pitchFamily="34" charset="0"/>
                <a:ea typeface="Verdana" panose="020B0604030504040204" pitchFamily="34" charset="0"/>
              </a:rPr>
              <a:t> a reçu de manière posthume la médaille de la Résistance en 1944.</a:t>
            </a:r>
          </a:p>
        </p:txBody>
      </p:sp>
    </p:spTree>
    <p:extLst>
      <p:ext uri="{BB962C8B-B14F-4D97-AF65-F5344CB8AC3E}">
        <p14:creationId xmlns:p14="http://schemas.microsoft.com/office/powerpoint/2010/main" val="10852494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CarriÃ¨re des FusillÃ©s, ChÃ¢teaubriant (44) Dsc052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9096" y="0"/>
            <a:ext cx="635290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arriÃ¨re des FusillÃ©s, ChÃ¢teaubriant (44) Dsc05212"/>
          <p:cNvPicPr>
            <a:picLocks noChangeAspect="1" noChangeArrowheads="1"/>
          </p:cNvPicPr>
          <p:nvPr/>
        </p:nvPicPr>
        <p:blipFill rotWithShape="1">
          <a:blip r:embed="rId3">
            <a:extLst>
              <a:ext uri="{28A0092B-C50C-407E-A947-70E740481C1C}">
                <a14:useLocalDpi xmlns:a14="http://schemas.microsoft.com/office/drawing/2010/main" val="0"/>
              </a:ext>
            </a:extLst>
          </a:blip>
          <a:srcRect t="14940" b="4381"/>
          <a:stretch/>
        </p:blipFill>
        <p:spPr bwMode="auto">
          <a:xfrm>
            <a:off x="0" y="0"/>
            <a:ext cx="583909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50637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Imag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26" name="Picture 2" descr="CarriÃ¨re des FusillÃ©s, ChÃ¢teaubriant (44) Dsc052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51481" y="0"/>
            <a:ext cx="3540519" cy="369612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 associÃ©e"/>
          <p:cNvPicPr>
            <a:picLocks noChangeAspect="1" noChangeArrowheads="1"/>
          </p:cNvPicPr>
          <p:nvPr/>
        </p:nvPicPr>
        <p:blipFill rotWithShape="1">
          <a:blip r:embed="rId4">
            <a:extLst>
              <a:ext uri="{28A0092B-C50C-407E-A947-70E740481C1C}">
                <a14:useLocalDpi xmlns:a14="http://schemas.microsoft.com/office/drawing/2010/main" val="0"/>
              </a:ext>
            </a:extLst>
          </a:blip>
          <a:srcRect t="4046" b="4995"/>
          <a:stretch/>
        </p:blipFill>
        <p:spPr bwMode="auto">
          <a:xfrm>
            <a:off x="7620000" y="3696126"/>
            <a:ext cx="4572000" cy="311898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58493" y="-17533"/>
            <a:ext cx="7461507" cy="7109639"/>
          </a:xfrm>
          <a:prstGeom prst="rect">
            <a:avLst/>
          </a:prstGeom>
        </p:spPr>
        <p:txBody>
          <a:bodyPr wrap="square">
            <a:spAutoFit/>
          </a:bodyPr>
          <a:lstStyle/>
          <a:p>
            <a:endParaRPr lang="fr-FR" b="1" dirty="0" smtClean="0">
              <a:solidFill>
                <a:schemeClr val="bg1"/>
              </a:solidFill>
              <a:latin typeface="courier new" panose="02070309020205020404" pitchFamily="49" charset="0"/>
            </a:endParaRPr>
          </a:p>
          <a:p>
            <a:r>
              <a:rPr lang="fr-FR" sz="2000" b="1" u="sng" dirty="0" smtClean="0">
                <a:solidFill>
                  <a:schemeClr val="bg1"/>
                </a:solidFill>
                <a:latin typeface="Verdana" panose="020B0604030504040204" pitchFamily="34" charset="0"/>
                <a:ea typeface="Verdana" panose="020B0604030504040204" pitchFamily="34" charset="0"/>
              </a:rPr>
              <a:t>14 Heures:</a:t>
            </a:r>
          </a:p>
          <a:p>
            <a:r>
              <a:rPr lang="fr-FR" dirty="0" smtClean="0">
                <a:solidFill>
                  <a:schemeClr val="bg1"/>
                </a:solidFill>
                <a:latin typeface="Verdana" panose="020B0604030504040204" pitchFamily="34" charset="0"/>
                <a:ea typeface="Verdana" panose="020B0604030504040204" pitchFamily="34" charset="0"/>
              </a:rPr>
              <a:t>Les  27 otages désignés enfermés à la baraque 6 reçoivent la visite de l’Abbé </a:t>
            </a:r>
            <a:r>
              <a:rPr lang="fr-FR" dirty="0" err="1" smtClean="0">
                <a:solidFill>
                  <a:schemeClr val="bg1"/>
                </a:solidFill>
                <a:latin typeface="Verdana" panose="020B0604030504040204" pitchFamily="34" charset="0"/>
                <a:ea typeface="Verdana" panose="020B0604030504040204" pitchFamily="34" charset="0"/>
              </a:rPr>
              <a:t>Moyon</a:t>
            </a:r>
            <a:r>
              <a:rPr lang="fr-FR" dirty="0" smtClean="0">
                <a:solidFill>
                  <a:schemeClr val="bg1"/>
                </a:solidFill>
                <a:latin typeface="Verdana" panose="020B0604030504040204" pitchFamily="34" charset="0"/>
                <a:ea typeface="Verdana" panose="020B0604030504040204" pitchFamily="34" charset="0"/>
              </a:rPr>
              <a:t>   « ils sont admirables ces hommes! » dit-il en sortant du camp</a:t>
            </a:r>
            <a:r>
              <a:rPr lang="fr-FR" dirty="0" smtClean="0">
                <a:solidFill>
                  <a:schemeClr val="bg1"/>
                </a:solidFill>
                <a:latin typeface="Verdana" panose="020B0604030504040204" pitchFamily="34" charset="0"/>
                <a:ea typeface="Verdana" panose="020B0604030504040204" pitchFamily="34" charset="0"/>
              </a:rPr>
              <a:t>.</a:t>
            </a:r>
          </a:p>
          <a:p>
            <a:endParaRPr lang="fr-FR" dirty="0" smtClean="0">
              <a:solidFill>
                <a:schemeClr val="bg1"/>
              </a:solidFill>
              <a:latin typeface="Verdana" panose="020B0604030504040204" pitchFamily="34" charset="0"/>
              <a:ea typeface="Verdana" panose="020B0604030504040204" pitchFamily="34" charset="0"/>
            </a:endParaRPr>
          </a:p>
          <a:p>
            <a:r>
              <a:rPr lang="fr-FR" sz="2000" b="1" u="sng" dirty="0" smtClean="0">
                <a:solidFill>
                  <a:schemeClr val="bg1"/>
                </a:solidFill>
                <a:latin typeface="Verdana" panose="020B0604030504040204" pitchFamily="34" charset="0"/>
                <a:ea typeface="Verdana" panose="020B0604030504040204" pitchFamily="34" charset="0"/>
              </a:rPr>
              <a:t>14 heures 50:</a:t>
            </a:r>
          </a:p>
          <a:p>
            <a:r>
              <a:rPr lang="fr-FR" dirty="0" smtClean="0">
                <a:solidFill>
                  <a:schemeClr val="bg1"/>
                </a:solidFill>
                <a:latin typeface="Verdana" panose="020B0604030504040204" pitchFamily="34" charset="0"/>
                <a:ea typeface="Verdana" panose="020B0604030504040204" pitchFamily="34" charset="0"/>
              </a:rPr>
              <a:t>Embarqués dans trois grands fourgons, les menottes aux mains , ils chantent la marseillaise reprise par tout le camp.</a:t>
            </a:r>
          </a:p>
          <a:p>
            <a:endParaRPr lang="fr-FR" dirty="0" smtClean="0">
              <a:solidFill>
                <a:schemeClr val="bg1"/>
              </a:solidFill>
              <a:latin typeface="Verdana" panose="020B0604030504040204" pitchFamily="34" charset="0"/>
              <a:ea typeface="Verdana" panose="020B0604030504040204" pitchFamily="34" charset="0"/>
            </a:endParaRPr>
          </a:p>
          <a:p>
            <a:r>
              <a:rPr lang="fr-FR" sz="2000" b="1" u="sng" dirty="0" smtClean="0">
                <a:solidFill>
                  <a:schemeClr val="bg1"/>
                </a:solidFill>
                <a:latin typeface="Verdana" panose="020B0604030504040204" pitchFamily="34" charset="0"/>
                <a:ea typeface="Verdana" panose="020B0604030504040204" pitchFamily="34" charset="0"/>
              </a:rPr>
              <a:t>15 </a:t>
            </a:r>
            <a:r>
              <a:rPr lang="fr-FR" sz="2000" b="1" u="sng" dirty="0" smtClean="0">
                <a:solidFill>
                  <a:schemeClr val="bg1"/>
                </a:solidFill>
                <a:latin typeface="Verdana" panose="020B0604030504040204" pitchFamily="34" charset="0"/>
                <a:ea typeface="Verdana" panose="020B0604030504040204" pitchFamily="34" charset="0"/>
              </a:rPr>
              <a:t>Heures 30:</a:t>
            </a:r>
          </a:p>
          <a:p>
            <a:r>
              <a:rPr lang="fr-FR" dirty="0" smtClean="0">
                <a:solidFill>
                  <a:schemeClr val="bg1"/>
                </a:solidFill>
                <a:latin typeface="Verdana" panose="020B0604030504040204" pitchFamily="34" charset="0"/>
                <a:ea typeface="Verdana" panose="020B0604030504040204" pitchFamily="34" charset="0"/>
              </a:rPr>
              <a:t>Toujours chantant , ils traversent la ville devant une population bouleversées</a:t>
            </a:r>
            <a:r>
              <a:rPr lang="fr-FR" dirty="0" smtClean="0">
                <a:solidFill>
                  <a:schemeClr val="bg1"/>
                </a:solidFill>
                <a:latin typeface="Verdana" panose="020B0604030504040204" pitchFamily="34" charset="0"/>
                <a:ea typeface="Verdana" panose="020B0604030504040204" pitchFamily="34" charset="0"/>
              </a:rPr>
              <a:t>.</a:t>
            </a:r>
          </a:p>
          <a:p>
            <a:endParaRPr lang="fr-FR" dirty="0" smtClean="0">
              <a:solidFill>
                <a:schemeClr val="bg1"/>
              </a:solidFill>
              <a:latin typeface="Verdana" panose="020B0604030504040204" pitchFamily="34" charset="0"/>
              <a:ea typeface="Verdana" panose="020B0604030504040204" pitchFamily="34" charset="0"/>
            </a:endParaRPr>
          </a:p>
          <a:p>
            <a:r>
              <a:rPr lang="fr-FR" sz="2000" b="1" u="sng" dirty="0" smtClean="0">
                <a:solidFill>
                  <a:schemeClr val="bg1"/>
                </a:solidFill>
                <a:latin typeface="Verdana" panose="020B0604030504040204" pitchFamily="34" charset="0"/>
                <a:ea typeface="Verdana" panose="020B0604030504040204" pitchFamily="34" charset="0"/>
              </a:rPr>
              <a:t>15 Heures 40:</a:t>
            </a:r>
          </a:p>
          <a:p>
            <a:r>
              <a:rPr lang="fr-FR" dirty="0" smtClean="0">
                <a:solidFill>
                  <a:schemeClr val="bg1"/>
                </a:solidFill>
                <a:latin typeface="Verdana" panose="020B0604030504040204" pitchFamily="34" charset="0"/>
                <a:ea typeface="Verdana" panose="020B0604030504040204" pitchFamily="34" charset="0"/>
              </a:rPr>
              <a:t>Dans cette carrière 9 poteaux,90SS.</a:t>
            </a:r>
          </a:p>
          <a:p>
            <a:r>
              <a:rPr lang="fr-FR" dirty="0" smtClean="0">
                <a:solidFill>
                  <a:schemeClr val="bg1"/>
                </a:solidFill>
                <a:latin typeface="Verdana" panose="020B0604030504040204" pitchFamily="34" charset="0"/>
                <a:ea typeface="Verdana" panose="020B0604030504040204" pitchFamily="34" charset="0"/>
              </a:rPr>
              <a:t>Les fermiers Naudin sont enfermés chez eux . Ils entendent les derniers cris  et les chants des martyrs</a:t>
            </a:r>
            <a:r>
              <a:rPr lang="fr-FR" dirty="0" smtClean="0">
                <a:solidFill>
                  <a:schemeClr val="bg1"/>
                </a:solidFill>
                <a:latin typeface="Verdana" panose="020B0604030504040204" pitchFamily="34" charset="0"/>
                <a:ea typeface="Verdana" panose="020B0604030504040204" pitchFamily="34" charset="0"/>
              </a:rPr>
              <a:t>.</a:t>
            </a:r>
          </a:p>
          <a:p>
            <a:endParaRPr lang="fr-FR" dirty="0" smtClean="0">
              <a:solidFill>
                <a:schemeClr val="bg1"/>
              </a:solidFill>
              <a:latin typeface="Verdana" panose="020B0604030504040204" pitchFamily="34" charset="0"/>
              <a:ea typeface="Verdana" panose="020B0604030504040204" pitchFamily="34" charset="0"/>
            </a:endParaRPr>
          </a:p>
          <a:p>
            <a:r>
              <a:rPr lang="fr-FR" sz="2000" b="1" u="sng" dirty="0" smtClean="0">
                <a:solidFill>
                  <a:schemeClr val="bg1"/>
                </a:solidFill>
                <a:latin typeface="Verdana" panose="020B0604030504040204" pitchFamily="34" charset="0"/>
                <a:ea typeface="Verdana" panose="020B0604030504040204" pitchFamily="34" charset="0"/>
              </a:rPr>
              <a:t>15 Heures 50 16 Heures 16 Heures 10:</a:t>
            </a:r>
          </a:p>
          <a:p>
            <a:r>
              <a:rPr lang="fr-FR" dirty="0" smtClean="0">
                <a:solidFill>
                  <a:schemeClr val="bg1"/>
                </a:solidFill>
                <a:latin typeface="Verdana" panose="020B0604030504040204" pitchFamily="34" charset="0"/>
                <a:ea typeface="Verdana" panose="020B0604030504040204" pitchFamily="34" charset="0"/>
              </a:rPr>
              <a:t>Trois salves . Le crime est consommé.</a:t>
            </a:r>
          </a:p>
          <a:p>
            <a:r>
              <a:rPr lang="fr-FR" dirty="0" smtClean="0">
                <a:solidFill>
                  <a:schemeClr val="bg1"/>
                </a:solidFill>
                <a:latin typeface="Verdana" panose="020B0604030504040204" pitchFamily="34" charset="0"/>
                <a:ea typeface="Verdana" panose="020B0604030504040204" pitchFamily="34" charset="0"/>
              </a:rPr>
              <a:t>Le même jour 21 autres martyrs sont fusillés à Nantes et au Mont Valérien.</a:t>
            </a:r>
          </a:p>
          <a:p>
            <a:endParaRPr lang="fr-FR" sz="1600" dirty="0" smtClean="0">
              <a:solidFill>
                <a:schemeClr val="bg1"/>
              </a:solidFill>
              <a:latin typeface="courier new" panose="02070309020205020404" pitchFamily="49" charset="0"/>
            </a:endParaRPr>
          </a:p>
          <a:p>
            <a:endParaRPr lang="fr-FR" sz="1600" dirty="0">
              <a:solidFill>
                <a:schemeClr val="bg1"/>
              </a:solidFill>
            </a:endParaRPr>
          </a:p>
        </p:txBody>
      </p:sp>
      <p:sp>
        <p:nvSpPr>
          <p:cNvPr id="4" name="Rectangle 3"/>
          <p:cNvSpPr/>
          <p:nvPr/>
        </p:nvSpPr>
        <p:spPr>
          <a:xfrm>
            <a:off x="8950407" y="0"/>
            <a:ext cx="3241593" cy="369332"/>
          </a:xfrm>
          <a:prstGeom prst="rect">
            <a:avLst/>
          </a:prstGeom>
        </p:spPr>
        <p:txBody>
          <a:bodyPr wrap="none">
            <a:spAutoFit/>
          </a:bodyPr>
          <a:lstStyle/>
          <a:p>
            <a:r>
              <a:rPr lang="fr-FR" dirty="0">
                <a:solidFill>
                  <a:schemeClr val="bg1"/>
                </a:solidFill>
                <a:latin typeface="Verdana" panose="020B0604030504040204" pitchFamily="34" charset="0"/>
              </a:rPr>
              <a:t>Les poteaux </a:t>
            </a:r>
            <a:r>
              <a:rPr lang="fr-FR" dirty="0" smtClean="0">
                <a:solidFill>
                  <a:schemeClr val="bg1"/>
                </a:solidFill>
                <a:latin typeface="Verdana" panose="020B0604030504040204" pitchFamily="34" charset="0"/>
              </a:rPr>
              <a:t>d’ </a:t>
            </a:r>
            <a:r>
              <a:rPr lang="fr-FR" dirty="0" err="1" smtClean="0">
                <a:solidFill>
                  <a:schemeClr val="bg1"/>
                </a:solidFill>
                <a:latin typeface="Verdana" panose="020B0604030504040204" pitchFamily="34" charset="0"/>
              </a:rPr>
              <a:t>éxécution</a:t>
            </a:r>
            <a:r>
              <a:rPr lang="fr-FR" dirty="0" smtClean="0">
                <a:solidFill>
                  <a:schemeClr val="bg1"/>
                </a:solidFill>
                <a:latin typeface="Verdana" panose="020B0604030504040204" pitchFamily="34" charset="0"/>
              </a:rPr>
              <a:t>.</a:t>
            </a:r>
            <a:r>
              <a:rPr lang="fr-FR" dirty="0" smtClean="0">
                <a:solidFill>
                  <a:srgbClr val="C3C8DC"/>
                </a:solidFill>
                <a:latin typeface="Verdana" panose="020B0604030504040204" pitchFamily="34" charset="0"/>
              </a:rPr>
              <a:t>.</a:t>
            </a:r>
            <a:endParaRPr lang="fr-FR" dirty="0"/>
          </a:p>
        </p:txBody>
      </p:sp>
      <p:sp>
        <p:nvSpPr>
          <p:cNvPr id="5" name="Rectangle 4"/>
          <p:cNvSpPr/>
          <p:nvPr/>
        </p:nvSpPr>
        <p:spPr>
          <a:xfrm>
            <a:off x="4079244" y="184666"/>
            <a:ext cx="2803973" cy="369332"/>
          </a:xfrm>
          <a:prstGeom prst="rect">
            <a:avLst/>
          </a:prstGeom>
        </p:spPr>
        <p:txBody>
          <a:bodyPr wrap="none">
            <a:spAutoFit/>
          </a:bodyPr>
          <a:lstStyle/>
          <a:p>
            <a:r>
              <a:rPr lang="fr-FR" b="1" dirty="0">
                <a:solidFill>
                  <a:schemeClr val="bg1"/>
                </a:solidFill>
                <a:latin typeface="courier new" panose="02070309020205020404" pitchFamily="49" charset="0"/>
              </a:rPr>
              <a:t>Le 22 Octobre 1941:</a:t>
            </a:r>
          </a:p>
        </p:txBody>
      </p:sp>
    </p:spTree>
    <p:extLst>
      <p:ext uri="{BB962C8B-B14F-4D97-AF65-F5344CB8AC3E}">
        <p14:creationId xmlns:p14="http://schemas.microsoft.com/office/powerpoint/2010/main" val="41165018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4" descr="http://static.blog4ever.com/2013/02/729028/big_artfichier_729028_1811444_20130224523553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4993" y="486645"/>
            <a:ext cx="4829175" cy="2676525"/>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rotWithShape="1">
          <a:blip r:embed="rId4">
            <a:extLst>
              <a:ext uri="{28A0092B-C50C-407E-A947-70E740481C1C}">
                <a14:useLocalDpi xmlns:a14="http://schemas.microsoft.com/office/drawing/2010/main" val="0"/>
              </a:ext>
            </a:extLst>
          </a:blip>
          <a:srcRect t="9182" r="6102" b="2122"/>
          <a:stretch/>
        </p:blipFill>
        <p:spPr>
          <a:xfrm>
            <a:off x="676370" y="350728"/>
            <a:ext cx="4966756" cy="3181611"/>
          </a:xfrm>
          <a:prstGeom prst="rect">
            <a:avLst/>
          </a:prstGeom>
        </p:spPr>
      </p:pic>
      <p:pic>
        <p:nvPicPr>
          <p:cNvPr id="4" name="Image 3"/>
          <p:cNvPicPr>
            <a:picLocks noChangeAspect="1"/>
          </p:cNvPicPr>
          <p:nvPr/>
        </p:nvPicPr>
        <p:blipFill rotWithShape="1">
          <a:blip r:embed="rId5">
            <a:extLst>
              <a:ext uri="{28A0092B-C50C-407E-A947-70E740481C1C}">
                <a14:useLocalDpi xmlns:a14="http://schemas.microsoft.com/office/drawing/2010/main" val="0"/>
              </a:ext>
            </a:extLst>
          </a:blip>
          <a:srcRect l="4487" t="5621" r="4529" b="7695"/>
          <a:stretch/>
        </p:blipFill>
        <p:spPr>
          <a:xfrm>
            <a:off x="6995791" y="3620022"/>
            <a:ext cx="4928377" cy="3068876"/>
          </a:xfrm>
          <a:prstGeom prst="rect">
            <a:avLst/>
          </a:prstGeom>
        </p:spPr>
      </p:pic>
      <p:sp>
        <p:nvSpPr>
          <p:cNvPr id="5" name="Rectangle 4"/>
          <p:cNvSpPr/>
          <p:nvPr/>
        </p:nvSpPr>
        <p:spPr>
          <a:xfrm>
            <a:off x="317325" y="4042434"/>
            <a:ext cx="6096000" cy="2031325"/>
          </a:xfrm>
          <a:prstGeom prst="rect">
            <a:avLst/>
          </a:prstGeom>
        </p:spPr>
        <p:txBody>
          <a:bodyPr>
            <a:spAutoFit/>
          </a:bodyPr>
          <a:lstStyle/>
          <a:p>
            <a:r>
              <a:rPr lang="fr-FR" b="1" dirty="0">
                <a:solidFill>
                  <a:schemeClr val="bg1"/>
                </a:solidFill>
                <a:latin typeface="Verdana" panose="020B0604030504040204" pitchFamily="34" charset="0"/>
                <a:ea typeface="Verdana" panose="020B0604030504040204" pitchFamily="34" charset="0"/>
              </a:rPr>
              <a:t>A Châteaubriant, en </a:t>
            </a:r>
            <a:r>
              <a:rPr lang="fr-FR" b="1" dirty="0" err="1">
                <a:solidFill>
                  <a:schemeClr val="bg1"/>
                </a:solidFill>
                <a:latin typeface="Verdana" panose="020B0604030504040204" pitchFamily="34" charset="0"/>
                <a:ea typeface="Verdana" panose="020B0604030504040204" pitchFamily="34" charset="0"/>
              </a:rPr>
              <a:t>Loire-atlantique</a:t>
            </a:r>
            <a:r>
              <a:rPr lang="fr-FR" b="1" dirty="0">
                <a:solidFill>
                  <a:schemeClr val="bg1"/>
                </a:solidFill>
                <a:latin typeface="Verdana" panose="020B0604030504040204" pitchFamily="34" charset="0"/>
                <a:ea typeface="Verdana" panose="020B0604030504040204" pitchFamily="34" charset="0"/>
              </a:rPr>
              <a:t>, 27 prisonniers de guerre Français (pour la plupart communistes) sont fusillés par des soldats allemands. Parmi eux un jeune homme de seize ans appelé Guy </a:t>
            </a:r>
            <a:r>
              <a:rPr lang="fr-FR" b="1" dirty="0" err="1">
                <a:solidFill>
                  <a:schemeClr val="bg1"/>
                </a:solidFill>
                <a:latin typeface="Verdana" panose="020B0604030504040204" pitchFamily="34" charset="0"/>
                <a:ea typeface="Verdana" panose="020B0604030504040204" pitchFamily="34" charset="0"/>
              </a:rPr>
              <a:t>Môquet</a:t>
            </a:r>
            <a:r>
              <a:rPr lang="fr-FR" b="1" dirty="0">
                <a:solidFill>
                  <a:schemeClr val="bg1"/>
                </a:solidFill>
                <a:latin typeface="Verdana" panose="020B0604030504040204" pitchFamily="34" charset="0"/>
                <a:ea typeface="Verdana" panose="020B0604030504040204" pitchFamily="34" charset="0"/>
              </a:rPr>
              <a:t>. Cette exécution survient en représailles de l'assassinat d'un officier allemand à Nantes.</a:t>
            </a:r>
          </a:p>
        </p:txBody>
      </p:sp>
    </p:spTree>
    <p:extLst>
      <p:ext uri="{BB962C8B-B14F-4D97-AF65-F5344CB8AC3E}">
        <p14:creationId xmlns:p14="http://schemas.microsoft.com/office/powerpoint/2010/main" val="13256086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Imag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Image 8"/>
          <p:cNvPicPr>
            <a:picLocks noChangeAspect="1"/>
          </p:cNvPicPr>
          <p:nvPr/>
        </p:nvPicPr>
        <p:blipFill rotWithShape="1">
          <a:blip r:embed="rId3">
            <a:extLst>
              <a:ext uri="{28A0092B-C50C-407E-A947-70E740481C1C}">
                <a14:useLocalDpi xmlns:a14="http://schemas.microsoft.com/office/drawing/2010/main" val="0"/>
              </a:ext>
            </a:extLst>
          </a:blip>
          <a:srcRect l="15545" t="4201" r="12876" b="11597"/>
          <a:stretch/>
        </p:blipFill>
        <p:spPr>
          <a:xfrm>
            <a:off x="8271353" y="375781"/>
            <a:ext cx="3920647" cy="5774499"/>
          </a:xfrm>
          <a:prstGeom prst="ellipse">
            <a:avLst/>
          </a:prstGeom>
          <a:ln>
            <a:noFill/>
          </a:ln>
          <a:effectLst>
            <a:softEdge rad="635000"/>
          </a:effectLst>
        </p:spPr>
      </p:pic>
      <p:sp>
        <p:nvSpPr>
          <p:cNvPr id="3" name="Rectangle 2"/>
          <p:cNvSpPr/>
          <p:nvPr/>
        </p:nvSpPr>
        <p:spPr>
          <a:xfrm>
            <a:off x="175363" y="0"/>
            <a:ext cx="11924779" cy="6863417"/>
          </a:xfrm>
          <a:prstGeom prst="rect">
            <a:avLst/>
          </a:prstGeom>
        </p:spPr>
        <p:txBody>
          <a:bodyPr wrap="square">
            <a:spAutoFit/>
          </a:bodyPr>
          <a:lstStyle/>
          <a:p>
            <a:pPr algn="just"/>
            <a:r>
              <a:rPr lang="fr-FR" dirty="0">
                <a:solidFill>
                  <a:schemeClr val="bg1"/>
                </a:solidFill>
                <a:latin typeface="Courier New" panose="02070309020205020404" pitchFamily="49" charset="0"/>
              </a:rPr>
              <a:t>Avant de mourir, il écrit une lettre à ses parents dans laquelle il espère que sa "mort serve à quelque chose</a:t>
            </a:r>
            <a:r>
              <a:rPr lang="fr-FR" dirty="0" smtClean="0">
                <a:solidFill>
                  <a:schemeClr val="bg1"/>
                </a:solidFill>
                <a:latin typeface="Courier New" panose="02070309020205020404" pitchFamily="49" charset="0"/>
              </a:rPr>
              <a:t>".</a:t>
            </a:r>
            <a:endParaRPr lang="fr-FR" dirty="0">
              <a:solidFill>
                <a:schemeClr val="bg1"/>
              </a:solidFill>
              <a:latin typeface="Courier New" panose="02070309020205020404" pitchFamily="49" charset="0"/>
            </a:endParaRPr>
          </a:p>
          <a:p>
            <a:pPr algn="just"/>
            <a:endParaRPr lang="fr-FR" b="1" dirty="0">
              <a:solidFill>
                <a:schemeClr val="bg1"/>
              </a:solidFill>
              <a:latin typeface="Courier New" panose="02070309020205020404" pitchFamily="49" charset="0"/>
            </a:endParaRPr>
          </a:p>
          <a:p>
            <a:r>
              <a:rPr lang="fr-FR" sz="1600" b="1" i="1" dirty="0">
                <a:solidFill>
                  <a:schemeClr val="bg1"/>
                </a:solidFill>
                <a:latin typeface="Lucida Calligraphy" panose="03010101010101010101" pitchFamily="66" charset="0"/>
              </a:rPr>
              <a:t>"Ma petite maman chérie,</a:t>
            </a:r>
          </a:p>
          <a:p>
            <a:r>
              <a:rPr lang="fr-FR" sz="1600" b="1" i="1" dirty="0">
                <a:solidFill>
                  <a:schemeClr val="bg1"/>
                </a:solidFill>
                <a:latin typeface="Lucida Calligraphy" panose="03010101010101010101" pitchFamily="66" charset="0"/>
              </a:rPr>
              <a:t>mon tout petit frère </a:t>
            </a:r>
            <a:r>
              <a:rPr lang="fr-FR" sz="1600" b="1" i="1" dirty="0" smtClean="0">
                <a:solidFill>
                  <a:schemeClr val="bg1"/>
                </a:solidFill>
                <a:latin typeface="Lucida Calligraphy" panose="03010101010101010101" pitchFamily="66" charset="0"/>
              </a:rPr>
              <a:t>adoré , mon </a:t>
            </a:r>
            <a:r>
              <a:rPr lang="fr-FR" sz="1600" b="1" i="1" dirty="0">
                <a:solidFill>
                  <a:schemeClr val="bg1"/>
                </a:solidFill>
                <a:latin typeface="Lucida Calligraphy" panose="03010101010101010101" pitchFamily="66" charset="0"/>
              </a:rPr>
              <a:t>petit papa aimé,</a:t>
            </a:r>
          </a:p>
          <a:p>
            <a:r>
              <a:rPr lang="fr-FR" sz="1600" b="1" i="1" dirty="0">
                <a:solidFill>
                  <a:schemeClr val="bg1"/>
                </a:solidFill>
                <a:latin typeface="Lucida Calligraphy" panose="03010101010101010101" pitchFamily="66" charset="0"/>
              </a:rPr>
              <a:t>Je vais mourir ! Ce que je vous demande, toi, en particulier ma petite maman, c'est d'être courageuse.</a:t>
            </a:r>
          </a:p>
          <a:p>
            <a:r>
              <a:rPr lang="fr-FR" sz="1600" b="1" i="1" dirty="0">
                <a:solidFill>
                  <a:schemeClr val="bg1"/>
                </a:solidFill>
                <a:latin typeface="Lucida Calligraphy" panose="03010101010101010101" pitchFamily="66" charset="0"/>
              </a:rPr>
              <a:t>Je le suis et je veux l'être autant que ceux qui sont passés avant moi. Certes, j'aurais voulu vivre. Mais ce que je souhaite de tout mon cœur, c'est que ma mort serve à quelque chose. Je n'ai pas eu le temps d'embrasser Jean. J'ai embrassé mes deux frères Roger et Rino. Quant au véritable je ne peux le faire hélas !</a:t>
            </a:r>
          </a:p>
          <a:p>
            <a:r>
              <a:rPr lang="fr-FR" sz="1600" b="1" i="1" dirty="0">
                <a:solidFill>
                  <a:schemeClr val="bg1"/>
                </a:solidFill>
                <a:latin typeface="Lucida Calligraphy" panose="03010101010101010101" pitchFamily="66" charset="0"/>
              </a:rPr>
              <a:t>J'espère que toutes mes affaires te seront renvoyées elles pourront servir à Serge, qui je l'escompte sera fier de les porter un jour.</a:t>
            </a:r>
          </a:p>
          <a:p>
            <a:r>
              <a:rPr lang="fr-FR" sz="1600" b="1" i="1" dirty="0">
                <a:solidFill>
                  <a:schemeClr val="bg1"/>
                </a:solidFill>
                <a:latin typeface="Lucida Calligraphy" panose="03010101010101010101" pitchFamily="66" charset="0"/>
              </a:rPr>
              <a:t>A toi petit papa, si je t'ai fait ainsi qu'à ma petite maman, bien des peines, je te salue une dernière fois. Sache que j'ai fait de mon mieux pour suivre la voie que tu m'as tracée.</a:t>
            </a:r>
          </a:p>
          <a:p>
            <a:r>
              <a:rPr lang="fr-FR" sz="1600" b="1" i="1" dirty="0">
                <a:solidFill>
                  <a:schemeClr val="bg1"/>
                </a:solidFill>
                <a:latin typeface="Lucida Calligraphy" panose="03010101010101010101" pitchFamily="66" charset="0"/>
              </a:rPr>
              <a:t>Un dernier adieu à tous mes amis, à mon frère que j'aime beaucoup. Qu'il étudie bien pour être plus tard un homme.</a:t>
            </a:r>
          </a:p>
          <a:p>
            <a:r>
              <a:rPr lang="fr-FR" sz="1600" b="1" i="1" dirty="0">
                <a:solidFill>
                  <a:schemeClr val="bg1"/>
                </a:solidFill>
                <a:latin typeface="Lucida Calligraphy" panose="03010101010101010101" pitchFamily="66" charset="0"/>
              </a:rPr>
              <a:t>17 ans 1/2, ma vie a été courte, je n'ai aucun regret, si ce n'est de vous quitter tous.</a:t>
            </a:r>
          </a:p>
          <a:p>
            <a:r>
              <a:rPr lang="fr-FR" sz="1600" b="1" i="1" dirty="0">
                <a:solidFill>
                  <a:schemeClr val="bg1"/>
                </a:solidFill>
                <a:latin typeface="Lucida Calligraphy" panose="03010101010101010101" pitchFamily="66" charset="0"/>
              </a:rPr>
              <a:t>Je vais mourir avec Tintin, Michels.</a:t>
            </a:r>
          </a:p>
          <a:p>
            <a:r>
              <a:rPr lang="fr-FR" sz="1600" b="1" i="1" dirty="0">
                <a:solidFill>
                  <a:schemeClr val="bg1"/>
                </a:solidFill>
                <a:latin typeface="Lucida Calligraphy" panose="03010101010101010101" pitchFamily="66" charset="0"/>
              </a:rPr>
              <a:t>Maman, ce que je te demande, ce que je veux que tu me promettes, c'est d'être courageuse et de surmonter ta peine.</a:t>
            </a:r>
          </a:p>
          <a:p>
            <a:r>
              <a:rPr lang="fr-FR" sz="1600" b="1" i="1" dirty="0">
                <a:solidFill>
                  <a:schemeClr val="bg1"/>
                </a:solidFill>
                <a:latin typeface="Lucida Calligraphy" panose="03010101010101010101" pitchFamily="66" charset="0"/>
              </a:rPr>
              <a:t>Je ne peux en mettre davantage. Je vous quitte tous, toutes, toi maman, Serge, papa, en vous embrassant de tout mon cœur d'enfant. Courage !</a:t>
            </a:r>
          </a:p>
          <a:p>
            <a:r>
              <a:rPr lang="fr-FR" sz="1600" b="1" i="1" dirty="0">
                <a:solidFill>
                  <a:schemeClr val="bg1"/>
                </a:solidFill>
                <a:latin typeface="Lucida Calligraphy" panose="03010101010101010101" pitchFamily="66" charset="0"/>
              </a:rPr>
              <a:t>Votre Guy qui vous aime.</a:t>
            </a:r>
          </a:p>
          <a:p>
            <a:r>
              <a:rPr lang="fr-FR" sz="1600" b="1" i="1" dirty="0">
                <a:solidFill>
                  <a:schemeClr val="bg1"/>
                </a:solidFill>
                <a:latin typeface="Lucida Calligraphy" panose="03010101010101010101" pitchFamily="66" charset="0"/>
              </a:rPr>
              <a:t>Guy</a:t>
            </a:r>
          </a:p>
          <a:p>
            <a:r>
              <a:rPr lang="fr-FR" sz="1600" i="1" dirty="0">
                <a:solidFill>
                  <a:schemeClr val="bg1"/>
                </a:solidFill>
                <a:latin typeface="Lucida Calligraphy" panose="03010101010101010101" pitchFamily="66" charset="0"/>
              </a:rPr>
              <a:t/>
            </a:r>
            <a:br>
              <a:rPr lang="fr-FR" sz="1600" i="1" dirty="0">
                <a:solidFill>
                  <a:schemeClr val="bg1"/>
                </a:solidFill>
                <a:latin typeface="Lucida Calligraphy" panose="03010101010101010101" pitchFamily="66" charset="0"/>
              </a:rPr>
            </a:br>
            <a:r>
              <a:rPr lang="fr-FR" sz="1600" b="1" i="1" dirty="0">
                <a:solidFill>
                  <a:schemeClr val="bg1"/>
                </a:solidFill>
                <a:latin typeface="Lucida Calligraphy" panose="03010101010101010101" pitchFamily="66" charset="0"/>
              </a:rPr>
              <a:t>Dernières pensées : Vous tous qui restez, soyez dignes de nous, les 27 qui allons mourir !" </a:t>
            </a:r>
            <a:r>
              <a:rPr lang="fr-FR" sz="1600" dirty="0">
                <a:solidFill>
                  <a:srgbClr val="000000"/>
                </a:solidFill>
                <a:latin typeface="Courier New" panose="02070309020205020404" pitchFamily="49" charset="0"/>
              </a:rPr>
              <a:t/>
            </a:r>
            <a:br>
              <a:rPr lang="fr-FR" sz="1600" dirty="0">
                <a:solidFill>
                  <a:srgbClr val="000000"/>
                </a:solidFill>
                <a:latin typeface="Courier New" panose="02070309020205020404" pitchFamily="49" charset="0"/>
              </a:rPr>
            </a:br>
            <a:endParaRPr lang="fr-FR" sz="1600" dirty="0">
              <a:solidFill>
                <a:srgbClr val="000000"/>
              </a:solidFill>
              <a:latin typeface="Courier New" panose="02070309020205020404" pitchFamily="49" charset="0"/>
            </a:endParaRPr>
          </a:p>
          <a:p>
            <a:r>
              <a:rPr lang="fr-FR" dirty="0">
                <a:solidFill>
                  <a:srgbClr val="000000"/>
                </a:solidFill>
                <a:latin typeface="Courier New" panose="02070309020205020404" pitchFamily="49" charset="0"/>
              </a:rPr>
              <a:t> </a:t>
            </a:r>
            <a:endParaRPr lang="fr-FR" b="0" i="0" dirty="0">
              <a:solidFill>
                <a:srgbClr val="000000"/>
              </a:solidFill>
              <a:effectLst/>
              <a:latin typeface="Courier New" panose="02070309020205020404" pitchFamily="49" charset="0"/>
            </a:endParaRPr>
          </a:p>
        </p:txBody>
      </p:sp>
    </p:spTree>
    <p:extLst>
      <p:ext uri="{BB962C8B-B14F-4D97-AF65-F5344CB8AC3E}">
        <p14:creationId xmlns:p14="http://schemas.microsoft.com/office/powerpoint/2010/main" val="3997725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92065" y="191238"/>
            <a:ext cx="6516388" cy="6740307"/>
          </a:xfrm>
          <a:prstGeom prst="rect">
            <a:avLst/>
          </a:prstGeom>
        </p:spPr>
        <p:txBody>
          <a:bodyPr wrap="square">
            <a:spAutoFit/>
          </a:bodyPr>
          <a:lstStyle/>
          <a:p>
            <a:r>
              <a:rPr lang="fr-FR"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Séparées du camp des hommes par une palissade de faible hauteur surmontée de barbelés, les femmes, et notamment les jeunes filles, parmi lesquelles se comptaient aussi un grand nombre de militantes communistes, venaient souvent deviser avec leurs compagnons de détention. C’est ainsi que se noua l’idylle entre Guy </a:t>
            </a:r>
            <a:r>
              <a:rPr lang="fr-FR" b="1" dirty="0" err="1">
                <a:solidFill>
                  <a:schemeClr val="bg1"/>
                </a:solidFill>
                <a:latin typeface="Tahoma" panose="020B0604030504040204" pitchFamily="34" charset="0"/>
                <a:ea typeface="Tahoma" panose="020B0604030504040204" pitchFamily="34" charset="0"/>
                <a:cs typeface="Tahoma" panose="020B0604030504040204" pitchFamily="34" charset="0"/>
              </a:rPr>
              <a:t>Môquet</a:t>
            </a: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 et Odette </a:t>
            </a:r>
            <a:r>
              <a:rPr lang="fr-FR" b="1" dirty="0" err="1">
                <a:solidFill>
                  <a:schemeClr val="bg1"/>
                </a:solidFill>
                <a:latin typeface="Tahoma" panose="020B0604030504040204" pitchFamily="34" charset="0"/>
                <a:ea typeface="Tahoma" panose="020B0604030504040204" pitchFamily="34" charset="0"/>
                <a:cs typeface="Tahoma" panose="020B0604030504040204" pitchFamily="34" charset="0"/>
              </a:rPr>
              <a:t>Lecland</a:t>
            </a: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fr-FR" b="1" dirty="0" err="1">
                <a:solidFill>
                  <a:schemeClr val="bg1"/>
                </a:solidFill>
                <a:latin typeface="Tahoma" panose="020B0604030504040204" pitchFamily="34" charset="0"/>
                <a:ea typeface="Tahoma" panose="020B0604030504040204" pitchFamily="34" charset="0"/>
                <a:cs typeface="Tahoma" panose="020B0604030504040204" pitchFamily="34" charset="0"/>
              </a:rPr>
              <a:t>Nilès</a:t>
            </a: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 après son mariage), arrivée au camp en septembre 1941. L’entrain du jeune garçon la séduisit ; elle avait son âge exactement, et lui promit un baiser...</a:t>
            </a:r>
            <a:b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b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Le 19 octobre 1941, le commandant allemand de la région de Nantes, Karl </a:t>
            </a:r>
            <a:r>
              <a:rPr lang="fr-FR" b="1" dirty="0" err="1">
                <a:solidFill>
                  <a:schemeClr val="bg1"/>
                </a:solidFill>
                <a:latin typeface="Tahoma" panose="020B0604030504040204" pitchFamily="34" charset="0"/>
                <a:ea typeface="Tahoma" panose="020B0604030504040204" pitchFamily="34" charset="0"/>
                <a:cs typeface="Tahoma" panose="020B0604030504040204" pitchFamily="34" charset="0"/>
              </a:rPr>
              <a:t>Hotz</a:t>
            </a: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 fut abattu par un commando de jeunes résistants communistes. La réaction fut immédiate </a:t>
            </a:r>
            <a:r>
              <a:rPr lang="fr-FR" b="1" dirty="0" smtClean="0">
                <a:solidFill>
                  <a:schemeClr val="bg1"/>
                </a:solidFill>
                <a:latin typeface="Tahoma" panose="020B0604030504040204" pitchFamily="34" charset="0"/>
                <a:ea typeface="Tahoma" panose="020B0604030504040204" pitchFamily="34" charset="0"/>
                <a:cs typeface="Tahoma" panose="020B0604030504040204" pitchFamily="34" charset="0"/>
              </a:rPr>
              <a:t>:</a:t>
            </a:r>
          </a:p>
          <a:p>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Guy </a:t>
            </a:r>
            <a:r>
              <a:rPr lang="fr-FR" b="1" dirty="0" err="1">
                <a:solidFill>
                  <a:schemeClr val="bg1"/>
                </a:solidFill>
                <a:latin typeface="Tahoma" panose="020B0604030504040204" pitchFamily="34" charset="0"/>
                <a:ea typeface="Tahoma" panose="020B0604030504040204" pitchFamily="34" charset="0"/>
                <a:cs typeface="Tahoma" panose="020B0604030504040204" pitchFamily="34" charset="0"/>
              </a:rPr>
              <a:t>Môquet</a:t>
            </a: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 avait encore pu glisser à un gendarme un court billet d’adieu destiné à Odette. La « petite fiancée » éplorée se le vit remettre, et le conserva, ne le rendant public que dans son grand âge. Les parents </a:t>
            </a:r>
            <a:r>
              <a:rPr lang="fr-FR" b="1" dirty="0" err="1">
                <a:solidFill>
                  <a:schemeClr val="bg1"/>
                </a:solidFill>
                <a:latin typeface="Tahoma" panose="020B0604030504040204" pitchFamily="34" charset="0"/>
                <a:ea typeface="Tahoma" panose="020B0604030504040204" pitchFamily="34" charset="0"/>
                <a:cs typeface="Tahoma" panose="020B0604030504040204" pitchFamily="34" charset="0"/>
              </a:rPr>
              <a:t>Môquet</a:t>
            </a: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 eurent encore la douleur de perdre leur autre fils, Serge, emporté par la maladie avant la fin de la guerre. Le corps de Guy </a:t>
            </a:r>
            <a:r>
              <a:rPr lang="fr-FR" b="1" dirty="0" err="1">
                <a:solidFill>
                  <a:schemeClr val="bg1"/>
                </a:solidFill>
                <a:latin typeface="Tahoma" panose="020B0604030504040204" pitchFamily="34" charset="0"/>
                <a:ea typeface="Tahoma" panose="020B0604030504040204" pitchFamily="34" charset="0"/>
                <a:cs typeface="Tahoma" panose="020B0604030504040204" pitchFamily="34" charset="0"/>
              </a:rPr>
              <a:t>Môquet</a:t>
            </a: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 d’abord enterré comme celui de ses camarades dans un cimetière du voisinage, fut plus tard transféré au Père-Lachaise à Paris. </a:t>
            </a:r>
          </a:p>
        </p:txBody>
      </p:sp>
      <p:pic>
        <p:nvPicPr>
          <p:cNvPr id="3074" name="Picture 2"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1539" y="1103940"/>
            <a:ext cx="1857375" cy="245745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445407" y="191238"/>
            <a:ext cx="5570756" cy="369332"/>
          </a:xfrm>
          <a:prstGeom prst="rect">
            <a:avLst/>
          </a:prstGeom>
          <a:solidFill>
            <a:schemeClr val="bg1"/>
          </a:solidFill>
        </p:spPr>
        <p:txBody>
          <a:bodyPr wrap="none">
            <a:spAutoFit/>
          </a:bodyPr>
          <a:lstStyle/>
          <a:p>
            <a:r>
              <a:rPr lang="fr-FR" b="1" u="sng" dirty="0">
                <a:solidFill>
                  <a:schemeClr val="bg1"/>
                </a:solidFill>
                <a:latin typeface="arial" panose="020B0604020202020204" pitchFamily="34" charset="0"/>
                <a:hlinkClick r:id="rId4"/>
              </a:rPr>
              <a:t>Odette </a:t>
            </a:r>
            <a:r>
              <a:rPr lang="fr-FR" b="1" u="sng" dirty="0" err="1">
                <a:solidFill>
                  <a:schemeClr val="bg1"/>
                </a:solidFill>
                <a:latin typeface="arial" panose="020B0604020202020204" pitchFamily="34" charset="0"/>
                <a:hlinkClick r:id="rId4"/>
              </a:rPr>
              <a:t>Nilès</a:t>
            </a:r>
            <a:r>
              <a:rPr lang="fr-FR" b="1" u="sng" dirty="0">
                <a:solidFill>
                  <a:schemeClr val="bg1"/>
                </a:solidFill>
                <a:latin typeface="arial" panose="020B0604020202020204" pitchFamily="34" charset="0"/>
                <a:hlinkClick r:id="rId4"/>
              </a:rPr>
              <a:t>, « la petite fiancée de Guy </a:t>
            </a:r>
            <a:r>
              <a:rPr lang="fr-FR" b="1" u="sng" dirty="0" err="1">
                <a:solidFill>
                  <a:schemeClr val="bg1"/>
                </a:solidFill>
                <a:latin typeface="arial" panose="020B0604020202020204" pitchFamily="34" charset="0"/>
                <a:hlinkClick r:id="rId4"/>
              </a:rPr>
              <a:t>Môquet</a:t>
            </a:r>
            <a:r>
              <a:rPr lang="fr-FR" b="1" u="sng" dirty="0">
                <a:solidFill>
                  <a:schemeClr val="bg1"/>
                </a:solidFill>
                <a:latin typeface="arial" panose="020B0604020202020204" pitchFamily="34" charset="0"/>
                <a:hlinkClick r:id="rId4"/>
              </a:rPr>
              <a:t> »,</a:t>
            </a:r>
            <a:endParaRPr lang="fr-FR" b="1" dirty="0">
              <a:solidFill>
                <a:schemeClr val="bg1"/>
              </a:solidFill>
            </a:endParaRPr>
          </a:p>
        </p:txBody>
      </p:sp>
      <p:sp>
        <p:nvSpPr>
          <p:cNvPr id="4" name="Rectangle 3"/>
          <p:cNvSpPr/>
          <p:nvPr/>
        </p:nvSpPr>
        <p:spPr>
          <a:xfrm>
            <a:off x="7290148" y="3801587"/>
            <a:ext cx="4471792" cy="2862322"/>
          </a:xfrm>
          <a:prstGeom prst="rect">
            <a:avLst/>
          </a:prstGeom>
        </p:spPr>
        <p:txBody>
          <a:bodyPr wrap="square">
            <a:spAutoFit/>
          </a:bodyPr>
          <a:lstStyle/>
          <a:p>
            <a:r>
              <a:rPr lang="fr-FR" b="1" dirty="0" smtClean="0">
                <a:solidFill>
                  <a:schemeClr val="bg1"/>
                </a:solidFill>
                <a:latin typeface="Tahoma" panose="020B0604030504040204" pitchFamily="34" charset="0"/>
                <a:ea typeface="Tahoma" panose="020B0604030504040204" pitchFamily="34" charset="0"/>
                <a:cs typeface="Tahoma" panose="020B0604030504040204" pitchFamily="34" charset="0"/>
              </a:rPr>
              <a:t>Las</a:t>
            </a: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 Le matin du 22 octobre 1941, il est fusillé. Avant de mourir, il laisse à sa petite fiancée ce petit mot écrit à la hâte : « Ma petite Odette, je vais mourir avec mes vingt-six camarades. Ce que je regrette, c’est de ne pas avoir eu ce que tu m’as promis. Mille caresses de ton camarade qui t’aime. Guy… »</a:t>
            </a:r>
          </a:p>
          <a:p>
            <a:r>
              <a:rPr lang="fr-FR" dirty="0">
                <a:solidFill>
                  <a:srgbClr val="000000"/>
                </a:solidFill>
                <a:latin typeface="Quicksand"/>
              </a:rPr>
              <a:t> </a:t>
            </a:r>
            <a:endParaRPr lang="fr-FR" b="0" i="0" dirty="0">
              <a:solidFill>
                <a:srgbClr val="000000"/>
              </a:solidFill>
              <a:effectLst/>
              <a:latin typeface="Quicksand"/>
            </a:endParaRPr>
          </a:p>
        </p:txBody>
      </p:sp>
    </p:spTree>
    <p:extLst>
      <p:ext uri="{BB962C8B-B14F-4D97-AF65-F5344CB8AC3E}">
        <p14:creationId xmlns:p14="http://schemas.microsoft.com/office/powerpoint/2010/main" val="24820612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316031" y="5334505"/>
            <a:ext cx="11708955" cy="1200329"/>
          </a:xfrm>
          <a:prstGeom prst="rect">
            <a:avLst/>
          </a:prstGeom>
        </p:spPr>
        <p:txBody>
          <a:bodyPr wrap="square">
            <a:spAutoFit/>
          </a:bodyPr>
          <a:lstStyle/>
          <a:p>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Après les panneaux, nous arrivons devant cette vue, ce très beau monument surplombant la carrière. Le mémorial de Châteaubriant, du sculpteur </a:t>
            </a:r>
            <a:r>
              <a:rPr lang="fr-FR" b="1" dirty="0" err="1">
                <a:solidFill>
                  <a:schemeClr val="bg1"/>
                </a:solidFill>
                <a:latin typeface="Tahoma" panose="020B0604030504040204" pitchFamily="34" charset="0"/>
                <a:ea typeface="Tahoma" panose="020B0604030504040204" pitchFamily="34" charset="0"/>
                <a:cs typeface="Tahoma" panose="020B0604030504040204" pitchFamily="34" charset="0"/>
              </a:rPr>
              <a:t>Rohal</a:t>
            </a:r>
            <a:r>
              <a:rPr lang="fr-FR" b="1" dirty="0">
                <a:solidFill>
                  <a:schemeClr val="bg1"/>
                </a:solidFill>
                <a:latin typeface="Tahoma" panose="020B0604030504040204" pitchFamily="34" charset="0"/>
                <a:ea typeface="Tahoma" panose="020B0604030504040204" pitchFamily="34" charset="0"/>
                <a:cs typeface="Tahoma" panose="020B0604030504040204" pitchFamily="34" charset="0"/>
              </a:rPr>
              <a:t>, situé au centre de la carrière, évoque ce tragique épisode de la Deuxième Guerre mondiale. Ce monument exprime, dans tout son dépouillement, la solidarité qui liait entre eux ces hommes morts pour la France</a:t>
            </a:r>
          </a:p>
        </p:txBody>
      </p:sp>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b="2362"/>
          <a:stretch/>
        </p:blipFill>
        <p:spPr>
          <a:xfrm>
            <a:off x="6587106" y="0"/>
            <a:ext cx="5719214" cy="4678944"/>
          </a:xfrm>
          <a:prstGeom prst="rect">
            <a:avLst/>
          </a:prstGeom>
        </p:spPr>
      </p:pic>
      <p:pic>
        <p:nvPicPr>
          <p:cNvPr id="1028" name="Picture 4" descr="Delcampe - Chateaubriant - Traditionnelle Cérémonie Des Fusillés De La Résistance - Guy Moquet - Châteaubriant"/>
          <p:cNvPicPr>
            <a:picLocks noChangeAspect="1" noChangeArrowheads="1"/>
          </p:cNvPicPr>
          <p:nvPr/>
        </p:nvPicPr>
        <p:blipFill rotWithShape="1">
          <a:blip r:embed="rId4">
            <a:extLst>
              <a:ext uri="{28A0092B-C50C-407E-A947-70E740481C1C}">
                <a14:useLocalDpi xmlns:a14="http://schemas.microsoft.com/office/drawing/2010/main" val="0"/>
              </a:ext>
            </a:extLst>
          </a:blip>
          <a:srcRect l="1573" t="1737" r="1256" b="4994"/>
          <a:stretch/>
        </p:blipFill>
        <p:spPr bwMode="auto">
          <a:xfrm>
            <a:off x="0" y="688"/>
            <a:ext cx="6701425" cy="470978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445172" y="4845142"/>
            <a:ext cx="10283868" cy="923330"/>
          </a:xfrm>
          <a:prstGeom prst="rect">
            <a:avLst/>
          </a:prstGeom>
        </p:spPr>
        <p:txBody>
          <a:bodyPr wrap="square">
            <a:spAutoFit/>
          </a:bodyPr>
          <a:lstStyle/>
          <a:p>
            <a:r>
              <a:rPr lang="fr-FR" b="1" dirty="0" err="1">
                <a:solidFill>
                  <a:schemeClr val="bg1"/>
                </a:solidFill>
                <a:latin typeface="Helvetica" panose="020B0604020202020204" pitchFamily="34" charset="0"/>
              </a:rPr>
              <a:t>Chateaubriant</a:t>
            </a:r>
            <a:r>
              <a:rPr lang="fr-FR" b="1" dirty="0">
                <a:solidFill>
                  <a:schemeClr val="bg1"/>
                </a:solidFill>
                <a:latin typeface="Helvetica" panose="020B0604020202020204" pitchFamily="34" charset="0"/>
              </a:rPr>
              <a:t> - traditionnelle cérémonie des fusillés de la Résistance - Guy </a:t>
            </a:r>
            <a:r>
              <a:rPr lang="fr-FR" b="1" dirty="0" err="1">
                <a:solidFill>
                  <a:schemeClr val="bg1"/>
                </a:solidFill>
                <a:latin typeface="Helvetica" panose="020B0604020202020204" pitchFamily="34" charset="0"/>
              </a:rPr>
              <a:t>Moquet</a:t>
            </a:r>
            <a:endParaRPr lang="fr-FR" b="1" dirty="0">
              <a:solidFill>
                <a:schemeClr val="bg1"/>
              </a:solidFill>
              <a:latin typeface="Helvetica" panose="020B0604020202020204" pitchFamily="34" charset="0"/>
            </a:endParaRPr>
          </a:p>
          <a:p>
            <a:r>
              <a:rPr lang="fr-FR" dirty="0"/>
              <a:t/>
            </a:r>
            <a:br>
              <a:rPr lang="fr-FR" dirty="0"/>
            </a:br>
            <a:endParaRPr lang="fr-FR" dirty="0"/>
          </a:p>
        </p:txBody>
      </p:sp>
    </p:spTree>
    <p:extLst>
      <p:ext uri="{BB962C8B-B14F-4D97-AF65-F5344CB8AC3E}">
        <p14:creationId xmlns:p14="http://schemas.microsoft.com/office/powerpoint/2010/main" val="36520181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234272" y="112082"/>
            <a:ext cx="7402882" cy="6740307"/>
          </a:xfrm>
          <a:prstGeom prst="rect">
            <a:avLst/>
          </a:prstGeom>
        </p:spPr>
        <p:txBody>
          <a:bodyPr wrap="square">
            <a:spAutoFit/>
          </a:bodyPr>
          <a:lstStyle/>
          <a:p>
            <a:pPr algn="ctr"/>
            <a:r>
              <a:rPr lang="fr-FR" sz="1600" b="1" i="0" dirty="0" smtClean="0">
                <a:solidFill>
                  <a:schemeClr val="bg1"/>
                </a:solidFill>
                <a:effectLst/>
                <a:latin typeface="Verdana" panose="020B0604030504040204" pitchFamily="34" charset="0"/>
              </a:rPr>
              <a:t>6) Poème</a:t>
            </a:r>
          </a:p>
          <a:p>
            <a:pPr algn="just"/>
            <a:r>
              <a:rPr lang="fr-FR" sz="1600" b="0" i="0" dirty="0" smtClean="0">
                <a:solidFill>
                  <a:schemeClr val="bg1"/>
                </a:solidFill>
                <a:effectLst/>
                <a:latin typeface="Georgia" panose="02040502050405020303" pitchFamily="18" charset="0"/>
              </a:rPr>
              <a:t>Ils sont appuyés contre le ciel</a:t>
            </a:r>
          </a:p>
          <a:p>
            <a:pPr algn="just"/>
            <a:r>
              <a:rPr lang="fr-FR" sz="1600" b="0" i="0" dirty="0" smtClean="0">
                <a:solidFill>
                  <a:schemeClr val="bg1"/>
                </a:solidFill>
                <a:effectLst/>
                <a:latin typeface="Georgia" panose="02040502050405020303" pitchFamily="18" charset="0"/>
              </a:rPr>
              <a:t>Ils sont trente appuyés contre le ciel</a:t>
            </a:r>
          </a:p>
          <a:p>
            <a:pPr algn="just"/>
            <a:r>
              <a:rPr lang="fr-FR" sz="1600" b="0" i="0" dirty="0" smtClean="0">
                <a:solidFill>
                  <a:schemeClr val="bg1"/>
                </a:solidFill>
                <a:effectLst/>
                <a:latin typeface="Georgia" panose="02040502050405020303" pitchFamily="18" charset="0"/>
              </a:rPr>
              <a:t>Avec toute la vie derrière eux</a:t>
            </a:r>
          </a:p>
          <a:p>
            <a:pPr algn="just"/>
            <a:r>
              <a:rPr lang="fr-FR" sz="1600" b="0" i="0" dirty="0" smtClean="0">
                <a:solidFill>
                  <a:schemeClr val="bg1"/>
                </a:solidFill>
                <a:effectLst/>
                <a:latin typeface="Georgia" panose="02040502050405020303" pitchFamily="18" charset="0"/>
              </a:rPr>
              <a:t>Ils sont plein d’étonnement pour leur épaule</a:t>
            </a:r>
          </a:p>
          <a:p>
            <a:pPr algn="just"/>
            <a:r>
              <a:rPr lang="fr-FR" sz="1600" b="0" i="0" dirty="0" smtClean="0">
                <a:solidFill>
                  <a:schemeClr val="bg1"/>
                </a:solidFill>
                <a:effectLst/>
                <a:latin typeface="Georgia" panose="02040502050405020303" pitchFamily="18" charset="0"/>
              </a:rPr>
              <a:t>Qui est un monument d’amour</a:t>
            </a:r>
          </a:p>
          <a:p>
            <a:pPr algn="just"/>
            <a:r>
              <a:rPr lang="fr-FR" sz="1600" b="0" i="0" dirty="0" smtClean="0">
                <a:solidFill>
                  <a:schemeClr val="bg1"/>
                </a:solidFill>
                <a:effectLst/>
                <a:latin typeface="Georgia" panose="02040502050405020303" pitchFamily="18" charset="0"/>
              </a:rPr>
              <a:t>Ils n’ont pas de recommandations à se faire</a:t>
            </a:r>
          </a:p>
          <a:p>
            <a:pPr algn="just"/>
            <a:r>
              <a:rPr lang="fr-FR" sz="1600" b="0" i="0" dirty="0" smtClean="0">
                <a:solidFill>
                  <a:schemeClr val="bg1"/>
                </a:solidFill>
                <a:effectLst/>
                <a:latin typeface="Georgia" panose="02040502050405020303" pitchFamily="18" charset="0"/>
              </a:rPr>
              <a:t>Parce qu’ils ne se quitteront jamais plus</a:t>
            </a:r>
          </a:p>
          <a:p>
            <a:pPr algn="just"/>
            <a:r>
              <a:rPr lang="fr-FR" sz="1600" b="0" i="0" dirty="0" smtClean="0">
                <a:solidFill>
                  <a:schemeClr val="bg1"/>
                </a:solidFill>
                <a:effectLst/>
                <a:latin typeface="Georgia" panose="02040502050405020303" pitchFamily="18" charset="0"/>
              </a:rPr>
              <a:t>L’un d’eux pense à un petit village</a:t>
            </a:r>
          </a:p>
          <a:p>
            <a:pPr algn="just"/>
            <a:r>
              <a:rPr lang="fr-FR" sz="1600" b="0" i="0" dirty="0" smtClean="0">
                <a:solidFill>
                  <a:schemeClr val="bg1"/>
                </a:solidFill>
                <a:effectLst/>
                <a:latin typeface="Georgia" panose="02040502050405020303" pitchFamily="18" charset="0"/>
              </a:rPr>
              <a:t>Où il allait à l’école</a:t>
            </a:r>
          </a:p>
          <a:p>
            <a:pPr algn="just"/>
            <a:r>
              <a:rPr lang="fr-FR" sz="1600" b="0" i="0" dirty="0" smtClean="0">
                <a:solidFill>
                  <a:schemeClr val="bg1"/>
                </a:solidFill>
                <a:effectLst/>
                <a:latin typeface="Georgia" panose="02040502050405020303" pitchFamily="18" charset="0"/>
              </a:rPr>
              <a:t>Un autre est assis à sa table</a:t>
            </a:r>
          </a:p>
          <a:p>
            <a:pPr algn="just"/>
            <a:r>
              <a:rPr lang="fr-FR" sz="1600" b="0" i="0" dirty="0" smtClean="0">
                <a:solidFill>
                  <a:schemeClr val="bg1"/>
                </a:solidFill>
                <a:effectLst/>
                <a:latin typeface="Georgia" panose="02040502050405020303" pitchFamily="18" charset="0"/>
              </a:rPr>
              <a:t>Et ses amis tiennent ses mains</a:t>
            </a:r>
          </a:p>
          <a:p>
            <a:pPr algn="just"/>
            <a:r>
              <a:rPr lang="fr-FR" sz="1600" b="0" i="0" dirty="0" smtClean="0">
                <a:solidFill>
                  <a:schemeClr val="bg1"/>
                </a:solidFill>
                <a:effectLst/>
                <a:latin typeface="Georgia" panose="02040502050405020303" pitchFamily="18" charset="0"/>
              </a:rPr>
              <a:t>Ils ne sont déjà plus du pays dont ils rêvent</a:t>
            </a:r>
          </a:p>
          <a:p>
            <a:pPr algn="just"/>
            <a:r>
              <a:rPr lang="fr-FR" sz="1600" b="0" i="0" dirty="0" smtClean="0">
                <a:solidFill>
                  <a:schemeClr val="bg1"/>
                </a:solidFill>
                <a:effectLst/>
                <a:latin typeface="Georgia" panose="02040502050405020303" pitchFamily="18" charset="0"/>
              </a:rPr>
              <a:t>Ils sont bien au-delà de ces hommes</a:t>
            </a:r>
          </a:p>
          <a:p>
            <a:pPr algn="just"/>
            <a:r>
              <a:rPr lang="fr-FR" sz="1600" b="0" i="0" dirty="0" smtClean="0">
                <a:solidFill>
                  <a:schemeClr val="bg1"/>
                </a:solidFill>
                <a:effectLst/>
                <a:latin typeface="Georgia" panose="02040502050405020303" pitchFamily="18" charset="0"/>
              </a:rPr>
              <a:t>Qui les regardent mourir</a:t>
            </a:r>
          </a:p>
          <a:p>
            <a:pPr algn="just"/>
            <a:r>
              <a:rPr lang="fr-FR" sz="1600" b="0" i="0" dirty="0" smtClean="0">
                <a:solidFill>
                  <a:schemeClr val="bg1"/>
                </a:solidFill>
                <a:effectLst/>
                <a:latin typeface="Georgia" panose="02040502050405020303" pitchFamily="18" charset="0"/>
              </a:rPr>
              <a:t>Il y’a entre eux la différence du martyre</a:t>
            </a:r>
          </a:p>
          <a:p>
            <a:pPr algn="just"/>
            <a:r>
              <a:rPr lang="fr-FR" sz="1600" b="0" i="0" dirty="0" smtClean="0">
                <a:solidFill>
                  <a:schemeClr val="bg1"/>
                </a:solidFill>
                <a:effectLst/>
                <a:latin typeface="Georgia" panose="02040502050405020303" pitchFamily="18" charset="0"/>
              </a:rPr>
              <a:t>Parce que le vent est passé là où ils chantent</a:t>
            </a:r>
          </a:p>
          <a:p>
            <a:pPr algn="just"/>
            <a:r>
              <a:rPr lang="fr-FR" sz="1600" b="0" i="0" dirty="0" smtClean="0">
                <a:solidFill>
                  <a:schemeClr val="bg1"/>
                </a:solidFill>
                <a:effectLst/>
                <a:latin typeface="Georgia" panose="02040502050405020303" pitchFamily="18" charset="0"/>
              </a:rPr>
              <a:t>Et leur seul regret est que ceux</a:t>
            </a:r>
          </a:p>
          <a:p>
            <a:pPr algn="just"/>
            <a:r>
              <a:rPr lang="fr-FR" sz="1600" b="0" i="0" dirty="0" smtClean="0">
                <a:solidFill>
                  <a:schemeClr val="bg1"/>
                </a:solidFill>
                <a:effectLst/>
                <a:latin typeface="Georgia" panose="02040502050405020303" pitchFamily="18" charset="0"/>
              </a:rPr>
              <a:t>Qui vont les tuer n’entendent pas</a:t>
            </a:r>
          </a:p>
          <a:p>
            <a:pPr algn="just"/>
            <a:r>
              <a:rPr lang="fr-FR" sz="1600" b="0" i="0" dirty="0" smtClean="0">
                <a:solidFill>
                  <a:schemeClr val="bg1"/>
                </a:solidFill>
                <a:effectLst/>
                <a:latin typeface="Georgia" panose="02040502050405020303" pitchFamily="18" charset="0"/>
              </a:rPr>
              <a:t>Le bruit énorme des paroles</a:t>
            </a:r>
          </a:p>
          <a:p>
            <a:pPr algn="just"/>
            <a:r>
              <a:rPr lang="fr-FR" sz="1600" b="0" i="0" dirty="0" smtClean="0">
                <a:solidFill>
                  <a:schemeClr val="bg1"/>
                </a:solidFill>
                <a:effectLst/>
                <a:latin typeface="Georgia" panose="02040502050405020303" pitchFamily="18" charset="0"/>
              </a:rPr>
              <a:t>Ils sont exacts au rendez-vous</a:t>
            </a:r>
          </a:p>
          <a:p>
            <a:pPr algn="just"/>
            <a:r>
              <a:rPr lang="fr-FR" sz="1600" b="0" i="0" dirty="0" smtClean="0">
                <a:solidFill>
                  <a:schemeClr val="bg1"/>
                </a:solidFill>
                <a:effectLst/>
                <a:latin typeface="Georgia" panose="02040502050405020303" pitchFamily="18" charset="0"/>
              </a:rPr>
              <a:t>Ils sont même en avance sur les autres</a:t>
            </a:r>
          </a:p>
          <a:p>
            <a:pPr algn="just"/>
            <a:r>
              <a:rPr lang="fr-FR" sz="1600" b="0" i="0" dirty="0" smtClean="0">
                <a:solidFill>
                  <a:schemeClr val="bg1"/>
                </a:solidFill>
                <a:effectLst/>
                <a:latin typeface="Georgia" panose="02040502050405020303" pitchFamily="18" charset="0"/>
              </a:rPr>
              <a:t>Pourtant ils disent qu’ils ne sont plus des apôtres</a:t>
            </a:r>
          </a:p>
          <a:p>
            <a:pPr algn="just"/>
            <a:r>
              <a:rPr lang="fr-FR" sz="1600" b="0" i="0" dirty="0" smtClean="0">
                <a:solidFill>
                  <a:schemeClr val="bg1"/>
                </a:solidFill>
                <a:effectLst/>
                <a:latin typeface="Georgia" panose="02040502050405020303" pitchFamily="18" charset="0"/>
              </a:rPr>
              <a:t>Et que tout est simple</a:t>
            </a:r>
          </a:p>
          <a:p>
            <a:pPr algn="just"/>
            <a:r>
              <a:rPr lang="fr-FR" sz="1600" b="0" i="0" dirty="0" smtClean="0">
                <a:solidFill>
                  <a:schemeClr val="bg1"/>
                </a:solidFill>
                <a:effectLst/>
                <a:latin typeface="Georgia" panose="02040502050405020303" pitchFamily="18" charset="0"/>
              </a:rPr>
              <a:t>Et que la mort surtout est une chose simple</a:t>
            </a:r>
          </a:p>
          <a:p>
            <a:pPr algn="just"/>
            <a:r>
              <a:rPr lang="fr-FR" sz="1600" b="0" i="0" dirty="0" smtClean="0">
                <a:solidFill>
                  <a:schemeClr val="bg1"/>
                </a:solidFill>
                <a:effectLst/>
                <a:latin typeface="Georgia" panose="02040502050405020303" pitchFamily="18" charset="0"/>
              </a:rPr>
              <a:t>Puisque toute liberté se survit</a:t>
            </a:r>
          </a:p>
          <a:p>
            <a:pPr algn="just"/>
            <a:r>
              <a:rPr lang="fr-FR" sz="1600" b="0" i="0" dirty="0" smtClean="0">
                <a:solidFill>
                  <a:schemeClr val="bg1"/>
                </a:solidFill>
                <a:effectLst/>
                <a:latin typeface="Georgia" panose="02040502050405020303" pitchFamily="18" charset="0"/>
              </a:rPr>
              <a:t>Les fusillés de Châteaubriant de </a:t>
            </a:r>
            <a:r>
              <a:rPr lang="fr-FR" sz="1600" b="0" i="0" dirty="0" err="1" smtClean="0">
                <a:solidFill>
                  <a:schemeClr val="bg1"/>
                </a:solidFill>
                <a:effectLst/>
                <a:latin typeface="Georgia" panose="02040502050405020303" pitchFamily="18" charset="0"/>
              </a:rPr>
              <a:t>Réné</a:t>
            </a:r>
            <a:r>
              <a:rPr lang="fr-FR" sz="1600" b="0" i="0" dirty="0" smtClean="0">
                <a:solidFill>
                  <a:schemeClr val="bg1"/>
                </a:solidFill>
                <a:effectLst/>
                <a:latin typeface="Georgia" panose="02040502050405020303" pitchFamily="18" charset="0"/>
              </a:rPr>
              <a:t>-Guy Cadou (Pleine Poitrine 1946)</a:t>
            </a:r>
            <a:endParaRPr lang="fr-FR" sz="1600" b="0" i="0" dirty="0">
              <a:solidFill>
                <a:schemeClr val="bg1"/>
              </a:solidFill>
              <a:effectLst/>
              <a:latin typeface="Georgia" panose="02040502050405020303" pitchFamily="18" charset="0"/>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06666" y="4847572"/>
            <a:ext cx="1682107" cy="1871640"/>
          </a:xfrm>
          <a:prstGeom prst="rect">
            <a:avLst/>
          </a:prstGeom>
        </p:spPr>
      </p:pic>
      <p:sp>
        <p:nvSpPr>
          <p:cNvPr id="5" name="Rectangle 4"/>
          <p:cNvSpPr/>
          <p:nvPr/>
        </p:nvSpPr>
        <p:spPr>
          <a:xfrm>
            <a:off x="7165340" y="537286"/>
            <a:ext cx="4049185" cy="923330"/>
          </a:xfrm>
          <a:prstGeom prst="rect">
            <a:avLst/>
          </a:prstGeom>
          <a:noFill/>
        </p:spPr>
        <p:txBody>
          <a:bodyPr wrap="none" lIns="91440" tIns="45720" rIns="91440" bIns="45720">
            <a:spAutoFit/>
          </a:bodyPr>
          <a:lstStyle/>
          <a:p>
            <a:pPr algn="ctr"/>
            <a:r>
              <a:rPr lang="fr-FR" sz="5400" b="1" cap="none" spc="0"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A Bientôt…!!!</a:t>
            </a:r>
            <a:endParaRPr lang="fr-FR"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6" name="ZoneTexte 5"/>
          <p:cNvSpPr txBox="1"/>
          <p:nvPr/>
        </p:nvSpPr>
        <p:spPr>
          <a:xfrm>
            <a:off x="6601216" y="2442575"/>
            <a:ext cx="5160724" cy="523220"/>
          </a:xfrm>
          <a:prstGeom prst="rect">
            <a:avLst/>
          </a:prstGeom>
          <a:noFill/>
        </p:spPr>
        <p:txBody>
          <a:bodyPr wrap="square" rtlCol="0">
            <a:spAutoFit/>
          </a:bodyPr>
          <a:lstStyle/>
          <a:p>
            <a:r>
              <a:rPr lang="fr-FR" sz="2800" b="1" dirty="0" smtClean="0">
                <a:solidFill>
                  <a:schemeClr val="bg1"/>
                </a:solidFill>
              </a:rPr>
              <a:t>Commentaires et images du NET</a:t>
            </a:r>
            <a:r>
              <a:rPr lang="fr-FR" dirty="0" smtClean="0"/>
              <a:t>::</a:t>
            </a:r>
            <a:endParaRPr lang="fr-FR" dirty="0"/>
          </a:p>
        </p:txBody>
      </p:sp>
    </p:spTree>
    <p:extLst>
      <p:ext uri="{BB962C8B-B14F-4D97-AF65-F5344CB8AC3E}">
        <p14:creationId xmlns:p14="http://schemas.microsoft.com/office/powerpoint/2010/main" val="235632245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513</TotalTime>
  <Words>1459</Words>
  <Application>Microsoft Office PowerPoint</Application>
  <PresentationFormat>Grand écran</PresentationFormat>
  <Paragraphs>85</Paragraphs>
  <Slides>11</Slides>
  <Notes>0</Notes>
  <HiddenSlides>0</HiddenSlides>
  <MMClips>0</MMClips>
  <ScaleCrop>false</ScaleCrop>
  <HeadingPairs>
    <vt:vector size="6" baseType="variant">
      <vt:variant>
        <vt:lpstr>Polices utilisées</vt:lpstr>
      </vt:variant>
      <vt:variant>
        <vt:i4>13</vt:i4>
      </vt:variant>
      <vt:variant>
        <vt:lpstr>Thème</vt:lpstr>
      </vt:variant>
      <vt:variant>
        <vt:i4>1</vt:i4>
      </vt:variant>
      <vt:variant>
        <vt:lpstr>Titres des diapositives</vt:lpstr>
      </vt:variant>
      <vt:variant>
        <vt:i4>11</vt:i4>
      </vt:variant>
    </vt:vector>
  </HeadingPairs>
  <TitlesOfParts>
    <vt:vector size="25" baseType="lpstr">
      <vt:lpstr>Arial</vt:lpstr>
      <vt:lpstr>Arial</vt:lpstr>
      <vt:lpstr>Calibri</vt:lpstr>
      <vt:lpstr>Calibri Light</vt:lpstr>
      <vt:lpstr>Courier New</vt:lpstr>
      <vt:lpstr>Courier New</vt:lpstr>
      <vt:lpstr>Georgia</vt:lpstr>
      <vt:lpstr>Helvetica</vt:lpstr>
      <vt:lpstr>Lucida Calligraphy</vt:lpstr>
      <vt:lpstr>Montserrat</vt:lpstr>
      <vt:lpstr>Quicksand</vt:lpstr>
      <vt:lpstr>Tahoma</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6</cp:revision>
  <dcterms:created xsi:type="dcterms:W3CDTF">2019-08-16T17:03:09Z</dcterms:created>
  <dcterms:modified xsi:type="dcterms:W3CDTF">2024-03-24T23:36:44Z</dcterms:modified>
</cp:coreProperties>
</file>