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2" r:id="rId3"/>
    <p:sldId id="256" r:id="rId4"/>
    <p:sldId id="272" r:id="rId5"/>
    <p:sldId id="275" r:id="rId6"/>
    <p:sldId id="274" r:id="rId7"/>
    <p:sldId id="273" r:id="rId8"/>
    <p:sldId id="271" r:id="rId9"/>
    <p:sldId id="26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0" r:id="rId20"/>
    <p:sldId id="259" r:id="rId21"/>
    <p:sldId id="258" r:id="rId22"/>
    <p:sldId id="257" r:id="rId23"/>
    <p:sldId id="276" r:id="rId24"/>
    <p:sldId id="277" r:id="rId25"/>
    <p:sldId id="280" r:id="rId26"/>
    <p:sldId id="278" r:id="rId27"/>
    <p:sldId id="281" r:id="rId28"/>
    <p:sldId id="283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9786" autoAdjust="0"/>
    <p:restoredTop sz="94660"/>
  </p:normalViewPr>
  <p:slideViewPr>
    <p:cSldViewPr snapToGrid="0">
      <p:cViewPr varScale="1">
        <p:scale>
          <a:sx n="74" d="100"/>
          <a:sy n="74" d="100"/>
        </p:scale>
        <p:origin x="77" y="1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E493E4-0725-AC06-76CD-33361F7E51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5087B5C-6820-568D-8AE6-2DB034EB14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679445C-308A-3EA5-C5DF-072B4C09D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9EAF-ADBC-46E2-AB04-24B7996A467E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FAD3DE-5C80-9B63-4BE8-0A888176E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D57A52-E948-2540-8FFE-29AE6C00E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F8FD-2400-4538-A55B-E9A03BAB4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194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FE036B-0D71-1C9A-5AB2-C5AC50FD6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E57F42-7A85-E4DB-26AB-C89328FED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036F23D-220D-40B7-E51E-C116300CD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9EAF-ADBC-46E2-AB04-24B7996A467E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1955F4-E0F6-1D60-AB16-2BED6A65A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B11565-7411-6F23-8644-8962E713E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F8FD-2400-4538-A55B-E9A03BAB4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738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BB1020-73EE-B7BB-2411-46541717E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212C881-CF26-6625-40BC-597EB461B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2AE0A0-BB1D-DCCB-3DDC-94BA7E7F2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9EAF-ADBC-46E2-AB04-24B7996A467E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500B7C-5708-7252-C76F-F312E8033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30DF2A-5274-98D1-60FC-B3F097619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F8FD-2400-4538-A55B-E9A03BAB4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1832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C9ED37-3BE5-08C2-E86B-DD0073D0C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DF63820-C357-F5D9-AC23-4F55E6A8CE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01D3C40-C674-CE20-ABC9-01C94310E9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F6EFE7C-A590-A33A-33D5-7687AD0AD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9EAF-ADBC-46E2-AB04-24B7996A467E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46CF60-7F99-C6F8-CCA5-14E0D57AB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15A4C6-EEFE-ECC6-4EBC-3174C55CD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F8FD-2400-4538-A55B-E9A03BAB4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6919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E8918D-10A1-744B-547A-8E2C6A766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3BB1972-343F-83C9-0497-370987432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408AC6A-3F2D-097C-F795-117E01ED02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7A68A6A-099C-AB41-20CC-BD0408E3E7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45B9A5D-2B2D-4D49-31B4-0C57818C82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841BAF7-5605-71D6-03F0-1F6958F66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9EAF-ADBC-46E2-AB04-24B7996A467E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3B12CA8-1226-80FB-58C7-07B44A17D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FD26B60-CA32-CC2C-AF12-EB642B69C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F8FD-2400-4538-A55B-E9A03BAB4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81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713FCB-3FFA-238A-C3D5-BB252BFFE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88DDB01-33CE-7C0C-CE1D-08B89D1C2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9EAF-ADBC-46E2-AB04-24B7996A467E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D161A58-32E1-C2F1-F61F-A640961C4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1A25FD-7F42-4994-2BD8-23E7F655F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F8FD-2400-4538-A55B-E9A03BAB4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16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296E360-D140-5234-BD14-9B803AC2B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9EAF-ADBC-46E2-AB04-24B7996A467E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77B6201-62F1-94AE-B330-3835D08E3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A4C82B2-AD2D-5905-0A12-075EB7D30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F8FD-2400-4538-A55B-E9A03BAB4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458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889165-81EC-8E51-392B-1872C00FC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053A45A-4C59-1082-CDF5-BCD5657277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3909D73-507C-C776-18B7-A98BFB7823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60F0F56-8DE7-61D6-883E-750A6CCB0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9EAF-ADBC-46E2-AB04-24B7996A467E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73905B5-D97D-78FF-F967-51E9811C5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FA96FC8-F408-ACB3-9EC1-2ACE2253C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F8FD-2400-4538-A55B-E9A03BAB4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0390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CEEE0C-9DA0-DDAD-D55F-4EDF9AD81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444D8C0-659B-4201-04DD-3D7D5698F2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74EFFBE-6004-6892-93F5-55837B5FF9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3A2142-0F60-F419-E9D1-5663C06E2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9EAF-ADBC-46E2-AB04-24B7996A467E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9F7F8F6-0B26-1ACE-C8C2-812D6F3C1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2B4E491-4E34-F451-24FB-634A3559A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F8FD-2400-4538-A55B-E9A03BAB4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064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A9FBD7-AA0F-0195-C472-8F4188842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CDEAF19-7A9F-37E3-A37D-3E3F9DEA4A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D4241C-8E00-163C-8438-19245F9E8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9EAF-ADBC-46E2-AB04-24B7996A467E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D049A3-E0AB-FA80-BF04-8AA42C9EA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AC5C4B-5A8F-F7C9-C53B-CE43687FA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F8FD-2400-4538-A55B-E9A03BAB4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132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6F53830-0403-4ECB-A509-F75B584896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9BB5581-48D7-D538-9E8C-62BEDCEF5E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1740C6-8DD3-111A-8F55-8B7713B8A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9EAF-ADBC-46E2-AB04-24B7996A467E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321710-19F2-07E1-E68D-FB007D253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6848BB-E7E2-539A-9488-4661976B3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1F8FD-2400-4538-A55B-E9A03BAB4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99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D4EA14A-DE3A-9FFE-32A8-1D38824DD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70C5EFC-6B69-120F-87E1-9703BE8A28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B4F4E60-9543-C474-C7B5-2E49950141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489EAF-ADBC-46E2-AB04-24B7996A467E}" type="datetimeFigureOut">
              <a:rPr lang="fr-FR" smtClean="0"/>
              <a:t>22/03/2024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34954B-AB17-5BB3-D4C1-8B121EDBB1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42D929-3ECF-EAD5-8034-A97A91A50B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CB1F8FD-2400-4538-A55B-E9A03BAB4E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4735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peinture, art&#10;&#10;Description générée automatiquement">
            <a:extLst>
              <a:ext uri="{FF2B5EF4-FFF2-40B4-BE49-F238E27FC236}">
                <a16:creationId xmlns:a16="http://schemas.microsoft.com/office/drawing/2014/main" id="{A2624822-6331-4910-E64F-BD3759378E5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4279" y="0"/>
            <a:ext cx="5265259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2EBC6C-B825-3457-46BB-461E6BD5F5D1}"/>
              </a:ext>
            </a:extLst>
          </p:cNvPr>
          <p:cNvSpPr txBox="1"/>
          <p:nvPr/>
        </p:nvSpPr>
        <p:spPr>
          <a:xfrm>
            <a:off x="1884217" y="4807527"/>
            <a:ext cx="4752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Francesco Albani  (1578-1660)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6DF8099-6049-AE15-8EDB-1D2FB4E1384D}"/>
              </a:ext>
            </a:extLst>
          </p:cNvPr>
          <p:cNvSpPr txBox="1"/>
          <p:nvPr/>
        </p:nvSpPr>
        <p:spPr>
          <a:xfrm>
            <a:off x="2320635" y="1803599"/>
            <a:ext cx="3505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 Peintre Francesco Albani</a:t>
            </a:r>
          </a:p>
        </p:txBody>
      </p:sp>
    </p:spTree>
    <p:extLst>
      <p:ext uri="{BB962C8B-B14F-4D97-AF65-F5344CB8AC3E}">
        <p14:creationId xmlns:p14="http://schemas.microsoft.com/office/powerpoint/2010/main" val="1716502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  <p:sndAc>
          <p:stSnd loop="1">
            <p:snd r:embed="rId2" name="Choeur des Moines de lAbbaye de Tamié - Salve Regina.wav"/>
          </p:stSnd>
        </p:sndAc>
      </p:transition>
    </mc:Choice>
    <mc:Fallback>
      <p:transition spd="slow" advClick="0" advTm="8000">
        <p:fade/>
        <p:sndAc>
          <p:stSnd loop="1">
            <p:snd r:embed="rId2" name="Choeur des Moines de lAbbaye de Tamié - Salve Regin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B8AB6DDF-F20E-9476-C50A-840AA7EE09EC}"/>
              </a:ext>
            </a:extLst>
          </p:cNvPr>
          <p:cNvSpPr txBox="1"/>
          <p:nvPr/>
        </p:nvSpPr>
        <p:spPr>
          <a:xfrm>
            <a:off x="581892" y="117693"/>
            <a:ext cx="11208327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800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Francesco Albani, dit l’Albane, né le 17 août 1578 à Bologne, en Émilie-Romagne, et mort dans la même ville le 4 octobre 1660 est un peintre, fresquiste et dessinateur italien baroque. Il fut surnommé le « peintre des Grâces » ou encore « l’Anacréon de la peinture ».</a:t>
            </a:r>
          </a:p>
        </p:txBody>
      </p:sp>
    </p:spTree>
    <p:extLst>
      <p:ext uri="{BB962C8B-B14F-4D97-AF65-F5344CB8AC3E}">
        <p14:creationId xmlns:p14="http://schemas.microsoft.com/office/powerpoint/2010/main" val="3421466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ythologie, dessin, art&#10;&#10;Description générée automatiquement">
            <a:extLst>
              <a:ext uri="{FF2B5EF4-FFF2-40B4-BE49-F238E27FC236}">
                <a16:creationId xmlns:a16="http://schemas.microsoft.com/office/drawing/2014/main" id="{14E638F2-8989-3DC0-2FBA-3472349889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42" y="189000"/>
            <a:ext cx="6073404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593F2D8-4333-097B-D0F8-222DC367EABE}"/>
              </a:ext>
            </a:extLst>
          </p:cNvPr>
          <p:cNvSpPr txBox="1"/>
          <p:nvPr/>
        </p:nvSpPr>
        <p:spPr>
          <a:xfrm>
            <a:off x="6555346" y="4960425"/>
            <a:ext cx="37199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Latone et les paysans Lyciens 1578 -1600</a:t>
            </a:r>
          </a:p>
        </p:txBody>
      </p:sp>
    </p:spTree>
    <p:extLst>
      <p:ext uri="{BB962C8B-B14F-4D97-AF65-F5344CB8AC3E}">
        <p14:creationId xmlns:p14="http://schemas.microsoft.com/office/powerpoint/2010/main" val="2143364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mythologie&#10;&#10;Description générée automatiquement">
            <a:extLst>
              <a:ext uri="{FF2B5EF4-FFF2-40B4-BE49-F238E27FC236}">
                <a16:creationId xmlns:a16="http://schemas.microsoft.com/office/drawing/2014/main" id="{AAE712BC-4573-130A-6C74-EA52D729CA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6464" y="189000"/>
            <a:ext cx="4885955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2DD792-843A-16CC-F43C-A60000DB0029}"/>
              </a:ext>
            </a:extLst>
          </p:cNvPr>
          <p:cNvSpPr txBox="1"/>
          <p:nvPr/>
        </p:nvSpPr>
        <p:spPr>
          <a:xfrm>
            <a:off x="1909581" y="3703320"/>
            <a:ext cx="35318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Francesco Albani - Sainte Famille avec les Anges - 1983.250 - Musée des Beaux-Arts</a:t>
            </a:r>
          </a:p>
        </p:txBody>
      </p:sp>
    </p:spTree>
    <p:extLst>
      <p:ext uri="{BB962C8B-B14F-4D97-AF65-F5344CB8AC3E}">
        <p14:creationId xmlns:p14="http://schemas.microsoft.com/office/powerpoint/2010/main" val="222074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inture, Peinture acrylique, Œuvre d’art&#10;&#10;Description générée automatiquement">
            <a:extLst>
              <a:ext uri="{FF2B5EF4-FFF2-40B4-BE49-F238E27FC236}">
                <a16:creationId xmlns:a16="http://schemas.microsoft.com/office/drawing/2014/main" id="{43435A37-CBDC-78B0-7559-E360E48DEB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1070610"/>
            <a:ext cx="11340000" cy="4536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84B100-E31A-A4FC-6961-DFBF73482967}"/>
              </a:ext>
            </a:extLst>
          </p:cNvPr>
          <p:cNvSpPr txBox="1"/>
          <p:nvPr/>
        </p:nvSpPr>
        <p:spPr>
          <a:xfrm>
            <a:off x="2114550" y="5285915"/>
            <a:ext cx="9784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Hermaphrodites </a:t>
            </a:r>
            <a:r>
              <a:rPr lang="fr-FR" sz="2400" b="1" dirty="0" err="1"/>
              <a:t>Salmacis</a:t>
            </a:r>
            <a:r>
              <a:rPr lang="fr-FR" sz="2400" b="1" dirty="0"/>
              <a:t> Albani Louvre  entre 1615 -1620</a:t>
            </a:r>
          </a:p>
        </p:txBody>
      </p:sp>
    </p:spTree>
    <p:extLst>
      <p:ext uri="{BB962C8B-B14F-4D97-AF65-F5344CB8AC3E}">
        <p14:creationId xmlns:p14="http://schemas.microsoft.com/office/powerpoint/2010/main" val="2121779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, mythologie, Visage humain&#10;&#10;Description générée automatiquement">
            <a:extLst>
              <a:ext uri="{FF2B5EF4-FFF2-40B4-BE49-F238E27FC236}">
                <a16:creationId xmlns:a16="http://schemas.microsoft.com/office/drawing/2014/main" id="{F0336FFC-F5A9-E911-A429-5C2D7DAAA0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3167" y="189000"/>
            <a:ext cx="497028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20613AF-5338-B37E-2DA0-E05673E3F982}"/>
              </a:ext>
            </a:extLst>
          </p:cNvPr>
          <p:cNvSpPr txBox="1"/>
          <p:nvPr/>
        </p:nvSpPr>
        <p:spPr>
          <a:xfrm>
            <a:off x="6286500" y="3783330"/>
            <a:ext cx="46977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Francesco Albani - Annonciation - Louvre  environ 1620</a:t>
            </a:r>
          </a:p>
        </p:txBody>
      </p:sp>
    </p:spTree>
    <p:extLst>
      <p:ext uri="{BB962C8B-B14F-4D97-AF65-F5344CB8AC3E}">
        <p14:creationId xmlns:p14="http://schemas.microsoft.com/office/powerpoint/2010/main" val="2093888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, art&#10;&#10;Description générée automatiquement">
            <a:extLst>
              <a:ext uri="{FF2B5EF4-FFF2-40B4-BE49-F238E27FC236}">
                <a16:creationId xmlns:a16="http://schemas.microsoft.com/office/drawing/2014/main" id="{638372E5-562C-700C-253E-E685A0559A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0122" y="189000"/>
            <a:ext cx="6369593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796536-CBCD-04B9-4C82-27772FD436E5}"/>
              </a:ext>
            </a:extLst>
          </p:cNvPr>
          <p:cNvSpPr txBox="1"/>
          <p:nvPr/>
        </p:nvSpPr>
        <p:spPr>
          <a:xfrm>
            <a:off x="148590" y="4400550"/>
            <a:ext cx="49949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Le Bain de Vénus - Francesco Albani Musée et galerie Borghèse</a:t>
            </a:r>
          </a:p>
          <a:p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944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mythologie, femme&#10;&#10;Description générée automatiquement">
            <a:extLst>
              <a:ext uri="{FF2B5EF4-FFF2-40B4-BE49-F238E27FC236}">
                <a16:creationId xmlns:a16="http://schemas.microsoft.com/office/drawing/2014/main" id="{99797F75-D74D-0943-B107-BD0FB00334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3461" y="189000"/>
            <a:ext cx="4695653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2C3695-D387-7AE7-9017-6C9875E422C0}"/>
              </a:ext>
            </a:extLst>
          </p:cNvPr>
          <p:cNvSpPr txBox="1"/>
          <p:nvPr/>
        </p:nvSpPr>
        <p:spPr>
          <a:xfrm>
            <a:off x="5897880" y="3726180"/>
            <a:ext cx="5806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Noli me tangere - L'Albane  Musée Du Louvre </a:t>
            </a:r>
          </a:p>
        </p:txBody>
      </p:sp>
    </p:spTree>
    <p:extLst>
      <p:ext uri="{BB962C8B-B14F-4D97-AF65-F5344CB8AC3E}">
        <p14:creationId xmlns:p14="http://schemas.microsoft.com/office/powerpoint/2010/main" val="3138360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einture, art, mammifère&#10;&#10;Description générée automatiquement">
            <a:extLst>
              <a:ext uri="{FF2B5EF4-FFF2-40B4-BE49-F238E27FC236}">
                <a16:creationId xmlns:a16="http://schemas.microsoft.com/office/drawing/2014/main" id="{0E28B067-5208-81D3-4459-92053DF436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6592" y="189000"/>
            <a:ext cx="8082224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9DC722-E9FB-CE5B-1D6D-C2CA10AE5AB0}"/>
              </a:ext>
            </a:extLst>
          </p:cNvPr>
          <p:cNvSpPr txBox="1"/>
          <p:nvPr/>
        </p:nvSpPr>
        <p:spPr>
          <a:xfrm>
            <a:off x="222558" y="2598003"/>
            <a:ext cx="35473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Danse des Amours (1624)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87F6719-3F72-348D-96D7-054ED3AFFF82}"/>
              </a:ext>
            </a:extLst>
          </p:cNvPr>
          <p:cNvSpPr txBox="1"/>
          <p:nvPr/>
        </p:nvSpPr>
        <p:spPr>
          <a:xfrm>
            <a:off x="222558" y="3303270"/>
            <a:ext cx="23971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Pinacothèque de Brera</a:t>
            </a:r>
          </a:p>
        </p:txBody>
      </p:sp>
    </p:spTree>
    <p:extLst>
      <p:ext uri="{BB962C8B-B14F-4D97-AF65-F5344CB8AC3E}">
        <p14:creationId xmlns:p14="http://schemas.microsoft.com/office/powerpoint/2010/main" val="139364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art, dessin&#10;&#10;Description générée automatiquement">
            <a:extLst>
              <a:ext uri="{FF2B5EF4-FFF2-40B4-BE49-F238E27FC236}">
                <a16:creationId xmlns:a16="http://schemas.microsoft.com/office/drawing/2014/main" id="{F581BF26-1CE2-BF5F-04C7-74CE88E68B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0798" y="343313"/>
            <a:ext cx="7776000" cy="617137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4EB6BB8-5DF2-C651-C0DD-BE11D84923B4}"/>
              </a:ext>
            </a:extLst>
          </p:cNvPr>
          <p:cNvSpPr txBox="1"/>
          <p:nvPr/>
        </p:nvSpPr>
        <p:spPr>
          <a:xfrm>
            <a:off x="8664978" y="3276838"/>
            <a:ext cx="338224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 Francesco Albani - Les Amours désarmés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A226C50-61C0-8834-1085-3838B0941627}"/>
              </a:ext>
            </a:extLst>
          </p:cNvPr>
          <p:cNvSpPr txBox="1"/>
          <p:nvPr/>
        </p:nvSpPr>
        <p:spPr>
          <a:xfrm>
            <a:off x="8727324" y="4107835"/>
            <a:ext cx="32575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entre 1621 et 1633 Le Louvre </a:t>
            </a:r>
          </a:p>
        </p:txBody>
      </p:sp>
    </p:spTree>
    <p:extLst>
      <p:ext uri="{BB962C8B-B14F-4D97-AF65-F5344CB8AC3E}">
        <p14:creationId xmlns:p14="http://schemas.microsoft.com/office/powerpoint/2010/main" val="2518649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mythologie, arbre&#10;&#10;Description générée automatiquement">
            <a:extLst>
              <a:ext uri="{FF2B5EF4-FFF2-40B4-BE49-F238E27FC236}">
                <a16:creationId xmlns:a16="http://schemas.microsoft.com/office/drawing/2014/main" id="{E9DE8D5E-921C-BD96-B1D7-926A83018A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470" y="189000"/>
            <a:ext cx="954477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770926-B67C-8CAF-B1FB-26E35D5C3405}"/>
              </a:ext>
            </a:extLst>
          </p:cNvPr>
          <p:cNvSpPr txBox="1"/>
          <p:nvPr/>
        </p:nvSpPr>
        <p:spPr>
          <a:xfrm>
            <a:off x="10077450" y="2708911"/>
            <a:ext cx="21145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Repos de Vénus et de Vulcain – L'Albane – musée du Louvre 1621 et 1633</a:t>
            </a:r>
          </a:p>
        </p:txBody>
      </p:sp>
    </p:spTree>
    <p:extLst>
      <p:ext uri="{BB962C8B-B14F-4D97-AF65-F5344CB8AC3E}">
        <p14:creationId xmlns:p14="http://schemas.microsoft.com/office/powerpoint/2010/main" val="3532049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usée, Arts visuels&#10;&#10;Description générée automatiquement">
            <a:extLst>
              <a:ext uri="{FF2B5EF4-FFF2-40B4-BE49-F238E27FC236}">
                <a16:creationId xmlns:a16="http://schemas.microsoft.com/office/drawing/2014/main" id="{6A2F2DD1-530A-E63B-FB74-1AA6678CE9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5858" y="133108"/>
            <a:ext cx="8388000" cy="659178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3A5C21-AADC-04D3-40D4-E51B8E573168}"/>
              </a:ext>
            </a:extLst>
          </p:cNvPr>
          <p:cNvSpPr txBox="1"/>
          <p:nvPr/>
        </p:nvSpPr>
        <p:spPr>
          <a:xfrm>
            <a:off x="521970" y="4222851"/>
            <a:ext cx="388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entre 1621 et 1633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3826B08-414B-4696-A4ED-233CC220A6C2}"/>
              </a:ext>
            </a:extLst>
          </p:cNvPr>
          <p:cNvSpPr txBox="1"/>
          <p:nvPr/>
        </p:nvSpPr>
        <p:spPr>
          <a:xfrm>
            <a:off x="609981" y="3218825"/>
            <a:ext cx="34754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Francesco Albani - Toilettes de Vénus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D890A54-D0A1-8C06-5AB0-238CF2873D22}"/>
              </a:ext>
            </a:extLst>
          </p:cNvPr>
          <p:cNvSpPr txBox="1"/>
          <p:nvPr/>
        </p:nvSpPr>
        <p:spPr>
          <a:xfrm>
            <a:off x="-304467" y="3876794"/>
            <a:ext cx="3770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	Musée du Louvre</a:t>
            </a:r>
          </a:p>
        </p:txBody>
      </p:sp>
    </p:spTree>
    <p:extLst>
      <p:ext uri="{BB962C8B-B14F-4D97-AF65-F5344CB8AC3E}">
        <p14:creationId xmlns:p14="http://schemas.microsoft.com/office/powerpoint/2010/main" val="1355511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Visage humain&#10;&#10;Description générée automatiquement">
            <a:extLst>
              <a:ext uri="{FF2B5EF4-FFF2-40B4-BE49-F238E27FC236}">
                <a16:creationId xmlns:a16="http://schemas.microsoft.com/office/drawing/2014/main" id="{DF4E6C11-C836-7FAD-1CFD-A019F6C780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047" y="189000"/>
            <a:ext cx="4970276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AB4F8F-D8F9-201D-8C6C-7BB81685F885}"/>
              </a:ext>
            </a:extLst>
          </p:cNvPr>
          <p:cNvSpPr txBox="1"/>
          <p:nvPr/>
        </p:nvSpPr>
        <p:spPr>
          <a:xfrm>
            <a:off x="6389370" y="3863340"/>
            <a:ext cx="54749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Francesco Albani - Annonciation – Louvre environ1620</a:t>
            </a:r>
          </a:p>
        </p:txBody>
      </p:sp>
    </p:spTree>
    <p:extLst>
      <p:ext uri="{BB962C8B-B14F-4D97-AF65-F5344CB8AC3E}">
        <p14:creationId xmlns:p14="http://schemas.microsoft.com/office/powerpoint/2010/main" val="357087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femme&#10;&#10;Description générée automatiquement">
            <a:extLst>
              <a:ext uri="{FF2B5EF4-FFF2-40B4-BE49-F238E27FC236}">
                <a16:creationId xmlns:a16="http://schemas.microsoft.com/office/drawing/2014/main" id="{4B41B78B-77F4-144C-4147-400378B51B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8587" y="189000"/>
            <a:ext cx="4909089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36DF9C-D01F-EC53-5051-449A813E824D}"/>
              </a:ext>
            </a:extLst>
          </p:cNvPr>
          <p:cNvSpPr txBox="1"/>
          <p:nvPr/>
        </p:nvSpPr>
        <p:spPr>
          <a:xfrm>
            <a:off x="2286000" y="3920490"/>
            <a:ext cx="3692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années 1630 musée de L’Hermitage</a:t>
            </a:r>
          </a:p>
        </p:txBody>
      </p:sp>
    </p:spTree>
    <p:extLst>
      <p:ext uri="{BB962C8B-B14F-4D97-AF65-F5344CB8AC3E}">
        <p14:creationId xmlns:p14="http://schemas.microsoft.com/office/powerpoint/2010/main" val="402029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cadre photo, art&#10;&#10;Description générée automatiquement">
            <a:extLst>
              <a:ext uri="{FF2B5EF4-FFF2-40B4-BE49-F238E27FC236}">
                <a16:creationId xmlns:a16="http://schemas.microsoft.com/office/drawing/2014/main" id="{47CDF4B7-31C3-44D6-C6CF-FC288E90F3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1676" y="279000"/>
            <a:ext cx="798415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DD120D-FEB4-8FCC-C8EF-0EB6AF47632E}"/>
              </a:ext>
            </a:extLst>
          </p:cNvPr>
          <p:cNvSpPr txBox="1"/>
          <p:nvPr/>
        </p:nvSpPr>
        <p:spPr>
          <a:xfrm>
            <a:off x="8812530" y="3669030"/>
            <a:ext cx="31318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Prédication de saint Jean Baptiste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688C821-F283-80B6-478C-C28C08026619}"/>
              </a:ext>
            </a:extLst>
          </p:cNvPr>
          <p:cNvSpPr txBox="1"/>
          <p:nvPr/>
        </p:nvSpPr>
        <p:spPr>
          <a:xfrm>
            <a:off x="8812530" y="4500027"/>
            <a:ext cx="29185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des Beaux-Arts Lyon  1630/1635</a:t>
            </a:r>
          </a:p>
        </p:txBody>
      </p:sp>
    </p:spTree>
    <p:extLst>
      <p:ext uri="{BB962C8B-B14F-4D97-AF65-F5344CB8AC3E}">
        <p14:creationId xmlns:p14="http://schemas.microsoft.com/office/powerpoint/2010/main" val="1313804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ythologie, art, homme&#10;&#10;Description générée automatiquement">
            <a:extLst>
              <a:ext uri="{FF2B5EF4-FFF2-40B4-BE49-F238E27FC236}">
                <a16:creationId xmlns:a16="http://schemas.microsoft.com/office/drawing/2014/main" id="{FC249F4D-0103-F9B6-C426-B6A2AAC57A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3825" y="279000"/>
            <a:ext cx="844396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07C39D-1266-C593-8C75-801FAD8E44EE}"/>
              </a:ext>
            </a:extLst>
          </p:cNvPr>
          <p:cNvSpPr txBox="1"/>
          <p:nvPr/>
        </p:nvSpPr>
        <p:spPr>
          <a:xfrm>
            <a:off x="544209" y="3560618"/>
            <a:ext cx="288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Vénus et Adonis - L'Albane  musée du Louvre 1630</a:t>
            </a:r>
          </a:p>
        </p:txBody>
      </p:sp>
    </p:spTree>
    <p:extLst>
      <p:ext uri="{BB962C8B-B14F-4D97-AF65-F5344CB8AC3E}">
        <p14:creationId xmlns:p14="http://schemas.microsoft.com/office/powerpoint/2010/main" val="734519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dessin, Visage humain, Arts visuels&#10;&#10;Description générée automatiquement">
            <a:extLst>
              <a:ext uri="{FF2B5EF4-FFF2-40B4-BE49-F238E27FC236}">
                <a16:creationId xmlns:a16="http://schemas.microsoft.com/office/drawing/2014/main" id="{50A5DF7F-FC25-EE2E-C9B7-D3984E4141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2316" y="189000"/>
            <a:ext cx="5556272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2894908-A114-F0A0-A9AE-079F1D22DAD3}"/>
              </a:ext>
            </a:extLst>
          </p:cNvPr>
          <p:cNvSpPr txBox="1"/>
          <p:nvPr/>
        </p:nvSpPr>
        <p:spPr>
          <a:xfrm>
            <a:off x="6758588" y="3643745"/>
            <a:ext cx="49762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 François d'Assise en oraison devant un crucifix - L'Albane </a:t>
            </a:r>
          </a:p>
        </p:txBody>
      </p:sp>
    </p:spTree>
    <p:extLst>
      <p:ext uri="{BB962C8B-B14F-4D97-AF65-F5344CB8AC3E}">
        <p14:creationId xmlns:p14="http://schemas.microsoft.com/office/powerpoint/2010/main" val="4230321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ythologie, art, femme&#10;&#10;Description générée automatiquement">
            <a:extLst>
              <a:ext uri="{FF2B5EF4-FFF2-40B4-BE49-F238E27FC236}">
                <a16:creationId xmlns:a16="http://schemas.microsoft.com/office/drawing/2014/main" id="{1187EC14-70DE-0B6D-A2F0-FB040DA673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4788" y="279000"/>
            <a:ext cx="931915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B30959-A5FF-13FF-48DB-F1C28982D7E1}"/>
              </a:ext>
            </a:extLst>
          </p:cNvPr>
          <p:cNvSpPr txBox="1"/>
          <p:nvPr/>
        </p:nvSpPr>
        <p:spPr>
          <a:xfrm>
            <a:off x="0" y="2163461"/>
            <a:ext cx="29925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800" b="1" dirty="0">
                <a:solidFill>
                  <a:srgbClr val="FFFF00"/>
                </a:solidFill>
              </a:rPr>
              <a:t>Francesco Albani - Vénus assistée de nymphes et d'Amours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A2B6388-5DB1-C6E1-C615-FA3A2FE5A6D1}"/>
              </a:ext>
            </a:extLst>
          </p:cNvPr>
          <p:cNvSpPr txBox="1"/>
          <p:nvPr/>
        </p:nvSpPr>
        <p:spPr>
          <a:xfrm>
            <a:off x="0" y="4225037"/>
            <a:ext cx="2854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entre 1635 et 1640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897E9AF-C2A5-32F7-9D3B-A61CE0DE7731}"/>
              </a:ext>
            </a:extLst>
          </p:cNvPr>
          <p:cNvSpPr txBox="1"/>
          <p:nvPr/>
        </p:nvSpPr>
        <p:spPr>
          <a:xfrm>
            <a:off x="0" y="4686702"/>
            <a:ext cx="29925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Musée national du Prado</a:t>
            </a:r>
          </a:p>
        </p:txBody>
      </p:sp>
    </p:spTree>
    <p:extLst>
      <p:ext uri="{BB962C8B-B14F-4D97-AF65-F5344CB8AC3E}">
        <p14:creationId xmlns:p14="http://schemas.microsoft.com/office/powerpoint/2010/main" val="4291594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ythologie, art, personne&#10;&#10;Description générée automatiquement">
            <a:extLst>
              <a:ext uri="{FF2B5EF4-FFF2-40B4-BE49-F238E27FC236}">
                <a16:creationId xmlns:a16="http://schemas.microsoft.com/office/drawing/2014/main" id="{918F489C-43C1-159F-A9C4-3E9E88F626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729" y="279000"/>
            <a:ext cx="737257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F208AB-06A8-4727-3EC2-8055260A252A}"/>
              </a:ext>
            </a:extLst>
          </p:cNvPr>
          <p:cNvSpPr txBox="1"/>
          <p:nvPr/>
        </p:nvSpPr>
        <p:spPr>
          <a:xfrm>
            <a:off x="8095306" y="3290454"/>
            <a:ext cx="40593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 </a:t>
            </a:r>
            <a:r>
              <a:rPr lang="it-IT" sz="2400" b="1" dirty="0">
                <a:solidFill>
                  <a:srgbClr val="FFFF00"/>
                </a:solidFill>
              </a:rPr>
              <a:t>Francesco Albani - Apollon et Hermès (1635)</a:t>
            </a:r>
            <a:r>
              <a:rPr lang="fr-FR" sz="2400" b="1" dirty="0">
                <a:solidFill>
                  <a:srgbClr val="FFFF00"/>
                </a:solidFill>
              </a:rPr>
              <a:t> Musée national du Château de Fontainebleau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897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einture, art, personne, mythologie&#10;&#10;Description générée automatiquement">
            <a:extLst>
              <a:ext uri="{FF2B5EF4-FFF2-40B4-BE49-F238E27FC236}">
                <a16:creationId xmlns:a16="http://schemas.microsoft.com/office/drawing/2014/main" id="{371E4FC5-06E1-F763-5871-22D7ED3C9A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755" y="279000"/>
            <a:ext cx="827077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0F47F9E-8D97-25AF-EF5A-949E231D6A4D}"/>
              </a:ext>
            </a:extLst>
          </p:cNvPr>
          <p:cNvSpPr txBox="1"/>
          <p:nvPr/>
        </p:nvSpPr>
        <p:spPr>
          <a:xfrm>
            <a:off x="485973" y="3232988"/>
            <a:ext cx="26877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Albani, Francesco - Père Éternel et Archange Gabriel - Louvre  années 1650</a:t>
            </a:r>
          </a:p>
        </p:txBody>
      </p:sp>
    </p:spTree>
    <p:extLst>
      <p:ext uri="{BB962C8B-B14F-4D97-AF65-F5344CB8AC3E}">
        <p14:creationId xmlns:p14="http://schemas.microsoft.com/office/powerpoint/2010/main" val="1069618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ersonne, mythologie, femme&#10;&#10;Description générée automatiquement">
            <a:extLst>
              <a:ext uri="{FF2B5EF4-FFF2-40B4-BE49-F238E27FC236}">
                <a16:creationId xmlns:a16="http://schemas.microsoft.com/office/drawing/2014/main" id="{45967635-3F03-8E0A-F202-59284FA2BA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302" y="279000"/>
            <a:ext cx="787692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0B5C48-C15A-A774-F291-0D29B7DAAF00}"/>
              </a:ext>
            </a:extLst>
          </p:cNvPr>
          <p:cNvSpPr txBox="1"/>
          <p:nvPr/>
        </p:nvSpPr>
        <p:spPr>
          <a:xfrm>
            <a:off x="8771225" y="3311236"/>
            <a:ext cx="32142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Actéon métamorphosé en cerf  vers 1617 le musée du Louvre </a:t>
            </a:r>
          </a:p>
        </p:txBody>
      </p:sp>
    </p:spTree>
    <p:extLst>
      <p:ext uri="{BB962C8B-B14F-4D97-AF65-F5344CB8AC3E}">
        <p14:creationId xmlns:p14="http://schemas.microsoft.com/office/powerpoint/2010/main" val="100251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Arts visuels&#10;&#10;Description générée automatiquement">
            <a:extLst>
              <a:ext uri="{FF2B5EF4-FFF2-40B4-BE49-F238E27FC236}">
                <a16:creationId xmlns:a16="http://schemas.microsoft.com/office/drawing/2014/main" id="{E28EAB6A-65A9-4CD8-E37D-3FB2525466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1768" y="279000"/>
            <a:ext cx="824053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6DDF84-CBDE-A0FD-ACA0-59FD280DB162}"/>
              </a:ext>
            </a:extLst>
          </p:cNvPr>
          <p:cNvSpPr txBox="1"/>
          <p:nvPr/>
        </p:nvSpPr>
        <p:spPr>
          <a:xfrm>
            <a:off x="443344" y="3103418"/>
            <a:ext cx="27884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Actéon métamorphosé en cerf par Francesco Albani 1617 musée Du Louvre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4060820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Visage humain&#10;&#10;Description générée automatiquement">
            <a:extLst>
              <a:ext uri="{FF2B5EF4-FFF2-40B4-BE49-F238E27FC236}">
                <a16:creationId xmlns:a16="http://schemas.microsoft.com/office/drawing/2014/main" id="{8ECEBE4B-73BE-4235-6AD6-68726F8CB0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1148" y="279000"/>
            <a:ext cx="880349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60B841-7A1D-6B4E-1007-3EFBCCE45B6F}"/>
              </a:ext>
            </a:extLst>
          </p:cNvPr>
          <p:cNvSpPr txBox="1"/>
          <p:nvPr/>
        </p:nvSpPr>
        <p:spPr>
          <a:xfrm>
            <a:off x="9844642" y="3560618"/>
            <a:ext cx="23473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entre 1625 et 1650 	Musée National de Varsovie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6179A41-A283-976C-1DAD-A4C0BC1550A5}"/>
              </a:ext>
            </a:extLst>
          </p:cNvPr>
          <p:cNvSpPr txBox="1"/>
          <p:nvPr/>
        </p:nvSpPr>
        <p:spPr>
          <a:xfrm>
            <a:off x="9844642" y="3103418"/>
            <a:ext cx="2084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Éros endormi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097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mythologie, Arts visuels&#10;&#10;Description générée automatiquement">
            <a:extLst>
              <a:ext uri="{FF2B5EF4-FFF2-40B4-BE49-F238E27FC236}">
                <a16:creationId xmlns:a16="http://schemas.microsoft.com/office/drawing/2014/main" id="{4A48717C-6D88-3B13-6C52-FF54148077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000" y="1141453"/>
            <a:ext cx="10908000" cy="491996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26E3F8-B8EE-15F3-2691-6B3C7DA3C5F7}"/>
              </a:ext>
            </a:extLst>
          </p:cNvPr>
          <p:cNvSpPr txBox="1"/>
          <p:nvPr/>
        </p:nvSpPr>
        <p:spPr>
          <a:xfrm>
            <a:off x="1778073" y="5830588"/>
            <a:ext cx="11023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Apollon et Daphné vers 1615 jusqu'à 1620 musée Du Louvre </a:t>
            </a:r>
          </a:p>
        </p:txBody>
      </p:sp>
    </p:spTree>
    <p:extLst>
      <p:ext uri="{BB962C8B-B14F-4D97-AF65-F5344CB8AC3E}">
        <p14:creationId xmlns:p14="http://schemas.microsoft.com/office/powerpoint/2010/main" val="3249118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mythologie&#10;&#10;Description générée automatiquement">
            <a:extLst>
              <a:ext uri="{FF2B5EF4-FFF2-40B4-BE49-F238E27FC236}">
                <a16:creationId xmlns:a16="http://schemas.microsoft.com/office/drawing/2014/main" id="{337C77A2-B320-7975-5A1D-AAA3666BB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1050" y="189000"/>
            <a:ext cx="4834692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2E94ED-1C77-81BB-5D74-C9450645BA4E}"/>
              </a:ext>
            </a:extLst>
          </p:cNvPr>
          <p:cNvSpPr txBox="1"/>
          <p:nvPr/>
        </p:nvSpPr>
        <p:spPr>
          <a:xfrm>
            <a:off x="1052945" y="4059382"/>
            <a:ext cx="52881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	</a:t>
            </a:r>
          </a:p>
          <a:p>
            <a:r>
              <a:rPr lang="fr-FR" sz="2400" b="1">
                <a:solidFill>
                  <a:srgbClr val="FFFF00"/>
                </a:solidFill>
              </a:rPr>
              <a:t>Bellone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E16A597-EF5F-B9BB-BF45-AC50EEF1DCC7}"/>
              </a:ext>
            </a:extLst>
          </p:cNvPr>
          <p:cNvSpPr txBox="1"/>
          <p:nvPr/>
        </p:nvSpPr>
        <p:spPr>
          <a:xfrm>
            <a:off x="2295522" y="4474880"/>
            <a:ext cx="5805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Ingres-Bourdelle</a:t>
            </a:r>
          </a:p>
        </p:txBody>
      </p:sp>
    </p:spTree>
    <p:extLst>
      <p:ext uri="{BB962C8B-B14F-4D97-AF65-F5344CB8AC3E}">
        <p14:creationId xmlns:p14="http://schemas.microsoft.com/office/powerpoint/2010/main" val="85068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ythologie, habits, Arts visuels&#10;&#10;Description générée automatiquement">
            <a:extLst>
              <a:ext uri="{FF2B5EF4-FFF2-40B4-BE49-F238E27FC236}">
                <a16:creationId xmlns:a16="http://schemas.microsoft.com/office/drawing/2014/main" id="{75D4E150-2DAE-6715-1EF5-6AE0C9C227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1720" y="279000"/>
            <a:ext cx="856961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E5992E-F2B4-9587-8E28-8254E8D25259}"/>
              </a:ext>
            </a:extLst>
          </p:cNvPr>
          <p:cNvSpPr txBox="1"/>
          <p:nvPr/>
        </p:nvSpPr>
        <p:spPr>
          <a:xfrm>
            <a:off x="124691" y="3311236"/>
            <a:ext cx="30757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Jésus-Christ servi par les anges de Francesco Albani, 17e siècle musée De Grenoble</a:t>
            </a:r>
          </a:p>
        </p:txBody>
      </p:sp>
    </p:spTree>
    <p:extLst>
      <p:ext uri="{BB962C8B-B14F-4D97-AF65-F5344CB8AC3E}">
        <p14:creationId xmlns:p14="http://schemas.microsoft.com/office/powerpoint/2010/main" val="4276784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Arts visuels&#10;&#10;Description générée automatiquement">
            <a:extLst>
              <a:ext uri="{FF2B5EF4-FFF2-40B4-BE49-F238E27FC236}">
                <a16:creationId xmlns:a16="http://schemas.microsoft.com/office/drawing/2014/main" id="{0026C58A-3CBC-4B51-19B1-C2D8652A09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5369" y="279000"/>
            <a:ext cx="789621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A68596-82DF-B79B-8138-42ED0C33FB1A}"/>
              </a:ext>
            </a:extLst>
          </p:cNvPr>
          <p:cNvSpPr txBox="1"/>
          <p:nvPr/>
        </p:nvSpPr>
        <p:spPr>
          <a:xfrm>
            <a:off x="8382000" y="4640008"/>
            <a:ext cx="34636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Sainte Famille dans un paysage de Francesco Albani, 17e siècle musée de Grenoble</a:t>
            </a:r>
          </a:p>
        </p:txBody>
      </p:sp>
    </p:spTree>
    <p:extLst>
      <p:ext uri="{BB962C8B-B14F-4D97-AF65-F5344CB8AC3E}">
        <p14:creationId xmlns:p14="http://schemas.microsoft.com/office/powerpoint/2010/main" val="66504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personne, art&#10;&#10;Description générée automatiquement">
            <a:extLst>
              <a:ext uri="{FF2B5EF4-FFF2-40B4-BE49-F238E27FC236}">
                <a16:creationId xmlns:a16="http://schemas.microsoft.com/office/drawing/2014/main" id="{C55CE302-91D9-41DD-2859-D1B3C7F1C3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4036" y="189000"/>
            <a:ext cx="4858484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2B23C5-8D02-9C05-5007-DD5E86A572D3}"/>
              </a:ext>
            </a:extLst>
          </p:cNvPr>
          <p:cNvSpPr txBox="1"/>
          <p:nvPr/>
        </p:nvSpPr>
        <p:spPr>
          <a:xfrm>
            <a:off x="2382981" y="3847144"/>
            <a:ext cx="42810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Francesco Albani La Vierge les mains croisées sur la poitrine</a:t>
            </a:r>
          </a:p>
        </p:txBody>
      </p:sp>
    </p:spTree>
    <p:extLst>
      <p:ext uri="{BB962C8B-B14F-4D97-AF65-F5344CB8AC3E}">
        <p14:creationId xmlns:p14="http://schemas.microsoft.com/office/powerpoint/2010/main" val="2419824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Visage humain, vêtement sacerdotal&#10;&#10;Description générée automatiquement">
            <a:extLst>
              <a:ext uri="{FF2B5EF4-FFF2-40B4-BE49-F238E27FC236}">
                <a16:creationId xmlns:a16="http://schemas.microsoft.com/office/drawing/2014/main" id="{8A4A9592-43FD-475E-8148-78D7624B6A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600" y="189000"/>
            <a:ext cx="4853927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DB90D3-AA67-B9D3-631F-1C9606D0DE55}"/>
              </a:ext>
            </a:extLst>
          </p:cNvPr>
          <p:cNvSpPr txBox="1"/>
          <p:nvPr/>
        </p:nvSpPr>
        <p:spPr>
          <a:xfrm>
            <a:off x="5818909" y="1690255"/>
            <a:ext cx="60267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Le Peintre Francesco </a:t>
            </a:r>
            <a:r>
              <a:rPr lang="fr-FR" sz="2400" b="1" dirty="0" err="1">
                <a:solidFill>
                  <a:srgbClr val="FFFF00"/>
                </a:solidFill>
              </a:rPr>
              <a:t>Albini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D70917F-C039-D2CA-82A0-217367DE2C37}"/>
              </a:ext>
            </a:extLst>
          </p:cNvPr>
          <p:cNvSpPr txBox="1"/>
          <p:nvPr/>
        </p:nvSpPr>
        <p:spPr>
          <a:xfrm>
            <a:off x="5971309" y="3429000"/>
            <a:ext cx="602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99A4AA7-9A1A-8196-A829-B4D6C72C02F6}"/>
              </a:ext>
            </a:extLst>
          </p:cNvPr>
          <p:cNvSpPr txBox="1"/>
          <p:nvPr/>
        </p:nvSpPr>
        <p:spPr>
          <a:xfrm>
            <a:off x="7453745" y="4415135"/>
            <a:ext cx="5250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558A4FB-C67F-8AD9-AC32-DB62B1FF629F}"/>
              </a:ext>
            </a:extLst>
          </p:cNvPr>
          <p:cNvSpPr txBox="1"/>
          <p:nvPr/>
        </p:nvSpPr>
        <p:spPr>
          <a:xfrm>
            <a:off x="5472545" y="5606626"/>
            <a:ext cx="60038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Ritrat de Giovanni Francesco Albani (1720-1803)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484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377</Words>
  <Application>Microsoft Office PowerPoint</Application>
  <PresentationFormat>Grand écran</PresentationFormat>
  <Paragraphs>43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Algerian</vt:lpstr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2024-03-22T08:21:33Z</dcterms:created>
  <dcterms:modified xsi:type="dcterms:W3CDTF">2024-03-22T10:26:08Z</dcterms:modified>
</cp:coreProperties>
</file>