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109" d="100"/>
          <a:sy n="109" d="100"/>
        </p:scale>
        <p:origin x="108"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smtClean="0"/>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tx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5122413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511498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smtClean="0"/>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tx1">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374205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895895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7423822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13078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334992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smtClean="0"/>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914037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923326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015194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8663382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smtClean="0"/>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28073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9151859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3330305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653344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3518824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smtClean="0"/>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535142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4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smtClean="0"/>
              <a:pPr/>
              <a:t>3/24/2024</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smtClean="0"/>
              <a:pPr/>
              <a:t>‹N°›</a:t>
            </a:fld>
            <a:endParaRPr lang="en-US" dirty="0"/>
          </a:p>
        </p:txBody>
      </p:sp>
    </p:spTree>
    <p:extLst>
      <p:ext uri="{BB962C8B-B14F-4D97-AF65-F5344CB8AC3E}">
        <p14:creationId xmlns:p14="http://schemas.microsoft.com/office/powerpoint/2010/main" val="460407130"/>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outerShdw blurRad="38100" dist="38100" dir="2700000" algn="tl">
              <a:srgbClr val="000000">
                <a:alpha val="43137"/>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outerShdw blurRad="47625" dist="12700" dir="2700000" algn="tl" rotWithShape="0">
              <a:srgbClr val="000000">
                <a:alpha val="36000"/>
              </a:srgbClr>
            </a:outerShdw>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outerShdw blurRad="47625" dist="12700" dir="2700000" algn="tl" rotWithShape="0">
              <a:srgbClr val="000000">
                <a:alpha val="36000"/>
              </a:srgbClr>
            </a:outerShdw>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outerShdw blurRad="47625" dist="12700" dir="2700000" algn="tl" rotWithShape="0">
              <a:srgbClr val="000000">
                <a:alpha val="36000"/>
              </a:srgbClr>
            </a:outerShdw>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2.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gif"/><Relationship Id="rId1" Type="http://schemas.openxmlformats.org/officeDocument/2006/relationships/slideLayout" Target="../slideLayouts/slideLayout7.xml"/><Relationship Id="rId4" Type="http://schemas.openxmlformats.org/officeDocument/2006/relationships/image" Target="../media/image6.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Ã©sultat de recherche d'images pour &quot;animaux rares&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3125" y="0"/>
            <a:ext cx="9176315" cy="6858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2480153" y="325677"/>
            <a:ext cx="7690981" cy="1107996"/>
          </a:xfrm>
          <a:prstGeom prst="rect">
            <a:avLst/>
          </a:prstGeom>
          <a:noFill/>
        </p:spPr>
        <p:txBody>
          <a:bodyPr wrap="square" rtlCol="0">
            <a:spAutoFit/>
          </a:bodyPr>
          <a:lstStyle/>
          <a:p>
            <a:r>
              <a:rPr lang="fr-FR" sz="6600" dirty="0" smtClean="0">
                <a:solidFill>
                  <a:srgbClr val="FF0000"/>
                </a:solidFill>
              </a:rPr>
              <a:t>Regard sur le Monde</a:t>
            </a:r>
            <a:endParaRPr lang="fr-FR" sz="6600" dirty="0">
              <a:solidFill>
                <a:srgbClr val="FF0000"/>
              </a:solidFill>
            </a:endParaRPr>
          </a:p>
        </p:txBody>
      </p:sp>
      <p:sp>
        <p:nvSpPr>
          <p:cNvPr id="3" name="ZoneTexte 2"/>
          <p:cNvSpPr txBox="1"/>
          <p:nvPr/>
        </p:nvSpPr>
        <p:spPr>
          <a:xfrm>
            <a:off x="1791221" y="2204581"/>
            <a:ext cx="8855901" cy="1015663"/>
          </a:xfrm>
          <a:prstGeom prst="rect">
            <a:avLst/>
          </a:prstGeom>
          <a:noFill/>
        </p:spPr>
        <p:txBody>
          <a:bodyPr wrap="square" rtlCol="0">
            <a:spAutoFit/>
          </a:bodyPr>
          <a:lstStyle/>
          <a:p>
            <a:r>
              <a:rPr lang="fr-FR" sz="6000" dirty="0" smtClean="0"/>
              <a:t>Animaux rares et Etonnants</a:t>
            </a:r>
            <a:endParaRPr lang="fr-FR" sz="6000" dirty="0"/>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37742" y="1093662"/>
            <a:ext cx="2267080" cy="1450931"/>
          </a:xfrm>
          <a:prstGeom prst="rect">
            <a:avLst/>
          </a:prstGeom>
          <a:effectLst>
            <a:softEdge rad="127000"/>
          </a:effectLst>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32709" y="3167400"/>
            <a:ext cx="2028825" cy="2257425"/>
          </a:xfrm>
          <a:prstGeom prst="rect">
            <a:avLst/>
          </a:prstGeom>
        </p:spPr>
      </p:pic>
    </p:spTree>
    <p:extLst>
      <p:ext uri="{BB962C8B-B14F-4D97-AF65-F5344CB8AC3E}">
        <p14:creationId xmlns:p14="http://schemas.microsoft.com/office/powerpoint/2010/main" val="594386301"/>
      </p:ext>
    </p:extLst>
  </p:cSld>
  <p:clrMapOvr>
    <a:masterClrMapping/>
  </p:clrMapOvr>
  <mc:AlternateContent xmlns:mc="http://schemas.openxmlformats.org/markup-compatibility/2006">
    <mc:Choice xmlns:p14="http://schemas.microsoft.com/office/powerpoint/2010/main" Requires="p14">
      <p:transition spd="slow" p14:dur="2000" advTm="3046">
        <p:sndAc>
          <p:stSnd loop="1">
            <p:snd r:embed="rId2" name="2 minutes Relaxing Piano Music Music for Stress Relief Instrumental Music (1).wav"/>
          </p:stSnd>
        </p:sndAc>
      </p:transition>
    </mc:Choice>
    <mc:Fallback>
      <p:transition spd="slow" advTm="3046">
        <p:sndAc>
          <p:stSnd loop="1">
            <p:snd r:embed="rId2" name="2 minutes Relaxing Piano Music Music for Stress Relief Instrumental Music (1).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e Aye-Ay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084" y="688932"/>
            <a:ext cx="4632985" cy="558191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7340252" y="450937"/>
            <a:ext cx="3958225" cy="707886"/>
          </a:xfrm>
          <a:prstGeom prst="rect">
            <a:avLst/>
          </a:prstGeom>
          <a:noFill/>
        </p:spPr>
        <p:txBody>
          <a:bodyPr wrap="square" rtlCol="0">
            <a:spAutoFit/>
          </a:bodyPr>
          <a:lstStyle/>
          <a:p>
            <a:r>
              <a:rPr lang="fr-FR" sz="4000" dirty="0" smtClean="0">
                <a:solidFill>
                  <a:srgbClr val="FF0000"/>
                </a:solidFill>
              </a:rPr>
              <a:t>Le Aye-Aye</a:t>
            </a:r>
            <a:endParaRPr lang="fr-FR" sz="4000" dirty="0">
              <a:solidFill>
                <a:srgbClr val="FF0000"/>
              </a:solidFill>
            </a:endParaRPr>
          </a:p>
        </p:txBody>
      </p:sp>
      <p:sp>
        <p:nvSpPr>
          <p:cNvPr id="3" name="ZoneTexte 2"/>
          <p:cNvSpPr txBox="1"/>
          <p:nvPr/>
        </p:nvSpPr>
        <p:spPr>
          <a:xfrm>
            <a:off x="6375748" y="2664279"/>
            <a:ext cx="5135672" cy="1631216"/>
          </a:xfrm>
          <a:prstGeom prst="rect">
            <a:avLst/>
          </a:prstGeom>
          <a:noFill/>
        </p:spPr>
        <p:txBody>
          <a:bodyPr wrap="square" rtlCol="0">
            <a:spAutoFit/>
          </a:bodyPr>
          <a:lstStyle/>
          <a:p>
            <a:r>
              <a:rPr lang="fr-FR" sz="2000" dirty="0" smtClean="0"/>
              <a:t>Le Aye-Aye est un primate vivant à Madagascar, considéré comme vulnérable à l’extinction . Ce lémurien combine des incisives de rongeurs , des oreilles de chauves-souris, une queue d’écureuil et un troisième doigt extrêmement allongé.</a:t>
            </a:r>
            <a:endParaRPr lang="fr-FR" sz="2000" dirty="0"/>
          </a:p>
        </p:txBody>
      </p:sp>
    </p:spTree>
    <p:extLst>
      <p:ext uri="{BB962C8B-B14F-4D97-AF65-F5344CB8AC3E}">
        <p14:creationId xmlns:p14="http://schemas.microsoft.com/office/powerpoint/2010/main" val="90101686"/>
      </p:ext>
    </p:extLst>
  </p:cSld>
  <p:clrMapOvr>
    <a:masterClrMapping/>
  </p:clrMapOvr>
  <mc:AlternateContent xmlns:mc="http://schemas.openxmlformats.org/markup-compatibility/2006">
    <mc:Choice xmlns:p14="http://schemas.microsoft.com/office/powerpoint/2010/main" Requires="p14">
      <p:transition spd="slow" p14:dur="2000" advTm="11000"/>
    </mc:Choice>
    <mc:Fallback>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e Bathymore GÃ©a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037" y="1690756"/>
            <a:ext cx="5831867" cy="423782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7014575" y="982870"/>
            <a:ext cx="4647156" cy="707886"/>
          </a:xfrm>
          <a:prstGeom prst="rect">
            <a:avLst/>
          </a:prstGeom>
          <a:noFill/>
        </p:spPr>
        <p:txBody>
          <a:bodyPr wrap="square" rtlCol="0">
            <a:spAutoFit/>
          </a:bodyPr>
          <a:lstStyle/>
          <a:p>
            <a:r>
              <a:rPr lang="fr-FR" sz="4000" dirty="0" smtClean="0">
                <a:solidFill>
                  <a:srgbClr val="FF0000"/>
                </a:solidFill>
              </a:rPr>
              <a:t>Le </a:t>
            </a:r>
            <a:r>
              <a:rPr lang="fr-FR" sz="4000" dirty="0" err="1" smtClean="0">
                <a:solidFill>
                  <a:srgbClr val="FF0000"/>
                </a:solidFill>
              </a:rPr>
              <a:t>Bathynome</a:t>
            </a:r>
            <a:r>
              <a:rPr lang="fr-FR" sz="4000" dirty="0" smtClean="0">
                <a:solidFill>
                  <a:srgbClr val="FF0000"/>
                </a:solidFill>
              </a:rPr>
              <a:t> géant</a:t>
            </a:r>
            <a:endParaRPr lang="fr-FR" sz="4000" dirty="0">
              <a:solidFill>
                <a:srgbClr val="FF0000"/>
              </a:solidFill>
            </a:endParaRPr>
          </a:p>
        </p:txBody>
      </p:sp>
      <p:sp>
        <p:nvSpPr>
          <p:cNvPr id="3" name="ZoneTexte 2"/>
          <p:cNvSpPr txBox="1"/>
          <p:nvPr/>
        </p:nvSpPr>
        <p:spPr>
          <a:xfrm>
            <a:off x="7202467" y="2532394"/>
            <a:ext cx="4008328" cy="2554545"/>
          </a:xfrm>
          <a:prstGeom prst="rect">
            <a:avLst/>
          </a:prstGeom>
          <a:noFill/>
        </p:spPr>
        <p:txBody>
          <a:bodyPr wrap="square" rtlCol="0">
            <a:spAutoFit/>
          </a:bodyPr>
          <a:lstStyle/>
          <a:p>
            <a:r>
              <a:rPr lang="fr-FR" sz="2000" dirty="0" smtClean="0"/>
              <a:t>Il est un isopode marin de très grande taille , faisant partie des crustacés. Le </a:t>
            </a:r>
            <a:r>
              <a:rPr lang="fr-FR" sz="2000" dirty="0" err="1" smtClean="0"/>
              <a:t>bathynome</a:t>
            </a:r>
            <a:r>
              <a:rPr lang="fr-FR" sz="2000" dirty="0" smtClean="0"/>
              <a:t> géant est un cas de gigantisme abyssal(ce qui veut dire que c’est un animal vivant dans les abysses qui possède une plus grande taille que ses homologues de surface).</a:t>
            </a:r>
            <a:endParaRPr lang="fr-FR" sz="2000" dirty="0"/>
          </a:p>
        </p:txBody>
      </p:sp>
    </p:spTree>
    <p:extLst>
      <p:ext uri="{BB962C8B-B14F-4D97-AF65-F5344CB8AC3E}">
        <p14:creationId xmlns:p14="http://schemas.microsoft.com/office/powerpoint/2010/main" val="2266985321"/>
      </p:ext>
    </p:extLst>
  </p:cSld>
  <p:clrMapOvr>
    <a:masterClrMapping/>
  </p:clrMapOvr>
  <mc:AlternateContent xmlns:mc="http://schemas.openxmlformats.org/markup-compatibility/2006">
    <mc:Choice xmlns:p14="http://schemas.microsoft.com/office/powerpoint/2010/main" Requires="p14">
      <p:transition spd="slow" p14:dur="2000" advTm="11000"/>
    </mc:Choice>
    <mc:Fallback>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Le Blobfis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695" y="1690756"/>
            <a:ext cx="5832209" cy="423782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7753611" y="982870"/>
            <a:ext cx="3306872" cy="707886"/>
          </a:xfrm>
          <a:prstGeom prst="rect">
            <a:avLst/>
          </a:prstGeom>
          <a:noFill/>
        </p:spPr>
        <p:txBody>
          <a:bodyPr wrap="square" rtlCol="0">
            <a:spAutoFit/>
          </a:bodyPr>
          <a:lstStyle/>
          <a:p>
            <a:r>
              <a:rPr lang="fr-FR" sz="4000" dirty="0" smtClean="0">
                <a:solidFill>
                  <a:srgbClr val="FF0000"/>
                </a:solidFill>
              </a:rPr>
              <a:t>Le </a:t>
            </a:r>
            <a:r>
              <a:rPr lang="fr-FR" sz="4000" dirty="0" err="1" smtClean="0">
                <a:solidFill>
                  <a:srgbClr val="FF0000"/>
                </a:solidFill>
              </a:rPr>
              <a:t>Blobfish</a:t>
            </a:r>
            <a:endParaRPr lang="fr-FR" sz="4000" dirty="0">
              <a:solidFill>
                <a:srgbClr val="FF0000"/>
              </a:solidFill>
            </a:endParaRPr>
          </a:p>
        </p:txBody>
      </p:sp>
      <p:sp>
        <p:nvSpPr>
          <p:cNvPr id="4" name="ZoneTexte 3"/>
          <p:cNvSpPr txBox="1"/>
          <p:nvPr/>
        </p:nvSpPr>
        <p:spPr>
          <a:xfrm>
            <a:off x="7377831" y="2532394"/>
            <a:ext cx="3845490" cy="2554545"/>
          </a:xfrm>
          <a:prstGeom prst="rect">
            <a:avLst/>
          </a:prstGeom>
          <a:noFill/>
        </p:spPr>
        <p:txBody>
          <a:bodyPr wrap="square" rtlCol="0">
            <a:spAutoFit/>
          </a:bodyPr>
          <a:lstStyle/>
          <a:p>
            <a:r>
              <a:rPr lang="fr-FR" sz="2000" dirty="0" smtClean="0"/>
              <a:t>Le </a:t>
            </a:r>
            <a:r>
              <a:rPr lang="fr-FR" sz="2000" dirty="0" err="1" smtClean="0"/>
              <a:t>blobfish</a:t>
            </a:r>
            <a:r>
              <a:rPr lang="fr-FR" sz="2000" dirty="0" smtClean="0"/>
              <a:t> (</a:t>
            </a:r>
            <a:r>
              <a:rPr lang="fr-FR" sz="2000" dirty="0" err="1" smtClean="0"/>
              <a:t>Psychrolute</a:t>
            </a:r>
            <a:r>
              <a:rPr lang="fr-FR" sz="2000" dirty="0" smtClean="0"/>
              <a:t> </a:t>
            </a:r>
            <a:r>
              <a:rPr lang="fr-FR" sz="2000" dirty="0" err="1" smtClean="0"/>
              <a:t>marcidus</a:t>
            </a:r>
            <a:r>
              <a:rPr lang="fr-FR" sz="2000" dirty="0" smtClean="0"/>
              <a:t>) est une espèce de poisson vivant dans les eaux profondes (entre -600 et – 1200mètres) au large des côtes australiennes et tasmaniennes. Le chalutage de fond intensif fait du </a:t>
            </a:r>
            <a:r>
              <a:rPr lang="fr-FR" sz="2000" dirty="0" err="1" smtClean="0"/>
              <a:t>blobfish</a:t>
            </a:r>
            <a:r>
              <a:rPr lang="fr-FR" sz="2000" dirty="0" smtClean="0"/>
              <a:t> une espèce en danger de disparition.</a:t>
            </a:r>
            <a:endParaRPr lang="fr-FR" sz="2000" dirty="0"/>
          </a:p>
        </p:txBody>
      </p:sp>
    </p:spTree>
    <p:custDataLst>
      <p:tags r:id="rId1"/>
    </p:custDataLst>
    <p:extLst>
      <p:ext uri="{BB962C8B-B14F-4D97-AF65-F5344CB8AC3E}">
        <p14:creationId xmlns:p14="http://schemas.microsoft.com/office/powerpoint/2010/main" val="340678121"/>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e Chlamydophore tronquÃ©"/>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695" y="1690755"/>
            <a:ext cx="5832209" cy="42378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6680548" y="626301"/>
            <a:ext cx="5511452" cy="1323439"/>
          </a:xfrm>
          <a:prstGeom prst="rect">
            <a:avLst/>
          </a:prstGeom>
          <a:noFill/>
        </p:spPr>
        <p:txBody>
          <a:bodyPr wrap="square" rtlCol="0">
            <a:spAutoFit/>
          </a:bodyPr>
          <a:lstStyle/>
          <a:p>
            <a:r>
              <a:rPr lang="fr-FR" sz="4000" b="1" dirty="0" smtClean="0">
                <a:solidFill>
                  <a:srgbClr val="FF0000"/>
                </a:solidFill>
              </a:rPr>
              <a:t>Le </a:t>
            </a:r>
            <a:r>
              <a:rPr lang="fr-FR" sz="4000" b="1" dirty="0" err="1" smtClean="0">
                <a:solidFill>
                  <a:srgbClr val="FF0000"/>
                </a:solidFill>
              </a:rPr>
              <a:t>Chlamydophore</a:t>
            </a:r>
            <a:r>
              <a:rPr lang="fr-FR" sz="4000" b="1" dirty="0" smtClean="0">
                <a:solidFill>
                  <a:srgbClr val="FF0000"/>
                </a:solidFill>
              </a:rPr>
              <a:t> Tronqué</a:t>
            </a:r>
            <a:endParaRPr lang="fr-FR" sz="4000" b="1" dirty="0">
              <a:solidFill>
                <a:srgbClr val="FF0000"/>
              </a:solidFill>
            </a:endParaRPr>
          </a:p>
        </p:txBody>
      </p:sp>
      <p:sp>
        <p:nvSpPr>
          <p:cNvPr id="4" name="ZoneTexte 3"/>
          <p:cNvSpPr txBox="1"/>
          <p:nvPr/>
        </p:nvSpPr>
        <p:spPr>
          <a:xfrm>
            <a:off x="6680548" y="2204582"/>
            <a:ext cx="5031288" cy="3785652"/>
          </a:xfrm>
          <a:prstGeom prst="rect">
            <a:avLst/>
          </a:prstGeom>
          <a:noFill/>
        </p:spPr>
        <p:txBody>
          <a:bodyPr wrap="square" rtlCol="0">
            <a:spAutoFit/>
          </a:bodyPr>
          <a:lstStyle/>
          <a:p>
            <a:r>
              <a:rPr lang="fr-FR" sz="2000" dirty="0" smtClean="0"/>
              <a:t>Le </a:t>
            </a:r>
            <a:r>
              <a:rPr lang="fr-FR" sz="2000" dirty="0" err="1" smtClean="0"/>
              <a:t>Chlamydophore</a:t>
            </a:r>
            <a:r>
              <a:rPr lang="fr-FR" sz="2000" dirty="0" smtClean="0"/>
              <a:t> tronqué possède une carapace rose pâle articulée faite de 23 à 25 rangées de plaques osseuses fichées dans sa peau et couvertes d’un épiderme corné. Son ventre est recouvert de long poils (il y a également des poils sous sa carapace). Son pelage est blanc , doux et soyeux. Ses yeux sont très petits et il n’a pas de pavillon auditif. Le Tatou nain d’argentine est équipé de griffes puissantes et d’une queue en forme de spatule de 2 ou3cm il est long de 12 à 15cm et pèse plus ou moins 90g.</a:t>
            </a:r>
            <a:endParaRPr lang="fr-FR" sz="2000" dirty="0"/>
          </a:p>
        </p:txBody>
      </p:sp>
    </p:spTree>
    <p:custDataLst>
      <p:tags r:id="rId1"/>
    </p:custDataLst>
    <p:extLst>
      <p:ext uri="{BB962C8B-B14F-4D97-AF65-F5344CB8AC3E}">
        <p14:creationId xmlns:p14="http://schemas.microsoft.com/office/powerpoint/2010/main" val="1564745894"/>
      </p:ext>
    </p:extLst>
  </p:cSld>
  <p:clrMapOvr>
    <a:masterClrMapping/>
  </p:clrMapOvr>
  <mc:AlternateContent xmlns:mc="http://schemas.openxmlformats.org/markup-compatibility/2006">
    <mc:Choice xmlns:p14="http://schemas.microsoft.com/office/powerpoint/2010/main" Requires="p14">
      <p:transition spd="slow" p14:dur="2000" advTm="19000"/>
    </mc:Choice>
    <mc:Fallback>
      <p:transition spd="slow" advTm="1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e Cochon de m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695" y="1690755"/>
            <a:ext cx="5832209" cy="42369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7027101" y="982869"/>
            <a:ext cx="4158641" cy="707886"/>
          </a:xfrm>
          <a:prstGeom prst="rect">
            <a:avLst/>
          </a:prstGeom>
          <a:noFill/>
        </p:spPr>
        <p:txBody>
          <a:bodyPr wrap="square" rtlCol="0">
            <a:spAutoFit/>
          </a:bodyPr>
          <a:lstStyle/>
          <a:p>
            <a:r>
              <a:rPr lang="fr-FR" sz="4000" b="1" dirty="0" smtClean="0">
                <a:solidFill>
                  <a:srgbClr val="FF0000"/>
                </a:solidFill>
              </a:rPr>
              <a:t>Le Cochon de mer</a:t>
            </a:r>
            <a:endParaRPr lang="fr-FR" sz="4000" b="1" dirty="0">
              <a:solidFill>
                <a:srgbClr val="FF0000"/>
              </a:solidFill>
            </a:endParaRPr>
          </a:p>
        </p:txBody>
      </p:sp>
      <p:sp>
        <p:nvSpPr>
          <p:cNvPr id="4" name="ZoneTexte 3"/>
          <p:cNvSpPr txBox="1"/>
          <p:nvPr/>
        </p:nvSpPr>
        <p:spPr>
          <a:xfrm>
            <a:off x="7177413" y="2070281"/>
            <a:ext cx="4158641" cy="3477875"/>
          </a:xfrm>
          <a:prstGeom prst="rect">
            <a:avLst/>
          </a:prstGeom>
          <a:noFill/>
        </p:spPr>
        <p:txBody>
          <a:bodyPr wrap="square" rtlCol="0">
            <a:spAutoFit/>
          </a:bodyPr>
          <a:lstStyle/>
          <a:p>
            <a:r>
              <a:rPr lang="fr-FR" sz="2000" dirty="0" smtClean="0"/>
              <a:t>Le Cochon de mer (</a:t>
            </a:r>
            <a:r>
              <a:rPr lang="fr-FR" sz="2000" dirty="0" err="1" smtClean="0"/>
              <a:t>sea</a:t>
            </a:r>
            <a:r>
              <a:rPr lang="fr-FR" sz="2000" dirty="0" smtClean="0"/>
              <a:t> </a:t>
            </a:r>
            <a:r>
              <a:rPr lang="fr-FR" sz="2000" dirty="0" err="1" smtClean="0"/>
              <a:t>pig</a:t>
            </a:r>
            <a:r>
              <a:rPr lang="fr-FR" sz="2000" dirty="0" smtClean="0"/>
              <a:t>). De son vrai nom </a:t>
            </a:r>
            <a:r>
              <a:rPr lang="fr-FR" sz="2000" dirty="0" err="1" smtClean="0"/>
              <a:t>Scoloptanes</a:t>
            </a:r>
            <a:r>
              <a:rPr lang="fr-FR" sz="2000" dirty="0" smtClean="0"/>
              <a:t> </a:t>
            </a:r>
            <a:r>
              <a:rPr lang="fr-FR" sz="2000" dirty="0" err="1" smtClean="0"/>
              <a:t>Clobosa</a:t>
            </a:r>
            <a:r>
              <a:rPr lang="fr-FR" sz="2000" dirty="0" smtClean="0"/>
              <a:t> est de famille des concombre des mers. Il vit dans les eaux très profondes , généralement à plus de 1000 mètres. Il se trouve dans l’océan indien  , Atlantique et Pacifique et très peu en Antarctique  .Ce curieux animal s’alimente avec des particules organique qu’il trouve dans la vase et la boue au fond de l’eau . </a:t>
            </a:r>
            <a:endParaRPr lang="fr-FR" sz="2000" dirty="0"/>
          </a:p>
        </p:txBody>
      </p:sp>
    </p:spTree>
    <p:custDataLst>
      <p:tags r:id="rId1"/>
    </p:custDataLst>
    <p:extLst>
      <p:ext uri="{BB962C8B-B14F-4D97-AF65-F5344CB8AC3E}">
        <p14:creationId xmlns:p14="http://schemas.microsoft.com/office/powerpoint/2010/main" val="611611497"/>
      </p:ext>
    </p:extLst>
  </p:cSld>
  <p:clrMapOvr>
    <a:masterClrMapping/>
  </p:clrMapOvr>
  <mc:AlternateContent xmlns:mc="http://schemas.openxmlformats.org/markup-compatibility/2006">
    <mc:Choice xmlns:p14="http://schemas.microsoft.com/office/powerpoint/2010/main" Requires="p14">
      <p:transition spd="slow" p14:dur="2000" advTm="15000"/>
    </mc:Choice>
    <mc:Fallback>
      <p:transition spd="slow" advTm="1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e Rat-taupe glab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695" y="1690755"/>
            <a:ext cx="5832209" cy="42369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7052153" y="982869"/>
            <a:ext cx="4772417" cy="707886"/>
          </a:xfrm>
          <a:prstGeom prst="rect">
            <a:avLst/>
          </a:prstGeom>
          <a:noFill/>
        </p:spPr>
        <p:txBody>
          <a:bodyPr wrap="square" rtlCol="0">
            <a:spAutoFit/>
          </a:bodyPr>
          <a:lstStyle/>
          <a:p>
            <a:r>
              <a:rPr lang="fr-FR" sz="4000" b="1" dirty="0" smtClean="0">
                <a:solidFill>
                  <a:srgbClr val="FF0000"/>
                </a:solidFill>
              </a:rPr>
              <a:t>Le Rat Taupe Glabre</a:t>
            </a:r>
            <a:endParaRPr lang="fr-FR" sz="4000" b="1" dirty="0">
              <a:solidFill>
                <a:srgbClr val="FF0000"/>
              </a:solidFill>
            </a:endParaRPr>
          </a:p>
        </p:txBody>
      </p:sp>
      <p:sp>
        <p:nvSpPr>
          <p:cNvPr id="4" name="ZoneTexte 3"/>
          <p:cNvSpPr txBox="1"/>
          <p:nvPr/>
        </p:nvSpPr>
        <p:spPr>
          <a:xfrm>
            <a:off x="7052153" y="2531946"/>
            <a:ext cx="4246324" cy="2554545"/>
          </a:xfrm>
          <a:prstGeom prst="rect">
            <a:avLst/>
          </a:prstGeom>
          <a:noFill/>
        </p:spPr>
        <p:txBody>
          <a:bodyPr wrap="square" rtlCol="0">
            <a:spAutoFit/>
          </a:bodyPr>
          <a:lstStyle/>
          <a:p>
            <a:r>
              <a:rPr lang="fr-FR" sz="2000" dirty="0" smtClean="0"/>
              <a:t>L’</a:t>
            </a:r>
            <a:r>
              <a:rPr lang="fr-FR" sz="2000" dirty="0" err="1" smtClean="0"/>
              <a:t>hétérocéphale</a:t>
            </a:r>
            <a:r>
              <a:rPr lang="fr-FR" sz="2000" dirty="0" smtClean="0"/>
              <a:t> , aussi appelé </a:t>
            </a:r>
            <a:r>
              <a:rPr lang="fr-FR" sz="2000" b="1" dirty="0" smtClean="0"/>
              <a:t>rat-taupe nu ou rat-taupe glabre , et un petit rongeur présent en Afrique de l’est . Les rats-taupes nus sont considérés comme les seul mammifères </a:t>
            </a:r>
            <a:r>
              <a:rPr lang="fr-FR" sz="2000" b="1" dirty="0" smtClean="0">
                <a:solidFill>
                  <a:srgbClr val="FF0000"/>
                </a:solidFill>
              </a:rPr>
              <a:t>EUSOCIAUX</a:t>
            </a:r>
            <a:r>
              <a:rPr lang="fr-FR" sz="2000" b="1" dirty="0" smtClean="0"/>
              <a:t> (c’est-à-dire se comportant comme les fourmis , les abeilles ou les termites).</a:t>
            </a:r>
            <a:endParaRPr lang="fr-FR" sz="2000" b="1" dirty="0"/>
          </a:p>
        </p:txBody>
      </p:sp>
    </p:spTree>
    <p:custDataLst>
      <p:tags r:id="rId1"/>
    </p:custDataLst>
    <p:extLst>
      <p:ext uri="{BB962C8B-B14F-4D97-AF65-F5344CB8AC3E}">
        <p14:creationId xmlns:p14="http://schemas.microsoft.com/office/powerpoint/2010/main" val="1481702465"/>
      </p:ext>
    </p:extLst>
  </p:cSld>
  <p:clrMapOvr>
    <a:masterClrMapping/>
  </p:clrMapOvr>
  <mc:AlternateContent xmlns:mc="http://schemas.openxmlformats.org/markup-compatibility/2006">
    <mc:Choice xmlns:p14="http://schemas.microsoft.com/office/powerpoint/2010/main" Requires="p14">
      <p:transition spd="slow" p14:dur="2000" advTm="13000"/>
    </mc:Choice>
    <mc:Fallback>
      <p:transition spd="slow" advTm="1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L'Axolot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695" y="1690754"/>
            <a:ext cx="5832209" cy="42369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7891397" y="982868"/>
            <a:ext cx="3344450" cy="707886"/>
          </a:xfrm>
          <a:prstGeom prst="rect">
            <a:avLst/>
          </a:prstGeom>
          <a:noFill/>
        </p:spPr>
        <p:txBody>
          <a:bodyPr wrap="square" rtlCol="0">
            <a:spAutoFit/>
          </a:bodyPr>
          <a:lstStyle/>
          <a:p>
            <a:r>
              <a:rPr lang="fr-FR" sz="4000" b="1" dirty="0" smtClean="0">
                <a:solidFill>
                  <a:srgbClr val="FF0000"/>
                </a:solidFill>
              </a:rPr>
              <a:t>L’</a:t>
            </a:r>
            <a:r>
              <a:rPr lang="fr-FR" sz="4000" b="1" dirty="0" err="1" smtClean="0">
                <a:solidFill>
                  <a:srgbClr val="FF0000"/>
                </a:solidFill>
              </a:rPr>
              <a:t>Axolot</a:t>
            </a:r>
            <a:endParaRPr lang="fr-FR" dirty="0"/>
          </a:p>
        </p:txBody>
      </p:sp>
      <p:sp>
        <p:nvSpPr>
          <p:cNvPr id="4" name="ZoneTexte 3"/>
          <p:cNvSpPr txBox="1"/>
          <p:nvPr/>
        </p:nvSpPr>
        <p:spPr>
          <a:xfrm>
            <a:off x="6839211" y="1903956"/>
            <a:ext cx="4571999" cy="3785652"/>
          </a:xfrm>
          <a:prstGeom prst="rect">
            <a:avLst/>
          </a:prstGeom>
          <a:noFill/>
        </p:spPr>
        <p:txBody>
          <a:bodyPr wrap="square" rtlCol="0">
            <a:spAutoFit/>
          </a:bodyPr>
          <a:lstStyle/>
          <a:p>
            <a:r>
              <a:rPr lang="fr-FR" sz="2000" dirty="0" smtClean="0"/>
              <a:t>L’axolotl (</a:t>
            </a:r>
            <a:r>
              <a:rPr lang="fr-FR" sz="2000" dirty="0" err="1" smtClean="0"/>
              <a:t>Ambystoma</a:t>
            </a:r>
            <a:r>
              <a:rPr lang="fr-FR" sz="2000" dirty="0" smtClean="0"/>
              <a:t> </a:t>
            </a:r>
            <a:r>
              <a:rPr lang="fr-FR" sz="2000" dirty="0" err="1" smtClean="0"/>
              <a:t>mexicanum</a:t>
            </a:r>
            <a:r>
              <a:rPr lang="fr-FR" sz="2000" dirty="0" smtClean="0"/>
              <a:t>) est un amphibien originaire du Mexique . Il fait partie des animaux ayant la capacité de passer toute leur vie  à l’état larvaire sans jamais se métamorphoser en adulte. Une autre de l’axolotl est sa capacité à régénérer des organes endommagés ou détruits. L’axolotl est non seulement </a:t>
            </a:r>
            <a:r>
              <a:rPr lang="fr-FR" sz="2000" dirty="0" smtClean="0">
                <a:solidFill>
                  <a:srgbClr val="FF0000"/>
                </a:solidFill>
              </a:rPr>
              <a:t>capable de se reconstituer </a:t>
            </a:r>
            <a:r>
              <a:rPr lang="fr-FR" sz="2000" dirty="0" smtClean="0"/>
              <a:t>par exemple un œil manquant , mail il peut aussi recréer </a:t>
            </a:r>
            <a:r>
              <a:rPr lang="fr-FR" sz="2000" dirty="0" smtClean="0">
                <a:solidFill>
                  <a:srgbClr val="FF0000"/>
                </a:solidFill>
              </a:rPr>
              <a:t>certaines parties de son cerveau </a:t>
            </a:r>
            <a:r>
              <a:rPr lang="fr-FR" sz="2000" dirty="0" smtClean="0"/>
              <a:t>si elles ont été détruites .</a:t>
            </a:r>
            <a:endParaRPr lang="fr-FR" sz="2000" dirty="0"/>
          </a:p>
        </p:txBody>
      </p:sp>
    </p:spTree>
    <p:custDataLst>
      <p:tags r:id="rId1"/>
    </p:custDataLst>
    <p:extLst>
      <p:ext uri="{BB962C8B-B14F-4D97-AF65-F5344CB8AC3E}">
        <p14:creationId xmlns:p14="http://schemas.microsoft.com/office/powerpoint/2010/main" val="495230542"/>
      </p:ext>
    </p:extLst>
  </p:cSld>
  <p:clrMapOvr>
    <a:masterClrMapping/>
  </p:clrMapOvr>
  <mc:AlternateContent xmlns:mc="http://schemas.openxmlformats.org/markup-compatibility/2006">
    <mc:Choice xmlns:p14="http://schemas.microsoft.com/office/powerpoint/2010/main" Requires="p14">
      <p:transition spd="slow" p14:dur="2000" advTm="20000"/>
    </mc:Choice>
    <mc:Fallback>
      <p:transition spd="slow"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e GalathÃ©e yÃ©t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695" y="1690752"/>
            <a:ext cx="5832208" cy="42369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7728559" y="982866"/>
            <a:ext cx="3858016" cy="707886"/>
          </a:xfrm>
          <a:prstGeom prst="rect">
            <a:avLst/>
          </a:prstGeom>
          <a:noFill/>
        </p:spPr>
        <p:txBody>
          <a:bodyPr wrap="square" rtlCol="0">
            <a:spAutoFit/>
          </a:bodyPr>
          <a:lstStyle/>
          <a:p>
            <a:r>
              <a:rPr lang="fr-FR" sz="4000" b="1" dirty="0" smtClean="0">
                <a:solidFill>
                  <a:srgbClr val="FF0000"/>
                </a:solidFill>
              </a:rPr>
              <a:t>Galathée Yéti</a:t>
            </a:r>
            <a:endParaRPr lang="fr-FR" sz="4000" b="1" dirty="0">
              <a:solidFill>
                <a:srgbClr val="FF0000"/>
              </a:solidFill>
            </a:endParaRPr>
          </a:p>
        </p:txBody>
      </p:sp>
      <p:sp>
        <p:nvSpPr>
          <p:cNvPr id="4" name="ZoneTexte 3"/>
          <p:cNvSpPr txBox="1"/>
          <p:nvPr/>
        </p:nvSpPr>
        <p:spPr>
          <a:xfrm>
            <a:off x="7252570" y="2016690"/>
            <a:ext cx="3908120" cy="3170099"/>
          </a:xfrm>
          <a:prstGeom prst="rect">
            <a:avLst/>
          </a:prstGeom>
          <a:noFill/>
        </p:spPr>
        <p:txBody>
          <a:bodyPr wrap="square" rtlCol="0">
            <a:spAutoFit/>
          </a:bodyPr>
          <a:lstStyle/>
          <a:p>
            <a:r>
              <a:rPr lang="fr-FR" sz="2000" dirty="0" smtClean="0"/>
              <a:t>La galatée yéti (</a:t>
            </a:r>
            <a:r>
              <a:rPr lang="fr-FR" sz="2000" dirty="0" err="1" smtClean="0"/>
              <a:t>kiwa</a:t>
            </a:r>
            <a:r>
              <a:rPr lang="fr-FR" sz="2000" dirty="0" smtClean="0"/>
              <a:t> </a:t>
            </a:r>
            <a:r>
              <a:rPr lang="fr-FR" sz="2000" dirty="0" err="1" smtClean="0"/>
              <a:t>hirsuta</a:t>
            </a:r>
            <a:r>
              <a:rPr lang="fr-FR" sz="2000" dirty="0" smtClean="0"/>
              <a:t>) est un crustacé décapode habitant dans les profondeurs abyssales (-2500 mètres de profondeur) de l’océan pacifique sud. Elle mesure 15 centimètres de long. Ses yeux très atrophiés et sans pigmentation laissent supposer qu’elle est aveugle. Elle reconnaissable aux soies abondantes qui couvrent ses pattes.</a:t>
            </a:r>
            <a:endParaRPr lang="fr-FR" sz="2000" dirty="0"/>
          </a:p>
        </p:txBody>
      </p:sp>
    </p:spTree>
    <p:custDataLst>
      <p:tags r:id="rId1"/>
    </p:custDataLst>
    <p:extLst>
      <p:ext uri="{BB962C8B-B14F-4D97-AF65-F5344CB8AC3E}">
        <p14:creationId xmlns:p14="http://schemas.microsoft.com/office/powerpoint/2010/main" val="2024314950"/>
      </p:ext>
    </p:extLst>
  </p:cSld>
  <p:clrMapOvr>
    <a:masterClrMapping/>
  </p:clrMapOvr>
  <mc:AlternateContent xmlns:mc="http://schemas.openxmlformats.org/markup-compatibility/2006">
    <mc:Choice xmlns:p14="http://schemas.microsoft.com/office/powerpoint/2010/main" Requires="p14">
      <p:transition spd="slow" p14:dur="2000" advTm="13000"/>
    </mc:Choice>
    <mc:Fallback>
      <p:transition spd="slow" advTm="1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e Red-lipped batfis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695" y="1690751"/>
            <a:ext cx="5832208" cy="42369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7027101" y="1127342"/>
            <a:ext cx="5273458" cy="707886"/>
          </a:xfrm>
          <a:prstGeom prst="rect">
            <a:avLst/>
          </a:prstGeom>
          <a:noFill/>
        </p:spPr>
        <p:txBody>
          <a:bodyPr wrap="square" rtlCol="0">
            <a:spAutoFit/>
          </a:bodyPr>
          <a:lstStyle/>
          <a:p>
            <a:r>
              <a:rPr lang="fr-FR" sz="4000" b="1" dirty="0" smtClean="0">
                <a:solidFill>
                  <a:srgbClr val="FF0000"/>
                </a:solidFill>
              </a:rPr>
              <a:t>Le </a:t>
            </a:r>
            <a:r>
              <a:rPr lang="fr-FR" sz="4000" b="1" dirty="0" err="1" smtClean="0">
                <a:solidFill>
                  <a:srgbClr val="FF0000"/>
                </a:solidFill>
              </a:rPr>
              <a:t>Red-Lipped</a:t>
            </a:r>
            <a:r>
              <a:rPr lang="fr-FR" sz="4000" b="1" dirty="0" smtClean="0">
                <a:solidFill>
                  <a:srgbClr val="FF0000"/>
                </a:solidFill>
              </a:rPr>
              <a:t> </a:t>
            </a:r>
            <a:r>
              <a:rPr lang="fr-FR" sz="4000" b="1" dirty="0" err="1" smtClean="0">
                <a:solidFill>
                  <a:srgbClr val="FF0000"/>
                </a:solidFill>
              </a:rPr>
              <a:t>batfish</a:t>
            </a:r>
            <a:endParaRPr lang="fr-FR" sz="4000" b="1" dirty="0">
              <a:solidFill>
                <a:srgbClr val="FF0000"/>
              </a:solidFill>
            </a:endParaRPr>
          </a:p>
        </p:txBody>
      </p:sp>
      <p:sp>
        <p:nvSpPr>
          <p:cNvPr id="4" name="ZoneTexte 3"/>
          <p:cNvSpPr txBox="1"/>
          <p:nvPr/>
        </p:nvSpPr>
        <p:spPr>
          <a:xfrm>
            <a:off x="7027101" y="2204581"/>
            <a:ext cx="4359058" cy="3170099"/>
          </a:xfrm>
          <a:prstGeom prst="rect">
            <a:avLst/>
          </a:prstGeom>
          <a:noFill/>
        </p:spPr>
        <p:txBody>
          <a:bodyPr wrap="square" rtlCol="0">
            <a:spAutoFit/>
          </a:bodyPr>
          <a:lstStyle/>
          <a:p>
            <a:r>
              <a:rPr lang="fr-FR" sz="2000" dirty="0" smtClean="0"/>
              <a:t>Le </a:t>
            </a:r>
            <a:r>
              <a:rPr lang="fr-FR" sz="2000" dirty="0" err="1" smtClean="0"/>
              <a:t>red-lipped</a:t>
            </a:r>
            <a:r>
              <a:rPr lang="fr-FR" sz="2000" dirty="0" smtClean="0"/>
              <a:t> </a:t>
            </a:r>
            <a:r>
              <a:rPr lang="fr-FR" sz="2000" dirty="0" err="1" smtClean="0"/>
              <a:t>batfish</a:t>
            </a:r>
            <a:r>
              <a:rPr lang="fr-FR" sz="2000" dirty="0" smtClean="0"/>
              <a:t> (</a:t>
            </a:r>
            <a:r>
              <a:rPr lang="fr-FR" sz="2000" dirty="0" err="1" smtClean="0"/>
              <a:t>ogcocephlus</a:t>
            </a:r>
            <a:r>
              <a:rPr lang="fr-FR" sz="2000" dirty="0" smtClean="0"/>
              <a:t> </a:t>
            </a:r>
            <a:r>
              <a:rPr lang="fr-FR" sz="2000" dirty="0" err="1" smtClean="0"/>
              <a:t>darwin</a:t>
            </a:r>
            <a:r>
              <a:rPr lang="fr-FR" sz="2000" dirty="0" smtClean="0"/>
              <a:t>) est un poisson rare qui se trouve sur les îles Galápagos . Bien qu’il vit dans l’eau , il n’est pas bon nageur et utilise ses nageoires pectorales pour « marcher » sur le plancher océanique . Lorsque l’animal atteint l’âge adulte , sa nageoire dorsale devient une épine qui lui permet d’être utilisée comme leurre pour capturer ses proies .</a:t>
            </a:r>
            <a:endParaRPr lang="fr-FR" sz="2000" dirty="0"/>
          </a:p>
        </p:txBody>
      </p:sp>
    </p:spTree>
    <p:custDataLst>
      <p:tags r:id="rId1"/>
    </p:custDataLst>
    <p:extLst>
      <p:ext uri="{BB962C8B-B14F-4D97-AF65-F5344CB8AC3E}">
        <p14:creationId xmlns:p14="http://schemas.microsoft.com/office/powerpoint/2010/main" val="1367094560"/>
      </p:ext>
    </p:extLst>
  </p:cSld>
  <p:clrMapOvr>
    <a:masterClrMapping/>
  </p:clrMapOvr>
  <mc:AlternateContent xmlns:mc="http://schemas.openxmlformats.org/markup-compatibility/2006">
    <mc:Choice xmlns:p14="http://schemas.microsoft.com/office/powerpoint/2010/main" Requires="p14">
      <p:transition spd="slow" p14:dur="2000" advTm="15000"/>
    </mc:Choice>
    <mc:Fallback>
      <p:transition spd="slow" advTm="1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e Condylure Ã  nez Ã©toilÃ©"/>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991" y="1690750"/>
            <a:ext cx="5867912" cy="42369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7102258" y="939452"/>
            <a:ext cx="4922728" cy="1323439"/>
          </a:xfrm>
          <a:prstGeom prst="rect">
            <a:avLst/>
          </a:prstGeom>
          <a:noFill/>
        </p:spPr>
        <p:txBody>
          <a:bodyPr wrap="square" rtlCol="0">
            <a:spAutoFit/>
          </a:bodyPr>
          <a:lstStyle/>
          <a:p>
            <a:r>
              <a:rPr lang="fr-FR" sz="4000" b="1" dirty="0" smtClean="0">
                <a:solidFill>
                  <a:srgbClr val="FF0000"/>
                </a:solidFill>
              </a:rPr>
              <a:t>Le condylure à nez étoilé</a:t>
            </a:r>
            <a:endParaRPr lang="fr-FR" sz="4000" b="1" dirty="0">
              <a:solidFill>
                <a:srgbClr val="FF0000"/>
              </a:solidFill>
            </a:endParaRPr>
          </a:p>
        </p:txBody>
      </p:sp>
      <p:sp>
        <p:nvSpPr>
          <p:cNvPr id="4" name="ZoneTexte 3"/>
          <p:cNvSpPr txBox="1"/>
          <p:nvPr/>
        </p:nvSpPr>
        <p:spPr>
          <a:xfrm>
            <a:off x="7102258" y="2542784"/>
            <a:ext cx="3820438" cy="3170099"/>
          </a:xfrm>
          <a:prstGeom prst="rect">
            <a:avLst/>
          </a:prstGeom>
          <a:noFill/>
        </p:spPr>
        <p:txBody>
          <a:bodyPr wrap="square" rtlCol="0">
            <a:spAutoFit/>
          </a:bodyPr>
          <a:lstStyle/>
          <a:p>
            <a:r>
              <a:rPr lang="fr-FR" sz="2000" dirty="0" smtClean="0"/>
              <a:t>La taupe étoilée (</a:t>
            </a:r>
            <a:r>
              <a:rPr lang="fr-FR" sz="2000" dirty="0" err="1" smtClean="0"/>
              <a:t>Condylura</a:t>
            </a:r>
            <a:r>
              <a:rPr lang="fr-FR" sz="2000" dirty="0" smtClean="0"/>
              <a:t> </a:t>
            </a:r>
            <a:r>
              <a:rPr lang="fr-FR" sz="2000" dirty="0" err="1" smtClean="0"/>
              <a:t>cristata</a:t>
            </a:r>
            <a:r>
              <a:rPr lang="fr-FR" sz="2000" dirty="0" smtClean="0"/>
              <a:t>) est une petite espèce de taupe nord-américaine. Il vit dans l’est du </a:t>
            </a:r>
            <a:r>
              <a:rPr lang="fr-FR" sz="2000" dirty="0" err="1" smtClean="0"/>
              <a:t>canad</a:t>
            </a:r>
            <a:r>
              <a:rPr lang="fr-FR" sz="2000" dirty="0" smtClean="0"/>
              <a:t> et à l’extrême nord-est des Etats-Unis , jusqu’au bord de la baie </a:t>
            </a:r>
            <a:r>
              <a:rPr lang="fr-FR" sz="2000" dirty="0" err="1" smtClean="0"/>
              <a:t>james</a:t>
            </a:r>
            <a:r>
              <a:rPr lang="fr-FR" sz="2000" dirty="0" smtClean="0"/>
              <a:t> sa longueur atteint 20 centimètres , la queue totalisant un tiers. Il doit son épithète d’ »étoilée » à la forme très caractéristique de son museau .</a:t>
            </a:r>
            <a:endParaRPr lang="fr-FR" sz="2000" dirty="0"/>
          </a:p>
        </p:txBody>
      </p:sp>
    </p:spTree>
    <p:custDataLst>
      <p:tags r:id="rId1"/>
    </p:custDataLst>
    <p:extLst>
      <p:ext uri="{BB962C8B-B14F-4D97-AF65-F5344CB8AC3E}">
        <p14:creationId xmlns:p14="http://schemas.microsoft.com/office/powerpoint/2010/main" val="3052859718"/>
      </p:ext>
    </p:extLst>
  </p:cSld>
  <p:clrMapOvr>
    <a:masterClrMapping/>
  </p:clrMapOvr>
  <mc:AlternateContent xmlns:mc="http://schemas.openxmlformats.org/markup-compatibility/2006">
    <mc:Choice xmlns:p14="http://schemas.microsoft.com/office/powerpoint/2010/main" Requires="p14">
      <p:transition spd="slow" p14:dur="2000" advTm="12000"/>
    </mc:Choice>
    <mc:Fallback>
      <p:transition spd="slow" advTm="1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46531" y="1927703"/>
            <a:ext cx="3048000" cy="211455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138" y="746603"/>
            <a:ext cx="3362325" cy="11811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6869" y="4101229"/>
            <a:ext cx="2028825" cy="2257425"/>
          </a:xfrm>
          <a:prstGeom prst="rect">
            <a:avLst/>
          </a:prstGeom>
        </p:spPr>
      </p:pic>
      <p:sp>
        <p:nvSpPr>
          <p:cNvPr id="6" name="ZoneTexte 5"/>
          <p:cNvSpPr txBox="1"/>
          <p:nvPr/>
        </p:nvSpPr>
        <p:spPr>
          <a:xfrm>
            <a:off x="1127342" y="4597052"/>
            <a:ext cx="3908121"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1080719788"/>
      </p:ext>
    </p:extLst>
  </p:cSld>
  <p:clrMapOvr>
    <a:masterClrMapping/>
  </p:clrMapOvr>
  <mc:AlternateContent xmlns:mc="http://schemas.openxmlformats.org/markup-compatibility/2006">
    <mc:Choice xmlns:p14="http://schemas.microsoft.com/office/powerpoint/2010/main" Requires="p14">
      <p:transition spd="slow" p14:dur="2000" advTm="2887"/>
    </mc:Choice>
    <mc:Fallback>
      <p:transition spd="slow" advTm="2887"/>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3"/>
</p:tagLst>
</file>

<file path=ppt/tags/tag2.xml><?xml version="1.0" encoding="utf-8"?>
<p:tagLst xmlns:a="http://schemas.openxmlformats.org/drawingml/2006/main" xmlns:r="http://schemas.openxmlformats.org/officeDocument/2006/relationships" xmlns:p="http://schemas.openxmlformats.org/presentationml/2006/main">
  <p:tag name="TIMING" val="|0.9"/>
</p:tagLst>
</file>

<file path=ppt/tags/tag3.xml><?xml version="1.0" encoding="utf-8"?>
<p:tagLst xmlns:a="http://schemas.openxmlformats.org/drawingml/2006/main" xmlns:r="http://schemas.openxmlformats.org/officeDocument/2006/relationships" xmlns:p="http://schemas.openxmlformats.org/presentationml/2006/main">
  <p:tag name="TIMING" val="|1"/>
</p:tagLst>
</file>

<file path=ppt/tags/tag4.xml><?xml version="1.0" encoding="utf-8"?>
<p:tagLst xmlns:a="http://schemas.openxmlformats.org/drawingml/2006/main" xmlns:r="http://schemas.openxmlformats.org/officeDocument/2006/relationships" xmlns:p="http://schemas.openxmlformats.org/presentationml/2006/main">
  <p:tag name="TIMING" val="|0.7"/>
</p:tagLst>
</file>

<file path=ppt/tags/tag5.xml><?xml version="1.0" encoding="utf-8"?>
<p:tagLst xmlns:a="http://schemas.openxmlformats.org/drawingml/2006/main" xmlns:r="http://schemas.openxmlformats.org/officeDocument/2006/relationships" xmlns:p="http://schemas.openxmlformats.org/presentationml/2006/main">
  <p:tag name="TIMING" val="|3.5"/>
</p:tagLst>
</file>

<file path=ppt/tags/tag6.xml><?xml version="1.0" encoding="utf-8"?>
<p:tagLst xmlns:a="http://schemas.openxmlformats.org/drawingml/2006/main" xmlns:r="http://schemas.openxmlformats.org/officeDocument/2006/relationships" xmlns:p="http://schemas.openxmlformats.org/presentationml/2006/main">
  <p:tag name="TIMING" val="|0.8"/>
</p:tagLst>
</file>

<file path=ppt/tags/tag7.xml><?xml version="1.0" encoding="utf-8"?>
<p:tagLst xmlns:a="http://schemas.openxmlformats.org/drawingml/2006/main" xmlns:r="http://schemas.openxmlformats.org/officeDocument/2006/relationships" xmlns:p="http://schemas.openxmlformats.org/presentationml/2006/main">
  <p:tag name="TIMING" val="|0.9"/>
</p:tagLst>
</file>

<file path=ppt/tags/tag8.xml><?xml version="1.0" encoding="utf-8"?>
<p:tagLst xmlns:a="http://schemas.openxmlformats.org/drawingml/2006/main" xmlns:r="http://schemas.openxmlformats.org/officeDocument/2006/relationships" xmlns:p="http://schemas.openxmlformats.org/presentationml/2006/main">
  <p:tag name="TIMING" val="|0.7"/>
</p:tagLst>
</file>

<file path=ppt/theme/theme1.xml><?xml version="1.0" encoding="utf-8"?>
<a:theme xmlns:a="http://schemas.openxmlformats.org/drawingml/2006/main" name="Ronds dans l’eau">
  <a:themeElements>
    <a:clrScheme name="Ronds dans l’eau">
      <a:dk1>
        <a:sysClr val="windowText" lastClr="000000"/>
      </a:dk1>
      <a:lt1>
        <a:sysClr val="window" lastClr="FFFFFF"/>
      </a:lt1>
      <a:dk2>
        <a:srgbClr val="4B4B4B"/>
      </a:dk2>
      <a:lt2>
        <a:srgbClr val="B5B5B5"/>
      </a:lt2>
      <a:accent1>
        <a:srgbClr val="9AC43E"/>
      </a:accent1>
      <a:accent2>
        <a:srgbClr val="44BA98"/>
      </a:accent2>
      <a:accent3>
        <a:srgbClr val="43A9D9"/>
      </a:accent3>
      <a:accent4>
        <a:srgbClr val="6274D8"/>
      </a:accent4>
      <a:accent5>
        <a:srgbClr val="AB54D7"/>
      </a:accent5>
      <a:accent6>
        <a:srgbClr val="D15B37"/>
      </a:accent6>
      <a:hlink>
        <a:srgbClr val="BFE962"/>
      </a:hlink>
      <a:folHlink>
        <a:srgbClr val="C0D591"/>
      </a:folHlink>
    </a:clrScheme>
    <a:fontScheme name="Ronds dans l’eau">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onds dans l’eau">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892FADA9-420D-4323-A7A4-C1060166525B}"/>
    </a:ext>
  </a:extLst>
</a:theme>
</file>

<file path=docProps/app.xml><?xml version="1.0" encoding="utf-8"?>
<Properties xmlns="http://schemas.openxmlformats.org/officeDocument/2006/extended-properties" xmlns:vt="http://schemas.openxmlformats.org/officeDocument/2006/docPropsVTypes">
  <Template>TM04033925[[fn=Ronds dans l’eau]]</Template>
  <TotalTime>111</TotalTime>
  <Words>667</Words>
  <Application>Microsoft Office PowerPoint</Application>
  <PresentationFormat>Grand écran</PresentationFormat>
  <Paragraphs>23</Paragraphs>
  <Slides>12</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12</vt:i4>
      </vt:variant>
    </vt:vector>
  </HeadingPairs>
  <TitlesOfParts>
    <vt:vector size="15" baseType="lpstr">
      <vt:lpstr>Arial</vt:lpstr>
      <vt:lpstr>Tw Cen MT</vt:lpstr>
      <vt:lpstr>Ronds dans l’eau</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14</cp:revision>
  <dcterms:created xsi:type="dcterms:W3CDTF">2019-07-25T14:12:23Z</dcterms:created>
  <dcterms:modified xsi:type="dcterms:W3CDTF">2024-03-24T22:42:31Z</dcterms:modified>
</cp:coreProperties>
</file>