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78" r:id="rId25"/>
    <p:sldId id="279" r:id="rId26"/>
    <p:sldId id="280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412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C520F-BEA2-3E54-2E6D-9636F7A7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C51190-C150-591F-AF32-5B703139AB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57824F-15E8-0D08-538F-31A615F93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568365-E677-263D-91DD-CED0BCD9B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0369FD-8999-EB74-86A2-1A8120B55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5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74DD9F-16BC-EFC2-B626-3B620D810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6CC594-8C15-0367-A71E-BD5586316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381787-BB41-F21F-182D-138E365B7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4992F0-C90C-72B2-2A6D-92CF61CC2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D5B53A-C5BB-8C73-E442-7D8597FA5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0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710C14-3E72-5F75-47ED-4DDB09A4C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B6FC17-D9B2-19BA-05EA-13956A6BD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E605EF-28B7-017B-31D1-E739AEB30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675228-D85F-53E6-D6C5-29C06034E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30F9FF-9078-D444-E2EF-683BB7FA4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F53D0-6F7A-5E49-7388-9992660CE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F3D22D-749F-4E9D-381A-2DDD02E9C0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FE557-5357-DB75-0C06-929B2D6AD5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D01388-5107-DB7E-A279-97E27FFE4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E27F50-9689-4C1F-4EEE-82654D082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26BEDD-17F8-676D-E81A-0956FA61D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92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56275-A2C1-1F2C-F4E0-988036F60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494FD7-2B1C-51B8-15AA-3690FFDED4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CAF532-8BD9-DF90-9B3F-7840A5C788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10F7A57-3F02-B756-4F2A-0DE156BDE7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E18C5FE-1529-B04E-A6A2-5B000CBD3D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B6463C0-F8D5-958C-E491-5465C891F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47F0269-28E0-880F-0ACE-0DD2E64CA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BA6A85B-A48E-0790-2B99-CDC764447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5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A0E01-4F85-E5B6-4FFD-C090193F4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22BDB25-D8C1-05B9-3BCE-10A7ABD3B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32395B-7F9B-46C6-CCE7-F03A21CF9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9085DE8-BB92-FCF4-6F5B-5A5BF51D2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262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768CBC6-9CA4-1F4E-2ABA-85B51FB4F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65067F0-9BDB-FC78-B7A7-43F892CFC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8BA1AF-2022-1A9E-358D-8F71BFFAF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111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41D51-B704-16E5-2FC4-2EFF07C0B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0ECE83-FF9C-F1A4-2530-6772BC321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C51939-00DC-08B2-0645-806E87D9F3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735083-508F-73F4-5381-522BC48DC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E0E9C7-8656-4A27-FBCE-F6B327D7D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1256E4-8B6D-2153-3F3D-4FF1A5584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6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FDCDF-E3C6-57F4-493A-B788F5756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CCE15E4-B8E6-9132-53E5-A1F97BF2BF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078288A-6B57-5C25-B761-828F46995D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247592-DE09-80C4-706C-5160DC4E9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499037-BCD5-884E-FA3C-1A6A4B229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F39FE6-B66C-DAC1-1502-B80E20565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3E1EED-F876-56C1-5CB1-310FC7E49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22E7501-9A7F-CCD1-2FBC-1F3283FBA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7CFC60-8DB6-10D8-0D56-795AFE219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A0FF44-889F-2537-933E-F2393816F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F87EA2-3173-0ABA-E83F-C3767641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11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EC4174E-98EB-A38B-9465-EFDCBABE06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8BAC8E-85F0-63AE-7DF0-F1A12786F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1B3CC1-D1F0-C99C-08E2-C18B0618C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040BD5-80C4-6053-5D37-5C3BAA842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C64C79-B348-219F-A70B-D32639BDE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94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A05AD89-128D-07F9-4553-368C050FA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C78C43-E265-F297-D638-32AF3D5BE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FF944C-AA7C-A40D-9894-45E4805649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5FD539-1EB4-4337-AE5C-C7E13DAA5B6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DA2B4A-A102-8811-E2B0-E49BC5D76B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4A6466-951E-86EB-458C-D74F7EF655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2A6650-1CD9-4A71-A2BA-FF28019B8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680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tour&#10;&#10;Description générée automatiquement">
            <a:extLst>
              <a:ext uri="{FF2B5EF4-FFF2-40B4-BE49-F238E27FC236}">
                <a16:creationId xmlns:a16="http://schemas.microsoft.com/office/drawing/2014/main" id="{E764E866-5A00-4E8E-8848-5836E96759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5" y="210820"/>
            <a:ext cx="4064000" cy="64363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732772-7531-8FDA-DC6F-8B3E19459F4D}"/>
              </a:ext>
            </a:extLst>
          </p:cNvPr>
          <p:cNvSpPr txBox="1"/>
          <p:nvPr/>
        </p:nvSpPr>
        <p:spPr>
          <a:xfrm>
            <a:off x="3953386" y="1345565"/>
            <a:ext cx="4477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L’Eglise Saint Joseph (Du Havre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66E22AC-1E6B-B39D-722E-1C990C51007A}"/>
              </a:ext>
            </a:extLst>
          </p:cNvPr>
          <p:cNvSpPr txBox="1"/>
          <p:nvPr/>
        </p:nvSpPr>
        <p:spPr>
          <a:xfrm>
            <a:off x="3953386" y="4142305"/>
            <a:ext cx="4477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Saint-Joseph du Havre (Auguste Perret).</a:t>
            </a:r>
          </a:p>
        </p:txBody>
      </p:sp>
    </p:spTree>
    <p:extLst>
      <p:ext uri="{BB962C8B-B14F-4D97-AF65-F5344CB8AC3E}">
        <p14:creationId xmlns:p14="http://schemas.microsoft.com/office/powerpoint/2010/main" val="406560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Exorciser votre maison, faites entrer lAmour, la Vérité et la Vie.wav"/>
          </p:stSnd>
        </p:sndAc>
      </p:transition>
    </mc:Choice>
    <mc:Fallback>
      <p:transition spd="slow" advClick="0" advTm="8000">
        <p:wipe/>
        <p:sndAc>
          <p:stSnd loop="1">
            <p:snd r:embed="rId2" name="Exorciser votre maison, faites entrer lAmour, la Vérité et la V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6EBA2D04-168C-EF4A-2BB2-FC7BB38C3901}"/>
              </a:ext>
            </a:extLst>
          </p:cNvPr>
          <p:cNvSpPr txBox="1"/>
          <p:nvPr/>
        </p:nvSpPr>
        <p:spPr>
          <a:xfrm>
            <a:off x="472965" y="335845"/>
            <a:ext cx="1150882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L'église Saint-Joseph est une église paroissiale de culte catholique emblématique du centre-ville reconstruit du Havre dans le département français de la Seine-Maritime, en région Normandie. Monument représentatif de l'architecture moderne, cette église des « gens de mer » symbolise la renaissance de la ville détruite en 1944. Sa tour-lanterne, qui domine du haut de ses 107 m l’ensemble des quartiers reconstruits, est tout à la fois un phare visible à des dizaines de kilomètres au large et une « stèle en mémoire des disparus ».</a:t>
            </a:r>
          </a:p>
        </p:txBody>
      </p:sp>
    </p:spTree>
    <p:extLst>
      <p:ext uri="{BB962C8B-B14F-4D97-AF65-F5344CB8AC3E}">
        <p14:creationId xmlns:p14="http://schemas.microsoft.com/office/powerpoint/2010/main" val="243428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roquis, homme, portrait, Autoportrait&#10;&#10;Description générée automatiquement">
            <a:extLst>
              <a:ext uri="{FF2B5EF4-FFF2-40B4-BE49-F238E27FC236}">
                <a16:creationId xmlns:a16="http://schemas.microsoft.com/office/drawing/2014/main" id="{3BE61FF9-2B2A-6C47-6604-DAE4D6EE8E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542" y="189000"/>
            <a:ext cx="483582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4F115B-0BFE-C9BA-37F8-9B2C06B1DD43}"/>
              </a:ext>
            </a:extLst>
          </p:cNvPr>
          <p:cNvSpPr txBox="1"/>
          <p:nvPr/>
        </p:nvSpPr>
        <p:spPr>
          <a:xfrm>
            <a:off x="182880" y="3918857"/>
            <a:ext cx="3853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d'Auguste Perret, vers 1932.</a:t>
            </a:r>
          </a:p>
        </p:txBody>
      </p:sp>
    </p:spTree>
    <p:extLst>
      <p:ext uri="{BB962C8B-B14F-4D97-AF65-F5344CB8AC3E}">
        <p14:creationId xmlns:p14="http://schemas.microsoft.com/office/powerpoint/2010/main" val="194973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Tour de grande hauteur&#10;&#10;Description générée automatiquement">
            <a:extLst>
              <a:ext uri="{FF2B5EF4-FFF2-40B4-BE49-F238E27FC236}">
                <a16:creationId xmlns:a16="http://schemas.microsoft.com/office/drawing/2014/main" id="{3F4EF884-8015-E707-E19B-91D313A396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17565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9F9B6-9376-88B1-D154-424700A2C842}"/>
              </a:ext>
            </a:extLst>
          </p:cNvPr>
          <p:cNvSpPr txBox="1"/>
          <p:nvPr/>
        </p:nvSpPr>
        <p:spPr>
          <a:xfrm>
            <a:off x="3243943" y="5994707"/>
            <a:ext cx="8948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Saint-Joseph et le front de mer.</a:t>
            </a:r>
          </a:p>
        </p:txBody>
      </p:sp>
    </p:spTree>
    <p:extLst>
      <p:ext uri="{BB962C8B-B14F-4D97-AF65-F5344CB8AC3E}">
        <p14:creationId xmlns:p14="http://schemas.microsoft.com/office/powerpoint/2010/main" val="308697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epère&#10;&#10;Description générée automatiquement">
            <a:extLst>
              <a:ext uri="{FF2B5EF4-FFF2-40B4-BE49-F238E27FC236}">
                <a16:creationId xmlns:a16="http://schemas.microsoft.com/office/drawing/2014/main" id="{550FB9DE-C1F2-0060-7B1D-0A0AED5733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C9E5F5-F874-A60A-2A33-4A6609CE5765}"/>
              </a:ext>
            </a:extLst>
          </p:cNvPr>
          <p:cNvSpPr txBox="1"/>
          <p:nvPr/>
        </p:nvSpPr>
        <p:spPr>
          <a:xfrm>
            <a:off x="3165566" y="6335485"/>
            <a:ext cx="9026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dans son environnement résidentiel.</a:t>
            </a:r>
          </a:p>
        </p:txBody>
      </p:sp>
    </p:spTree>
    <p:extLst>
      <p:ext uri="{BB962C8B-B14F-4D97-AF65-F5344CB8AC3E}">
        <p14:creationId xmlns:p14="http://schemas.microsoft.com/office/powerpoint/2010/main" val="287233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art, éclairage&#10;&#10;Description générée automatiquement">
            <a:extLst>
              <a:ext uri="{FF2B5EF4-FFF2-40B4-BE49-F238E27FC236}">
                <a16:creationId xmlns:a16="http://schemas.microsoft.com/office/drawing/2014/main" id="{1DB67F5C-B208-704E-AAE9-56778AA2A1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169832"/>
            <a:ext cx="945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CFF41F-037A-E2E6-17C7-9D5A64573A32}"/>
              </a:ext>
            </a:extLst>
          </p:cNvPr>
          <p:cNvSpPr txBox="1"/>
          <p:nvPr/>
        </p:nvSpPr>
        <p:spPr>
          <a:xfrm>
            <a:off x="3892730" y="6008167"/>
            <a:ext cx="9453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tour-lanterne et des vitraux.</a:t>
            </a:r>
          </a:p>
        </p:txBody>
      </p:sp>
    </p:spTree>
    <p:extLst>
      <p:ext uri="{BB962C8B-B14F-4D97-AF65-F5344CB8AC3E}">
        <p14:creationId xmlns:p14="http://schemas.microsoft.com/office/powerpoint/2010/main" val="323016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pture d’écran, architecture, lieu de culte&#10;&#10;Description générée automatiquement">
            <a:extLst>
              <a:ext uri="{FF2B5EF4-FFF2-40B4-BE49-F238E27FC236}">
                <a16:creationId xmlns:a16="http://schemas.microsoft.com/office/drawing/2014/main" id="{85C4574F-538F-0EDF-76C0-58EEFD082E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BB3147-58DA-4A9F-A9D0-F25882FFB98E}"/>
              </a:ext>
            </a:extLst>
          </p:cNvPr>
          <p:cNvSpPr txBox="1"/>
          <p:nvPr/>
        </p:nvSpPr>
        <p:spPr>
          <a:xfrm>
            <a:off x="169817" y="6027003"/>
            <a:ext cx="11852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Structure intérieure de l'édifice : sont visibles les groupes de piliers et leurs croix de Saint-André, de même que les bracons en V soutenant la tour-lanterne.</a:t>
            </a:r>
          </a:p>
        </p:txBody>
      </p:sp>
    </p:spTree>
    <p:extLst>
      <p:ext uri="{BB962C8B-B14F-4D97-AF65-F5344CB8AC3E}">
        <p14:creationId xmlns:p14="http://schemas.microsoft.com/office/powerpoint/2010/main" val="125603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intérieur, bâtiment, en bois&#10;&#10;Description générée automatiquement">
            <a:extLst>
              <a:ext uri="{FF2B5EF4-FFF2-40B4-BE49-F238E27FC236}">
                <a16:creationId xmlns:a16="http://schemas.microsoft.com/office/drawing/2014/main" id="{ACA30C87-4AD3-906D-1B0C-EEC154957B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0"/>
            <a:ext cx="94870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FFD72D-0986-3150-2AD2-014D74C452CE}"/>
              </a:ext>
            </a:extLst>
          </p:cNvPr>
          <p:cNvSpPr txBox="1"/>
          <p:nvPr/>
        </p:nvSpPr>
        <p:spPr>
          <a:xfrm>
            <a:off x="1580606" y="5838335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Atmosphère intérieure et vue de l'escalier hélicoïdal de la tour-lanterne.</a:t>
            </a:r>
          </a:p>
        </p:txBody>
      </p:sp>
    </p:spTree>
    <p:extLst>
      <p:ext uri="{BB962C8B-B14F-4D97-AF65-F5344CB8AC3E}">
        <p14:creationId xmlns:p14="http://schemas.microsoft.com/office/powerpoint/2010/main" val="1414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ymétrie, plafond, capture d’écran&#10;&#10;Description générée automatiquement">
            <a:extLst>
              <a:ext uri="{FF2B5EF4-FFF2-40B4-BE49-F238E27FC236}">
                <a16:creationId xmlns:a16="http://schemas.microsoft.com/office/drawing/2014/main" id="{76C753D2-6184-82B4-FB18-CF57B5492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0545" y="169824"/>
            <a:ext cx="73309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51633B-C382-4829-A8F5-03682FE77266}"/>
              </a:ext>
            </a:extLst>
          </p:cNvPr>
          <p:cNvSpPr txBox="1"/>
          <p:nvPr/>
        </p:nvSpPr>
        <p:spPr>
          <a:xfrm>
            <a:off x="1711235" y="6004587"/>
            <a:ext cx="10358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tour-lanterne et de l'atmosphère lumineuse de l'église, notamment de la blancheur de la lumière au sommet.</a:t>
            </a:r>
          </a:p>
        </p:txBody>
      </p:sp>
    </p:spTree>
    <p:extLst>
      <p:ext uri="{BB962C8B-B14F-4D97-AF65-F5344CB8AC3E}">
        <p14:creationId xmlns:p14="http://schemas.microsoft.com/office/powerpoint/2010/main" val="841274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bâtiment, allée centrale&#10;&#10;Description générée automatiquement">
            <a:extLst>
              <a:ext uri="{FF2B5EF4-FFF2-40B4-BE49-F238E27FC236}">
                <a16:creationId xmlns:a16="http://schemas.microsoft.com/office/drawing/2014/main" id="{AF031E46-376F-1543-B5F1-75A848BA8C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182892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4C0F38-A419-F7B3-2C12-FCA823338CCD}"/>
              </a:ext>
            </a:extLst>
          </p:cNvPr>
          <p:cNvSpPr txBox="1"/>
          <p:nvPr/>
        </p:nvSpPr>
        <p:spPr>
          <a:xfrm>
            <a:off x="3304902" y="6021227"/>
            <a:ext cx="979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l'autel depuis les bancs de fidèles.</a:t>
            </a:r>
          </a:p>
        </p:txBody>
      </p:sp>
    </p:spTree>
    <p:extLst>
      <p:ext uri="{BB962C8B-B14F-4D97-AF65-F5344CB8AC3E}">
        <p14:creationId xmlns:p14="http://schemas.microsoft.com/office/powerpoint/2010/main" val="154683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hapelle, cathédrale&#10;&#10;Description générée automatiquement">
            <a:extLst>
              <a:ext uri="{FF2B5EF4-FFF2-40B4-BE49-F238E27FC236}">
                <a16:creationId xmlns:a16="http://schemas.microsoft.com/office/drawing/2014/main" id="{7FF852A0-C316-5CC5-C258-1BAAD38F81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516" y="189000"/>
            <a:ext cx="485848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A073B0-1704-C2FC-AC2A-B5959830CE3A}"/>
              </a:ext>
            </a:extLst>
          </p:cNvPr>
          <p:cNvSpPr txBox="1"/>
          <p:nvPr/>
        </p:nvSpPr>
        <p:spPr>
          <a:xfrm>
            <a:off x="6096000" y="3631475"/>
            <a:ext cx="5656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Notre-Dame du Havre</a:t>
            </a:r>
          </a:p>
        </p:txBody>
      </p:sp>
    </p:spTree>
    <p:extLst>
      <p:ext uri="{BB962C8B-B14F-4D97-AF65-F5344CB8AC3E}">
        <p14:creationId xmlns:p14="http://schemas.microsoft.com/office/powerpoint/2010/main" val="1847944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aractère coloré, ville&#10;&#10;Description générée automatiquement">
            <a:extLst>
              <a:ext uri="{FF2B5EF4-FFF2-40B4-BE49-F238E27FC236}">
                <a16:creationId xmlns:a16="http://schemas.microsoft.com/office/drawing/2014/main" id="{3802C673-940D-2090-C14F-82BD45415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000125"/>
            <a:ext cx="7620000" cy="4857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74F7C48-6C3B-9EFB-2840-D7D432F0ECB8}"/>
              </a:ext>
            </a:extLst>
          </p:cNvPr>
          <p:cNvSpPr txBox="1"/>
          <p:nvPr/>
        </p:nvSpPr>
        <p:spPr>
          <a:xfrm>
            <a:off x="4275909" y="5676437"/>
            <a:ext cx="7916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12768 Vitraux multicolores</a:t>
            </a:r>
          </a:p>
        </p:txBody>
      </p:sp>
    </p:spTree>
    <p:extLst>
      <p:ext uri="{BB962C8B-B14F-4D97-AF65-F5344CB8AC3E}">
        <p14:creationId xmlns:p14="http://schemas.microsoft.com/office/powerpoint/2010/main" val="127736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eubles, intérieur, allée centrale&#10;&#10;Description générée automatiquement">
            <a:extLst>
              <a:ext uri="{FF2B5EF4-FFF2-40B4-BE49-F238E27FC236}">
                <a16:creationId xmlns:a16="http://schemas.microsoft.com/office/drawing/2014/main" id="{1B81599D-E735-E4BE-5B44-E075A7A28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34" y="380863"/>
            <a:ext cx="3810000" cy="25431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 descr="Une image contenant bâtiment, intérieur, chapelle, autel&#10;&#10;Description générée automatiquement">
            <a:extLst>
              <a:ext uri="{FF2B5EF4-FFF2-40B4-BE49-F238E27FC236}">
                <a16:creationId xmlns:a16="http://schemas.microsoft.com/office/drawing/2014/main" id="{FF20458D-E3EF-E292-ACFF-EA9363604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5538" y="380862"/>
            <a:ext cx="3810000" cy="25431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 descr="Une image contenant bois, Planche, bâtiment, intérieur&#10;&#10;Description générée automatiquement">
            <a:extLst>
              <a:ext uri="{FF2B5EF4-FFF2-40B4-BE49-F238E27FC236}">
                <a16:creationId xmlns:a16="http://schemas.microsoft.com/office/drawing/2014/main" id="{1D6E8E07-647C-69D1-BBC8-B2E450D5A1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5538" y="3333070"/>
            <a:ext cx="3810000" cy="254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066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meubles, fenêtre&#10;&#10;Description générée automatiquement">
            <a:extLst>
              <a:ext uri="{FF2B5EF4-FFF2-40B4-BE49-F238E27FC236}">
                <a16:creationId xmlns:a16="http://schemas.microsoft.com/office/drawing/2014/main" id="{22AAA158-8C4B-3245-CDA4-4595A4378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11" y="472303"/>
            <a:ext cx="3810000" cy="25431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Symétrie, bâtiment, fenêtre, Faisceau&#10;&#10;Description générée automatiquement">
            <a:extLst>
              <a:ext uri="{FF2B5EF4-FFF2-40B4-BE49-F238E27FC236}">
                <a16:creationId xmlns:a16="http://schemas.microsoft.com/office/drawing/2014/main" id="{2C8AE01E-A4F4-0E1F-373E-856E233F2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393" y="3842522"/>
            <a:ext cx="3810000" cy="25431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 descr="Une image contenant meubles, intérieur, bâtiment, allée centrale&#10;&#10;Description générée automatiquement">
            <a:extLst>
              <a:ext uri="{FF2B5EF4-FFF2-40B4-BE49-F238E27FC236}">
                <a16:creationId xmlns:a16="http://schemas.microsoft.com/office/drawing/2014/main" id="{4936F605-40CD-9143-DD3E-CC9E138E80E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724" y="420053"/>
            <a:ext cx="4356000" cy="2907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980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bâtiment, intérieur, bougie&#10;&#10;Description générée automatiquement">
            <a:extLst>
              <a:ext uri="{FF2B5EF4-FFF2-40B4-BE49-F238E27FC236}">
                <a16:creationId xmlns:a16="http://schemas.microsoft.com/office/drawing/2014/main" id="{B9CFBD33-0F84-ADA2-0310-918823D730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76" y="275175"/>
            <a:ext cx="4716000" cy="31538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A1095CDE-899E-9382-14AE-A68B9F34EC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6924" y="3263462"/>
            <a:ext cx="4824000" cy="321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358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açade&#10;&#10;Description générée automatiquement">
            <a:extLst>
              <a:ext uri="{FF2B5EF4-FFF2-40B4-BE49-F238E27FC236}">
                <a16:creationId xmlns:a16="http://schemas.microsoft.com/office/drawing/2014/main" id="{7986F05F-33BF-CF26-DA16-F8B898EEB6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839" y="346914"/>
            <a:ext cx="4644000" cy="32192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ein air, arbre, ciel, paysage&#10;&#10;Description générée automatiquement">
            <a:extLst>
              <a:ext uri="{FF2B5EF4-FFF2-40B4-BE49-F238E27FC236}">
                <a16:creationId xmlns:a16="http://schemas.microsoft.com/office/drawing/2014/main" id="{CB818366-0219-5C26-F583-C112AEFFF8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104" y="3429000"/>
            <a:ext cx="6264000" cy="3128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278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lairage, bâtiment, Symétrie, église&#10;&#10;Description générée automatiquement">
            <a:extLst>
              <a:ext uri="{FF2B5EF4-FFF2-40B4-BE49-F238E27FC236}">
                <a16:creationId xmlns:a16="http://schemas.microsoft.com/office/drawing/2014/main" id="{BD7D6923-0492-E28C-5AE2-F8D9BDF59C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385" y="1150780"/>
            <a:ext cx="5148000" cy="3432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escaliers, bâtiment, escalier, éclairage&#10;&#10;Description générée automatiquement">
            <a:extLst>
              <a:ext uri="{FF2B5EF4-FFF2-40B4-BE49-F238E27FC236}">
                <a16:creationId xmlns:a16="http://schemas.microsoft.com/office/drawing/2014/main" id="{0059AD15-9211-3413-4B75-F493C40B91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5615" y="1150780"/>
            <a:ext cx="3420000" cy="513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26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intérieur, éclairage, sol&#10;&#10;Description générée automatiquement">
            <a:extLst>
              <a:ext uri="{FF2B5EF4-FFF2-40B4-BE49-F238E27FC236}">
                <a16:creationId xmlns:a16="http://schemas.microsoft.com/office/drawing/2014/main" id="{2314EC01-35B1-3374-3E9C-B08DB08BCD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362" y="488731"/>
            <a:ext cx="5040000" cy="336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 descr="Une image contenant art, Caractère coloré, Symétrie, bâtiment&#10;&#10;Description générée automatiquement">
            <a:extLst>
              <a:ext uri="{FF2B5EF4-FFF2-40B4-BE49-F238E27FC236}">
                <a16:creationId xmlns:a16="http://schemas.microsoft.com/office/drawing/2014/main" id="{D51ADCF5-32BE-8AF7-9BB0-6AC8DC880C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1638" y="2822028"/>
            <a:ext cx="4752000" cy="356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B4DA698-0751-80D1-AF2D-3E8517F86B2A}"/>
              </a:ext>
            </a:extLst>
          </p:cNvPr>
          <p:cNvSpPr txBox="1"/>
          <p:nvPr/>
        </p:nvSpPr>
        <p:spPr>
          <a:xfrm>
            <a:off x="558362" y="3972910"/>
            <a:ext cx="63429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l’image de l’ensemble de l’édifice, un choix audacieux a été fait pour les vitraux de cette église. Aux traditionnels vitraux figuratifs, reprenant très souvent des personnages ou des scènes bibliques, il a été préféré une magnifique combinaison géométrique de 12 768 verres colorés</a:t>
            </a:r>
            <a:r>
              <a:rPr lang="fr-FR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80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art, intérieur&#10;&#10;Description générée automatiquement">
            <a:extLst>
              <a:ext uri="{FF2B5EF4-FFF2-40B4-BE49-F238E27FC236}">
                <a16:creationId xmlns:a16="http://schemas.microsoft.com/office/drawing/2014/main" id="{F58D8146-8D56-013B-86DB-E19DDC92F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303" y="457200"/>
            <a:ext cx="4464000" cy="334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E2DB1C-6539-75DD-C8CF-C32D41542437}"/>
              </a:ext>
            </a:extLst>
          </p:cNvPr>
          <p:cNvSpPr txBox="1"/>
          <p:nvPr/>
        </p:nvSpPr>
        <p:spPr>
          <a:xfrm>
            <a:off x="346840" y="3805200"/>
            <a:ext cx="53918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structure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Loin des plans traditionnels des églises françaises, l’église est structurée autour de la tour-lanterne, structure pyramidale qui repose sur 16 piliers qui s’enfoncent à 12 mètres en dessous du sol de l’église.</a:t>
            </a:r>
          </a:p>
        </p:txBody>
      </p:sp>
      <p:pic>
        <p:nvPicPr>
          <p:cNvPr id="6" name="Image 5" descr="Une image contenant plein air, bâtiment, mur, propriété&#10;&#10;Description générée automatiquement">
            <a:extLst>
              <a:ext uri="{FF2B5EF4-FFF2-40B4-BE49-F238E27FC236}">
                <a16:creationId xmlns:a16="http://schemas.microsoft.com/office/drawing/2014/main" id="{4B45EC94-0A62-4B6B-EFD9-D5AD1BA555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697" y="2995449"/>
            <a:ext cx="4392000" cy="329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D8EB30-EB0E-0454-1892-C1AAA21E5131}"/>
              </a:ext>
            </a:extLst>
          </p:cNvPr>
          <p:cNvSpPr txBox="1"/>
          <p:nvPr/>
        </p:nvSpPr>
        <p:spPr>
          <a:xfrm>
            <a:off x="7728000" y="2131200"/>
            <a:ext cx="446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béton armé sous toutes ses formes</a:t>
            </a:r>
          </a:p>
        </p:txBody>
      </p:sp>
    </p:spTree>
    <p:extLst>
      <p:ext uri="{BB962C8B-B14F-4D97-AF65-F5344CB8AC3E}">
        <p14:creationId xmlns:p14="http://schemas.microsoft.com/office/powerpoint/2010/main" val="230177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église, intérieur, allée centrale&#10;&#10;Description générée automatiquement">
            <a:extLst>
              <a:ext uri="{FF2B5EF4-FFF2-40B4-BE49-F238E27FC236}">
                <a16:creationId xmlns:a16="http://schemas.microsoft.com/office/drawing/2014/main" id="{998328AB-9156-C802-EDFE-3B90809A1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45" y="378373"/>
            <a:ext cx="4512000" cy="338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839B79-4090-DB7C-95C0-782A502C9D66}"/>
              </a:ext>
            </a:extLst>
          </p:cNvPr>
          <p:cNvSpPr txBox="1"/>
          <p:nvPr/>
        </p:nvSpPr>
        <p:spPr>
          <a:xfrm>
            <a:off x="738786" y="3762373"/>
            <a:ext cx="49976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Des sièges d’église peu conventionnels éclairés naturellement par les vitraux</a:t>
            </a:r>
          </a:p>
        </p:txBody>
      </p:sp>
      <p:pic>
        <p:nvPicPr>
          <p:cNvPr id="6" name="Image 5" descr="Une image contenant chapelle, cathédrale, Lieux sacrés, Paroisse&#10;&#10;Description générée automatiquement">
            <a:extLst>
              <a:ext uri="{FF2B5EF4-FFF2-40B4-BE49-F238E27FC236}">
                <a16:creationId xmlns:a16="http://schemas.microsoft.com/office/drawing/2014/main" id="{08239BE7-BD5D-0899-6509-88BD261003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573" y="3079862"/>
            <a:ext cx="4464000" cy="334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B509D2-8AFF-01AA-F830-1D11C934F10D}"/>
              </a:ext>
            </a:extLst>
          </p:cNvPr>
          <p:cNvSpPr txBox="1"/>
          <p:nvPr/>
        </p:nvSpPr>
        <p:spPr>
          <a:xfrm>
            <a:off x="8450317" y="2578222"/>
            <a:ext cx="4960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chœur</a:t>
            </a:r>
          </a:p>
        </p:txBody>
      </p:sp>
    </p:spTree>
    <p:extLst>
      <p:ext uri="{BB962C8B-B14F-4D97-AF65-F5344CB8AC3E}">
        <p14:creationId xmlns:p14="http://schemas.microsoft.com/office/powerpoint/2010/main" val="384291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erre, bâtiment, église&#10;&#10;Description générée automatiquement">
            <a:extLst>
              <a:ext uri="{FF2B5EF4-FFF2-40B4-BE49-F238E27FC236}">
                <a16:creationId xmlns:a16="http://schemas.microsoft.com/office/drawing/2014/main" id="{5AFE4AD2-C0B2-E294-F835-B5368E6D59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271" y="484161"/>
            <a:ext cx="4716000" cy="31826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15E338-1560-FB42-A18F-192F73039179}"/>
              </a:ext>
            </a:extLst>
          </p:cNvPr>
          <p:cNvSpPr txBox="1"/>
          <p:nvPr/>
        </p:nvSpPr>
        <p:spPr>
          <a:xfrm>
            <a:off x="1135117" y="3666787"/>
            <a:ext cx="5407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chaire à prêcher et son environnement de béton.</a:t>
            </a:r>
          </a:p>
        </p:txBody>
      </p:sp>
      <p:pic>
        <p:nvPicPr>
          <p:cNvPr id="6" name="Image 5" descr="Une image contenant bâtiment, allée centrale, fenêtre, intérieur&#10;&#10;Description générée automatiquement">
            <a:extLst>
              <a:ext uri="{FF2B5EF4-FFF2-40B4-BE49-F238E27FC236}">
                <a16:creationId xmlns:a16="http://schemas.microsoft.com/office/drawing/2014/main" id="{0DF70733-7AD3-9191-03BE-C658D62FA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030" y="577770"/>
            <a:ext cx="3456000" cy="5251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5D38F2F-17CC-DEA9-858F-329F5A0507EE}"/>
              </a:ext>
            </a:extLst>
          </p:cNvPr>
          <p:cNvSpPr txBox="1"/>
          <p:nvPr/>
        </p:nvSpPr>
        <p:spPr>
          <a:xfrm>
            <a:off x="7425558" y="5818565"/>
            <a:ext cx="542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chœur vu depuis l'entrée.</a:t>
            </a:r>
          </a:p>
        </p:txBody>
      </p:sp>
    </p:spTree>
    <p:extLst>
      <p:ext uri="{BB962C8B-B14F-4D97-AF65-F5344CB8AC3E}">
        <p14:creationId xmlns:p14="http://schemas.microsoft.com/office/powerpoint/2010/main" val="301506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en bronze, monument, Sculpture sur pierre, Sculpture&#10;&#10;Description générée automatiquement">
            <a:extLst>
              <a:ext uri="{FF2B5EF4-FFF2-40B4-BE49-F238E27FC236}">
                <a16:creationId xmlns:a16="http://schemas.microsoft.com/office/drawing/2014/main" id="{FFB3C454-710A-12E8-1F18-36E530266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974" y="762994"/>
            <a:ext cx="3492000" cy="53320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Sculpture en bronze, Sculpture sur pierre, Sculpture, bâtiment&#10;&#10;Description générée automatiquement">
            <a:extLst>
              <a:ext uri="{FF2B5EF4-FFF2-40B4-BE49-F238E27FC236}">
                <a16:creationId xmlns:a16="http://schemas.microsoft.com/office/drawing/2014/main" id="{4CF79E99-0184-35FF-1B3C-9A4105367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9554" y="855000"/>
            <a:ext cx="3384463" cy="514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1E472A-63A1-2A79-B922-05B8C1B6CDAC}"/>
              </a:ext>
            </a:extLst>
          </p:cNvPr>
          <p:cNvSpPr txBox="1"/>
          <p:nvPr/>
        </p:nvSpPr>
        <p:spPr>
          <a:xfrm>
            <a:off x="7461550" y="393335"/>
            <a:ext cx="4540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d'une Vierge à l'Enfant.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BF9F4D7-74B1-FA21-4DF5-6C198B785C9F}"/>
              </a:ext>
            </a:extLst>
          </p:cNvPr>
          <p:cNvSpPr txBox="1"/>
          <p:nvPr/>
        </p:nvSpPr>
        <p:spPr>
          <a:xfrm>
            <a:off x="452712" y="5940741"/>
            <a:ext cx="6488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saint Joseph et l'Enfant.</a:t>
            </a:r>
          </a:p>
        </p:txBody>
      </p:sp>
    </p:spTree>
    <p:extLst>
      <p:ext uri="{BB962C8B-B14F-4D97-AF65-F5344CB8AC3E}">
        <p14:creationId xmlns:p14="http://schemas.microsoft.com/office/powerpoint/2010/main" val="416979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alance, mur, sol&#10;&#10;Description générée automatiquement">
            <a:extLst>
              <a:ext uri="{FF2B5EF4-FFF2-40B4-BE49-F238E27FC236}">
                <a16:creationId xmlns:a16="http://schemas.microsoft.com/office/drawing/2014/main" id="{80FD51EE-9D4A-81B2-9B7D-65F494572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49" y="403174"/>
            <a:ext cx="4014439" cy="25201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48E1A0-5178-EF03-429A-EEE2C6288C07}"/>
              </a:ext>
            </a:extLst>
          </p:cNvPr>
          <p:cNvSpPr txBox="1"/>
          <p:nvPr/>
        </p:nvSpPr>
        <p:spPr>
          <a:xfrm>
            <a:off x="94593" y="2923350"/>
            <a:ext cx="5454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baptistère est très dépouillé, selon les volontés d'Auguste Perret.</a:t>
            </a:r>
          </a:p>
        </p:txBody>
      </p:sp>
      <p:pic>
        <p:nvPicPr>
          <p:cNvPr id="6" name="Image 5" descr="Une image contenant meubles, bâtiment, chaise, intérieur&#10;&#10;Description générée automatiquement">
            <a:extLst>
              <a:ext uri="{FF2B5EF4-FFF2-40B4-BE49-F238E27FC236}">
                <a16:creationId xmlns:a16="http://schemas.microsoft.com/office/drawing/2014/main" id="{C62A2EF1-53A8-CEE1-54BC-9B2CAF5063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333" y="3074275"/>
            <a:ext cx="4968000" cy="32457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E31964B-EECD-B27F-55F4-1F8D4476B75B}"/>
              </a:ext>
            </a:extLst>
          </p:cNvPr>
          <p:cNvSpPr txBox="1"/>
          <p:nvPr/>
        </p:nvSpPr>
        <p:spPr>
          <a:xfrm>
            <a:off x="6699970" y="2243278"/>
            <a:ext cx="454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maître-autel est un bloc de marbre de sept tonnes.</a:t>
            </a:r>
          </a:p>
        </p:txBody>
      </p:sp>
    </p:spTree>
    <p:extLst>
      <p:ext uri="{BB962C8B-B14F-4D97-AF65-F5344CB8AC3E}">
        <p14:creationId xmlns:p14="http://schemas.microsoft.com/office/powerpoint/2010/main" val="100509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 sur pierre, Sculpture, monument&#10;&#10;Description générée automatiquement">
            <a:extLst>
              <a:ext uri="{FF2B5EF4-FFF2-40B4-BE49-F238E27FC236}">
                <a16:creationId xmlns:a16="http://schemas.microsoft.com/office/drawing/2014/main" id="{FD3D83A8-725E-76E5-DBFC-65D8E4E70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311" y="793750"/>
            <a:ext cx="2019300" cy="52705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statue, Sculpture, Sculpture en bronze, plein air&#10;&#10;Description générée automatiquement">
            <a:extLst>
              <a:ext uri="{FF2B5EF4-FFF2-40B4-BE49-F238E27FC236}">
                <a16:creationId xmlns:a16="http://schemas.microsoft.com/office/drawing/2014/main" id="{D6178AC1-4AD4-BB80-9738-B070E80727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0983" y="793750"/>
            <a:ext cx="2700000" cy="50433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35DFC6-95D0-4BC3-165C-F02F126CED25}"/>
              </a:ext>
            </a:extLst>
          </p:cNvPr>
          <p:cNvSpPr txBox="1"/>
          <p:nvPr/>
        </p:nvSpPr>
        <p:spPr>
          <a:xfrm>
            <a:off x="282939" y="3429000"/>
            <a:ext cx="2664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saint portant l'Enfant.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Saint Joseph ?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F68147-72C6-058E-F564-DDF7F58BF09C}"/>
              </a:ext>
            </a:extLst>
          </p:cNvPr>
          <p:cNvSpPr txBox="1"/>
          <p:nvPr/>
        </p:nvSpPr>
        <p:spPr>
          <a:xfrm>
            <a:off x="7204841" y="5837138"/>
            <a:ext cx="4398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saint Joseph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avec l'Enfant, </a:t>
            </a:r>
          </a:p>
        </p:txBody>
      </p:sp>
    </p:spTree>
    <p:extLst>
      <p:ext uri="{BB962C8B-B14F-4D97-AF65-F5344CB8AC3E}">
        <p14:creationId xmlns:p14="http://schemas.microsoft.com/office/powerpoint/2010/main" val="293389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pture d’écran, intérieur&#10;&#10;Description générée automatiquement">
            <a:extLst>
              <a:ext uri="{FF2B5EF4-FFF2-40B4-BE49-F238E27FC236}">
                <a16:creationId xmlns:a16="http://schemas.microsoft.com/office/drawing/2014/main" id="{1404BF03-88EF-7A53-222A-971454513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67" y="1685309"/>
            <a:ext cx="4932000" cy="3255120"/>
          </a:xfrm>
          <a:prstGeom prst="rect">
            <a:avLst/>
          </a:prstGeom>
        </p:spPr>
      </p:pic>
      <p:pic>
        <p:nvPicPr>
          <p:cNvPr id="5" name="Image 4" descr="Une image contenant escaliers, fenêtre, architecture, bâtiment&#10;&#10;Description générée automatiquement">
            <a:extLst>
              <a:ext uri="{FF2B5EF4-FFF2-40B4-BE49-F238E27FC236}">
                <a16:creationId xmlns:a16="http://schemas.microsoft.com/office/drawing/2014/main" id="{2524D889-D00E-77A7-4184-24F0D16E86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5330" y="999000"/>
            <a:ext cx="3379834" cy="48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A44309-0641-82C4-469C-AACB57D94396}"/>
              </a:ext>
            </a:extLst>
          </p:cNvPr>
          <p:cNvSpPr txBox="1"/>
          <p:nvPr/>
        </p:nvSpPr>
        <p:spPr>
          <a:xfrm>
            <a:off x="6831725" y="123974"/>
            <a:ext cx="5360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Eglise Saint-Joseph du Havre : escalier de la tour à la lumière des vitraux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2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capture d’écran, gratte-ciel&#10;&#10;Description générée automatiquement">
            <a:extLst>
              <a:ext uri="{FF2B5EF4-FFF2-40B4-BE49-F238E27FC236}">
                <a16:creationId xmlns:a16="http://schemas.microsoft.com/office/drawing/2014/main" id="{763D7A64-9D8A-6376-CFB1-1AF2B1C782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006" y="985500"/>
            <a:ext cx="6516000" cy="4887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133176-DE17-F025-F920-2EE14C0AC919}"/>
              </a:ext>
            </a:extLst>
          </p:cNvPr>
          <p:cNvSpPr txBox="1"/>
          <p:nvPr/>
        </p:nvSpPr>
        <p:spPr>
          <a:xfrm>
            <a:off x="515006" y="5872500"/>
            <a:ext cx="7304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L’ambiance lumineuse de l’église Saint Joseph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F1F59B-D646-18C5-8139-584867E30CD9}"/>
              </a:ext>
            </a:extLst>
          </p:cNvPr>
          <p:cNvSpPr txBox="1"/>
          <p:nvPr/>
        </p:nvSpPr>
        <p:spPr>
          <a:xfrm>
            <a:off x="515006" y="523835"/>
            <a:ext cx="9464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L’Eglise Saint Joseph (Du Havre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2059EE5-BF17-AC27-0176-13BAB2A9FCE9}"/>
              </a:ext>
            </a:extLst>
          </p:cNvPr>
          <p:cNvSpPr txBox="1"/>
          <p:nvPr/>
        </p:nvSpPr>
        <p:spPr>
          <a:xfrm>
            <a:off x="7141779" y="2932386"/>
            <a:ext cx="5050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</a:t>
            </a:r>
            <a:r>
              <a:rPr lang="fr-FR" sz="2400" b="1" dirty="0" err="1">
                <a:solidFill>
                  <a:srgbClr val="FFFF00"/>
                </a:solidFill>
              </a:rPr>
              <a:t>EtLe</a:t>
            </a:r>
            <a:r>
              <a:rPr lang="fr-FR" sz="2400" b="1" dirty="0">
                <a:solidFill>
                  <a:srgbClr val="FFFF00"/>
                </a:solidFill>
              </a:rPr>
              <a:t>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15D01A-3619-8563-80AD-63CBEE626284}"/>
              </a:ext>
            </a:extLst>
          </p:cNvPr>
          <p:cNvSpPr txBox="1"/>
          <p:nvPr/>
        </p:nvSpPr>
        <p:spPr>
          <a:xfrm>
            <a:off x="8781393" y="4031507"/>
            <a:ext cx="415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4502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424</Words>
  <Application>Microsoft Office PowerPoint</Application>
  <PresentationFormat>Grand écran</PresentationFormat>
  <Paragraphs>34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2024-03-22T04:42:11Z</dcterms:created>
  <dcterms:modified xsi:type="dcterms:W3CDTF">2024-03-22T06:54:37Z</dcterms:modified>
</cp:coreProperties>
</file>