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7" r:id="rId3"/>
    <p:sldId id="270" r:id="rId4"/>
    <p:sldId id="269" r:id="rId5"/>
    <p:sldId id="266" r:id="rId6"/>
    <p:sldId id="265" r:id="rId7"/>
    <p:sldId id="264" r:id="rId8"/>
    <p:sldId id="262" r:id="rId9"/>
    <p:sldId id="263" r:id="rId10"/>
    <p:sldId id="261" r:id="rId11"/>
    <p:sldId id="260" r:id="rId12"/>
    <p:sldId id="259" r:id="rId13"/>
    <p:sldId id="258" r:id="rId14"/>
    <p:sldId id="257" r:id="rId15"/>
    <p:sldId id="271" r:id="rId16"/>
    <p:sldId id="272" r:id="rId17"/>
    <p:sldId id="281" r:id="rId18"/>
    <p:sldId id="283" r:id="rId19"/>
    <p:sldId id="278" r:id="rId20"/>
    <p:sldId id="282" r:id="rId21"/>
    <p:sldId id="280" r:id="rId22"/>
    <p:sldId id="279" r:id="rId23"/>
    <p:sldId id="273" r:id="rId24"/>
    <p:sldId id="274" r:id="rId25"/>
    <p:sldId id="277" r:id="rId26"/>
    <p:sldId id="287" r:id="rId27"/>
    <p:sldId id="284" r:id="rId28"/>
    <p:sldId id="276" r:id="rId29"/>
    <p:sldId id="286" r:id="rId30"/>
    <p:sldId id="27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704D5B-ECAD-7FDC-4B43-8CAC9A0AD9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2E3A797-7830-B420-61AF-BA427C9FF7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2D1DBF-58E2-D406-045C-D58C8F58C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95E2E-7628-40CF-AA59-9C6B446CD6DD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8B97954-8F99-5775-C5B3-D428E06DA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0C7DDC7-34B9-4805-4EE5-0351D89E6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8FF52-DAE9-404E-81C5-91B9B0496C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9101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BBECDF-D79E-CF92-D3A3-EAC36599BA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0A82DDC-3BFA-4BBF-B3BB-22BAE001BB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555EF2-9D72-E019-D258-7E06F7E064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95E2E-7628-40CF-AA59-9C6B446CD6DD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4A38C4-7B38-8D64-C8F4-691CAC81CB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E268962-4875-C548-CCCB-379983A744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8FF52-DAE9-404E-81C5-91B9B0496C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50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57315A-951E-BA8B-95F3-FEDCB0158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AF09DC2-B883-2BDA-2901-C43467209C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91FF727-5A1F-3364-962C-0003E6820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95E2E-7628-40CF-AA59-9C6B446CD6DD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C27847-F3E5-2ED9-911A-FE9822CF6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6130572-8767-C386-2D95-3ABE74B8D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8FF52-DAE9-404E-81C5-91B9B0496C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602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931D32-65AC-14A5-0554-6B0231A612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39998C7-B1A8-32E8-2FCB-136EA04EFF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CE50AEF-ABE7-2E78-C080-6960EF2F49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EF82240-6A9E-A35A-8F1C-E16F76D01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95E2E-7628-40CF-AA59-9C6B446CD6DD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FE9B4DD-E49B-2DEF-2A30-FE09203FD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F1337F1-D92F-9CAD-1DA1-07CAB03E4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8FF52-DAE9-404E-81C5-91B9B0496C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11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D3A45A-A80F-93EB-36A5-10D653ED2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BF67A1B-20A2-AB50-0CE6-9818A084CF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9D56AEB-D216-5321-F894-865C93BC65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B644D29-40D0-F405-7343-52C502BA3C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3A685A0-26BE-BEF7-9F32-A5666AEDF7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C98F16B-FAF9-CA85-172A-C3D1F4B78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95E2E-7628-40CF-AA59-9C6B446CD6DD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41DC62A-4B12-A671-3976-6D8F70732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A8D9B58-2CA0-F801-F354-8C70D4E58D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8FF52-DAE9-404E-81C5-91B9B0496C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9686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8ACB3C-D018-0F4B-96FB-13DD03A02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C817576-352B-AF87-B4BC-9407B6E84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95E2E-7628-40CF-AA59-9C6B446CD6DD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4A84DD3-1548-6B55-0E58-D0880E10A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54E7B21-E683-D7CC-4993-2B1A7C244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8FF52-DAE9-404E-81C5-91B9B0496C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561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507DE35-E2C4-1DF5-097E-951E12E278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95E2E-7628-40CF-AA59-9C6B446CD6DD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DB418FE-8BEC-BB97-85F9-8A9398123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AC8D074-85C2-5A1C-96F5-A39E5BBFD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8FF52-DAE9-404E-81C5-91B9B0496C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13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EFA094-B600-F381-2E5A-3CC710566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B5CA2D9-5AB6-4B3F-44E2-82F3D7D18B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24F6FAE-ED06-F2A5-0517-FB295F6BC7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99BD543-75BF-692C-D55C-D5E385A13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95E2E-7628-40CF-AA59-9C6B446CD6DD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5A401B9-8D48-FD44-687F-D3F7BD336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23A4490-AD93-4BB3-F20C-9279F5394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8FF52-DAE9-404E-81C5-91B9B0496C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53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6F64B9-205C-5219-362C-60E4EAD2C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63C4541-BDED-6513-C996-2FB47482EE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A030D0E-80D8-070E-066A-29495D64F7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99D38D1-ACE8-7E30-6FD4-7591CFBCED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95E2E-7628-40CF-AA59-9C6B446CD6DD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3AE07BD-ED98-89D1-7A03-7FD895F08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55EEDE2-52D9-9B9C-4B23-6108519CA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8FF52-DAE9-404E-81C5-91B9B0496C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687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EB3347-D6A9-7760-2C6B-F35BFEC47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2877903-2D9D-6D17-30BA-BB001ED587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1438D72-3E55-3A8F-1637-BD219DB77D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95E2E-7628-40CF-AA59-9C6B446CD6DD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1BC65F2-520C-B8A5-EF4F-BDD71087E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093F8C3-4D79-C204-72D1-76787822D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8FF52-DAE9-404E-81C5-91B9B0496C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09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D4AB224-5C96-88C4-1D6F-D9CFE2433A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0ECD412-DEEC-F870-6A11-A2619D4D53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4F43A92-E6FC-24CC-75E6-BF5D00914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95E2E-7628-40CF-AA59-9C6B446CD6DD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61B3D3A-F44C-C7BD-66F7-E52C98D61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98FADE-BED1-7F70-AF88-70373F1B1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8FF52-DAE9-404E-81C5-91B9B0496C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21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1DCA8CC-702E-56A9-E51D-C828B5234D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AF2CCD0-A205-DB5E-3E40-7F2BA92D24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339BA0-35F2-212B-4E82-16C28F16B5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395E2E-7628-40CF-AA59-9C6B446CD6DD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B74A85-96D0-5635-F6A7-E6DD45054A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DB235F-1484-98C4-78C5-9EE43EAAEA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B68FF52-DAE9-404E-81C5-91B9B0496C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1288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décoration d’intérieur, lobby, sol&#10;&#10;Description générée automatiquement">
            <a:extLst>
              <a:ext uri="{FF2B5EF4-FFF2-40B4-BE49-F238E27FC236}">
                <a16:creationId xmlns:a16="http://schemas.microsoft.com/office/drawing/2014/main" id="{1EF161DD-FFE1-809C-064F-1B24685159F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000" y="1055456"/>
            <a:ext cx="9972000" cy="474708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C38409-26D1-F611-90D6-05063AD31DF6}"/>
              </a:ext>
            </a:extLst>
          </p:cNvPr>
          <p:cNvSpPr txBox="1"/>
          <p:nvPr/>
        </p:nvSpPr>
        <p:spPr>
          <a:xfrm>
            <a:off x="1935106" y="719864"/>
            <a:ext cx="101414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Le Musée André Malraux  ( Le Havre )</a:t>
            </a:r>
          </a:p>
        </p:txBody>
      </p:sp>
    </p:spTree>
    <p:extLst>
      <p:ext uri="{BB962C8B-B14F-4D97-AF65-F5344CB8AC3E}">
        <p14:creationId xmlns:p14="http://schemas.microsoft.com/office/powerpoint/2010/main" val="395281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  <p:sndAc>
          <p:stSnd loop="1">
            <p:snd r:embed="rId2" name="Nicole Rieu - Et Bonjour a Toi LArtiste.wav"/>
          </p:stSnd>
        </p:sndAc>
      </p:transition>
    </mc:Choice>
    <mc:Fallback xmlns="">
      <p:transition spd="slow" advClick="0" advTm="8000">
        <p:fade/>
        <p:sndAc>
          <p:stSnd loop="1">
            <p:snd r:embed="rId4" name="Nicole Rieu - Et Bonjour a Toi LArtis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architecture, propriété, bâtiment&#10;&#10;Description générée automatiquement">
            <a:extLst>
              <a:ext uri="{FF2B5EF4-FFF2-40B4-BE49-F238E27FC236}">
                <a16:creationId xmlns:a16="http://schemas.microsoft.com/office/drawing/2014/main" id="{2D8969CC-EF68-7D26-19C6-A66892EC41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330" y="267540"/>
            <a:ext cx="4120621" cy="2232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 descr="Une image contenant plein air, propriété, bâtiment, Biens immobiliers&#10;&#10;Description générée automatiquement">
            <a:extLst>
              <a:ext uri="{FF2B5EF4-FFF2-40B4-BE49-F238E27FC236}">
                <a16:creationId xmlns:a16="http://schemas.microsoft.com/office/drawing/2014/main" id="{EA36C4F5-F9B0-8B4F-EFF7-718BD66CFEA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4085" y="3429000"/>
            <a:ext cx="4932000" cy="31482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248D675-6803-0E56-423E-9E1F3CFE215B}"/>
              </a:ext>
            </a:extLst>
          </p:cNvPr>
          <p:cNvSpPr txBox="1"/>
          <p:nvPr/>
        </p:nvSpPr>
        <p:spPr>
          <a:xfrm>
            <a:off x="173786" y="2499540"/>
            <a:ext cx="64502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MuMa</a:t>
            </a:r>
            <a:r>
              <a:rPr lang="fr-FR" sz="2400" b="1" dirty="0">
                <a:solidFill>
                  <a:srgbClr val="FFFF00"/>
                </a:solidFill>
              </a:rPr>
              <a:t>, vue d'ensemble, façades sud-ouest.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D6AE61A5-134D-842C-A0DF-2445A18EDF85}"/>
              </a:ext>
            </a:extLst>
          </p:cNvPr>
          <p:cNvSpPr txBox="1"/>
          <p:nvPr/>
        </p:nvSpPr>
        <p:spPr>
          <a:xfrm>
            <a:off x="806056" y="5275296"/>
            <a:ext cx="59174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MuMa</a:t>
            </a:r>
            <a:r>
              <a:rPr lang="fr-FR" sz="2400" b="1" dirty="0">
                <a:solidFill>
                  <a:srgbClr val="FFFF00"/>
                </a:solidFill>
              </a:rPr>
              <a:t>, vue d'ensemble, façades nord-ouest, vue du Signal après restauration</a:t>
            </a:r>
          </a:p>
        </p:txBody>
      </p:sp>
    </p:spTree>
    <p:extLst>
      <p:ext uri="{BB962C8B-B14F-4D97-AF65-F5344CB8AC3E}">
        <p14:creationId xmlns:p14="http://schemas.microsoft.com/office/powerpoint/2010/main" val="64867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ropriété, bâtiment, Biens immobiliers&#10;&#10;Description générée automatiquement">
            <a:extLst>
              <a:ext uri="{FF2B5EF4-FFF2-40B4-BE49-F238E27FC236}">
                <a16:creationId xmlns:a16="http://schemas.microsoft.com/office/drawing/2014/main" id="{0400FDC6-9F0A-269F-162D-9FD3219FBD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272550"/>
            <a:ext cx="4716000" cy="301038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 4" descr="Une image contenant architecture, ciel, bâtiment, plein air&#10;&#10;Description générée automatiquement">
            <a:extLst>
              <a:ext uri="{FF2B5EF4-FFF2-40B4-BE49-F238E27FC236}">
                <a16:creationId xmlns:a16="http://schemas.microsoft.com/office/drawing/2014/main" id="{69485D4D-6F6B-9BE9-1960-C3DB9180E9B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1903" y="3634195"/>
            <a:ext cx="5796000" cy="28786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8C9C47B-F384-B6DF-C105-15873D625145}"/>
              </a:ext>
            </a:extLst>
          </p:cNvPr>
          <p:cNvSpPr txBox="1"/>
          <p:nvPr/>
        </p:nvSpPr>
        <p:spPr>
          <a:xfrm>
            <a:off x="175903" y="3218696"/>
            <a:ext cx="579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MuMa</a:t>
            </a:r>
            <a:r>
              <a:rPr lang="fr-FR" sz="2400" b="1" dirty="0">
                <a:solidFill>
                  <a:schemeClr val="bg1"/>
                </a:solidFill>
              </a:rPr>
              <a:t>, vue rapprochée, façades nord-ouest.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0A56190-D858-E82E-4B4E-B3D3A6AE60B1}"/>
              </a:ext>
            </a:extLst>
          </p:cNvPr>
          <p:cNvSpPr txBox="1"/>
          <p:nvPr/>
        </p:nvSpPr>
        <p:spPr>
          <a:xfrm>
            <a:off x="5759854" y="6030317"/>
            <a:ext cx="62200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MuMa</a:t>
            </a:r>
            <a:r>
              <a:rPr lang="fr-FR" sz="2400" b="1" dirty="0">
                <a:solidFill>
                  <a:schemeClr val="bg1"/>
                </a:solidFill>
              </a:rPr>
              <a:t>, vue d'ensemble, façades nord-est. </a:t>
            </a:r>
          </a:p>
        </p:txBody>
      </p:sp>
    </p:spTree>
    <p:extLst>
      <p:ext uri="{BB962C8B-B14F-4D97-AF65-F5344CB8AC3E}">
        <p14:creationId xmlns:p14="http://schemas.microsoft.com/office/powerpoint/2010/main" val="31280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ol, plafond, décoration d’intérieur&#10;&#10;Description générée automatiquement">
            <a:extLst>
              <a:ext uri="{FF2B5EF4-FFF2-40B4-BE49-F238E27FC236}">
                <a16:creationId xmlns:a16="http://schemas.microsoft.com/office/drawing/2014/main" id="{06CCD2B3-0A8B-78C8-9C8F-DB43B72250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499" y="496389"/>
            <a:ext cx="4788000" cy="318003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4B6C65-5185-2C5D-E612-25E4881075A1}"/>
              </a:ext>
            </a:extLst>
          </p:cNvPr>
          <p:cNvSpPr txBox="1"/>
          <p:nvPr/>
        </p:nvSpPr>
        <p:spPr>
          <a:xfrm>
            <a:off x="384499" y="3676419"/>
            <a:ext cx="52382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intérieure, grande nef depuis la mezzanine (lieu des expositions temporaires)</a:t>
            </a:r>
          </a:p>
        </p:txBody>
      </p:sp>
      <p:pic>
        <p:nvPicPr>
          <p:cNvPr id="6" name="Image 5" descr="Une image contenant intérieur, mur, décoration d’intérieur, sol&#10;&#10;Description générée automatiquement">
            <a:extLst>
              <a:ext uri="{FF2B5EF4-FFF2-40B4-BE49-F238E27FC236}">
                <a16:creationId xmlns:a16="http://schemas.microsoft.com/office/drawing/2014/main" id="{1C11B1A2-36E6-641B-3BFC-7CF2606F0A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3501" y="3086488"/>
            <a:ext cx="5004000" cy="33526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3CBF7CF-484F-B801-C57E-CB1B8C1DEF28}"/>
              </a:ext>
            </a:extLst>
          </p:cNvPr>
          <p:cNvSpPr txBox="1"/>
          <p:nvPr/>
        </p:nvSpPr>
        <p:spPr>
          <a:xfrm>
            <a:off x="6257109" y="2460158"/>
            <a:ext cx="55503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intérieure, passerelle d'accès à la mezzanine</a:t>
            </a:r>
          </a:p>
        </p:txBody>
      </p:sp>
    </p:spTree>
    <p:extLst>
      <p:ext uri="{BB962C8B-B14F-4D97-AF65-F5344CB8AC3E}">
        <p14:creationId xmlns:p14="http://schemas.microsoft.com/office/powerpoint/2010/main" val="12962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pièce, art&#10;&#10;Description générée automatiquement">
            <a:extLst>
              <a:ext uri="{FF2B5EF4-FFF2-40B4-BE49-F238E27FC236}">
                <a16:creationId xmlns:a16="http://schemas.microsoft.com/office/drawing/2014/main" id="{352EFBB2-EB5D-EC8C-A664-AA48FF479F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338" y="483326"/>
            <a:ext cx="5004000" cy="32275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23BE7B-8BAA-2E86-B59F-40FDFA7F1563}"/>
              </a:ext>
            </a:extLst>
          </p:cNvPr>
          <p:cNvSpPr txBox="1"/>
          <p:nvPr/>
        </p:nvSpPr>
        <p:spPr>
          <a:xfrm>
            <a:off x="174172" y="3710906"/>
            <a:ext cx="6008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intérieure, collection permanente. </a:t>
            </a:r>
          </a:p>
        </p:txBody>
      </p:sp>
      <p:pic>
        <p:nvPicPr>
          <p:cNvPr id="6" name="Image 5" descr="Une image contenant mur, intérieur, cadre photo, Galerie d’art&#10;&#10;Description générée automatiquement">
            <a:extLst>
              <a:ext uri="{FF2B5EF4-FFF2-40B4-BE49-F238E27FC236}">
                <a16:creationId xmlns:a16="http://schemas.microsoft.com/office/drawing/2014/main" id="{706D8621-DF77-93B5-F1DF-DADAD817CEB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1252" y="3147094"/>
            <a:ext cx="5148000" cy="3217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DA6528E-A7D4-7231-3FD9-6B30DB8F2861}"/>
              </a:ext>
            </a:extLst>
          </p:cNvPr>
          <p:cNvSpPr txBox="1"/>
          <p:nvPr/>
        </p:nvSpPr>
        <p:spPr>
          <a:xfrm>
            <a:off x="6501252" y="2367294"/>
            <a:ext cx="58739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intérieure, mur des œuvres de Boudin (mezzanine</a:t>
            </a:r>
            <a:r>
              <a:rPr lang="fr-FR" dirty="0">
                <a:solidFill>
                  <a:schemeClr val="bg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86048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alerie, scène, intérieur, mur&#10;&#10;Description générée automatiquement">
            <a:extLst>
              <a:ext uri="{FF2B5EF4-FFF2-40B4-BE49-F238E27FC236}">
                <a16:creationId xmlns:a16="http://schemas.microsoft.com/office/drawing/2014/main" id="{93658D11-01FB-F23B-E30C-1EA8913013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817" y="405000"/>
            <a:ext cx="5400000" cy="302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646CB7-EB11-A6CE-F13C-A7B51ADE5A33}"/>
              </a:ext>
            </a:extLst>
          </p:cNvPr>
          <p:cNvSpPr txBox="1"/>
          <p:nvPr/>
        </p:nvSpPr>
        <p:spPr>
          <a:xfrm>
            <a:off x="457200" y="3611881"/>
            <a:ext cx="6400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intérieure, espace de la collection Senn (mezzanine)</a:t>
            </a:r>
          </a:p>
        </p:txBody>
      </p:sp>
      <p:pic>
        <p:nvPicPr>
          <p:cNvPr id="6" name="Image 5" descr="Une image contenant galerie, intérieur, mur, scène&#10;&#10;Description générée automatiquement">
            <a:extLst>
              <a:ext uri="{FF2B5EF4-FFF2-40B4-BE49-F238E27FC236}">
                <a16:creationId xmlns:a16="http://schemas.microsoft.com/office/drawing/2014/main" id="{7E207D3E-67A3-8339-6FA8-CED243F765A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6800" y="3736657"/>
            <a:ext cx="4968000" cy="27531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1A06421-94E0-5030-8B4E-8019C8B61FC1}"/>
              </a:ext>
            </a:extLst>
          </p:cNvPr>
          <p:cNvSpPr txBox="1"/>
          <p:nvPr/>
        </p:nvSpPr>
        <p:spPr>
          <a:xfrm>
            <a:off x="6858000" y="2951114"/>
            <a:ext cx="52379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intérieure, espace de la collection Senn (mezzanine)</a:t>
            </a:r>
          </a:p>
        </p:txBody>
      </p:sp>
    </p:spTree>
    <p:extLst>
      <p:ext uri="{BB962C8B-B14F-4D97-AF65-F5344CB8AC3E}">
        <p14:creationId xmlns:p14="http://schemas.microsoft.com/office/powerpoint/2010/main" val="209377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alerie, scène, pièce, intérieur&#10;&#10;Description générée automatiquement">
            <a:extLst>
              <a:ext uri="{FF2B5EF4-FFF2-40B4-BE49-F238E27FC236}">
                <a16:creationId xmlns:a16="http://schemas.microsoft.com/office/drawing/2014/main" id="{273066EA-37C0-674D-FC6E-7F9222D881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576262"/>
            <a:ext cx="5436000" cy="271347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07A670-E52A-2D5C-2511-3EB20395F42E}"/>
              </a:ext>
            </a:extLst>
          </p:cNvPr>
          <p:cNvSpPr txBox="1"/>
          <p:nvPr/>
        </p:nvSpPr>
        <p:spPr>
          <a:xfrm>
            <a:off x="640080" y="3289732"/>
            <a:ext cx="5917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intérieure, mur des œuvres de Boudin (mezzanine).</a:t>
            </a:r>
          </a:p>
        </p:txBody>
      </p:sp>
      <p:pic>
        <p:nvPicPr>
          <p:cNvPr id="6" name="Image 5" descr="Une image contenant mur, intérieur, galerie, scène&#10;&#10;Description générée automatiquement">
            <a:extLst>
              <a:ext uri="{FF2B5EF4-FFF2-40B4-BE49-F238E27FC236}">
                <a16:creationId xmlns:a16="http://schemas.microsoft.com/office/drawing/2014/main" id="{CA0026BF-359B-BEF8-6B58-2F874628374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9000" y="3289732"/>
            <a:ext cx="4752000" cy="29898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AEF14FF-D999-89C4-FA36-007CFCB44D70}"/>
              </a:ext>
            </a:extLst>
          </p:cNvPr>
          <p:cNvSpPr txBox="1"/>
          <p:nvPr/>
        </p:nvSpPr>
        <p:spPr>
          <a:xfrm>
            <a:off x="7117783" y="2458735"/>
            <a:ext cx="49849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intérieure, espace de l'école ancienne (mezzanine).</a:t>
            </a:r>
          </a:p>
        </p:txBody>
      </p:sp>
    </p:spTree>
    <p:extLst>
      <p:ext uri="{BB962C8B-B14F-4D97-AF65-F5344CB8AC3E}">
        <p14:creationId xmlns:p14="http://schemas.microsoft.com/office/powerpoint/2010/main" val="1096875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cadre photo, décoration d’intérieur&#10;&#10;Description générée automatiquement">
            <a:extLst>
              <a:ext uri="{FF2B5EF4-FFF2-40B4-BE49-F238E27FC236}">
                <a16:creationId xmlns:a16="http://schemas.microsoft.com/office/drawing/2014/main" id="{53EECD02-D45A-E0AB-BFD0-6E4A1557E1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760" y="496388"/>
            <a:ext cx="4896000" cy="31497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74A380-8ED9-5498-B62A-8BE389CB1726}"/>
              </a:ext>
            </a:extLst>
          </p:cNvPr>
          <p:cNvSpPr txBox="1"/>
          <p:nvPr/>
        </p:nvSpPr>
        <p:spPr>
          <a:xfrm>
            <a:off x="875211" y="3709994"/>
            <a:ext cx="59044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intérieure, espace de l'école ancienne (mezzanine</a:t>
            </a:r>
          </a:p>
        </p:txBody>
      </p:sp>
      <p:pic>
        <p:nvPicPr>
          <p:cNvPr id="6" name="Image 5" descr="Une image contenant chaussures, plein air, bâtiment, ciel&#10;&#10;Description générée automatiquement">
            <a:extLst>
              <a:ext uri="{FF2B5EF4-FFF2-40B4-BE49-F238E27FC236}">
                <a16:creationId xmlns:a16="http://schemas.microsoft.com/office/drawing/2014/main" id="{8EF90647-BB7E-F0FA-D327-EF183164EE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1240" y="3148006"/>
            <a:ext cx="4284000" cy="31773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45D6443-3091-32F3-BC7C-BE9DC2C015AE}"/>
              </a:ext>
            </a:extLst>
          </p:cNvPr>
          <p:cNvSpPr txBox="1"/>
          <p:nvPr/>
        </p:nvSpPr>
        <p:spPr>
          <a:xfrm>
            <a:off x="6675120" y="2255784"/>
            <a:ext cx="5394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Vincent BARRÉ (1948), Outre, 1999, fonte de fer, 60 x 240 x 80 cm. </a:t>
            </a:r>
          </a:p>
        </p:txBody>
      </p:sp>
    </p:spTree>
    <p:extLst>
      <p:ext uri="{BB962C8B-B14F-4D97-AF65-F5344CB8AC3E}">
        <p14:creationId xmlns:p14="http://schemas.microsoft.com/office/powerpoint/2010/main" val="3531905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chitecture, nuage&#10;&#10;Description générée automatiquement">
            <a:extLst>
              <a:ext uri="{FF2B5EF4-FFF2-40B4-BE49-F238E27FC236}">
                <a16:creationId xmlns:a16="http://schemas.microsoft.com/office/drawing/2014/main" id="{8DADBDB4-A58D-5C33-B2CD-3188200DEE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870" y="1136495"/>
            <a:ext cx="3312000" cy="437709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86644A-ED74-92E7-1DB3-370E730CDCBF}"/>
              </a:ext>
            </a:extLst>
          </p:cNvPr>
          <p:cNvSpPr txBox="1"/>
          <p:nvPr/>
        </p:nvSpPr>
        <p:spPr>
          <a:xfrm>
            <a:off x="431073" y="5513592"/>
            <a:ext cx="50030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Vincent BARRÉ (1948), Outres 3-4, 1999, fonte de fer, 60 x 240 x 80 cm</a:t>
            </a:r>
          </a:p>
        </p:txBody>
      </p:sp>
      <p:pic>
        <p:nvPicPr>
          <p:cNvPr id="6" name="Image 5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AB0E6AA1-9507-696E-B929-76D1D3BB178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3816" y="1206881"/>
            <a:ext cx="3348000" cy="44442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90D1118-06A5-D3C8-0C22-1CD37E78DE99}"/>
              </a:ext>
            </a:extLst>
          </p:cNvPr>
          <p:cNvSpPr txBox="1"/>
          <p:nvPr/>
        </p:nvSpPr>
        <p:spPr>
          <a:xfrm>
            <a:off x="6675120" y="305498"/>
            <a:ext cx="52773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Vincent BARRÉ (1948), Outres 3-4, 1999, fonte de fer, 60 x 240 x 80 cm.</a:t>
            </a:r>
          </a:p>
        </p:txBody>
      </p:sp>
    </p:spTree>
    <p:extLst>
      <p:ext uri="{BB962C8B-B14F-4D97-AF65-F5344CB8AC3E}">
        <p14:creationId xmlns:p14="http://schemas.microsoft.com/office/powerpoint/2010/main" val="1055370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galerie, Galerie d’art&#10;&#10;Description générée automatiquement">
            <a:extLst>
              <a:ext uri="{FF2B5EF4-FFF2-40B4-BE49-F238E27FC236}">
                <a16:creationId xmlns:a16="http://schemas.microsoft.com/office/drawing/2014/main" id="{3E04103D-CACB-F623-BF84-2F60C15593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0550" y="255949"/>
            <a:ext cx="4896000" cy="322729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 descr="Une image contenant mur, intérieur, sol, herbe&#10;&#10;Description générée automatiquement">
            <a:extLst>
              <a:ext uri="{FF2B5EF4-FFF2-40B4-BE49-F238E27FC236}">
                <a16:creationId xmlns:a16="http://schemas.microsoft.com/office/drawing/2014/main" id="{7E3A5FC3-F184-899F-169B-76E8F0F8DF9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5452" y="3246120"/>
            <a:ext cx="4860000" cy="32540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91876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sol, exposition&#10;&#10;Description générée automatiquement">
            <a:extLst>
              <a:ext uri="{FF2B5EF4-FFF2-40B4-BE49-F238E27FC236}">
                <a16:creationId xmlns:a16="http://schemas.microsoft.com/office/drawing/2014/main" id="{43A535DC-51F9-6998-3880-8F3A633115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0550" y="417739"/>
            <a:ext cx="4896000" cy="303246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 descr="Une image contenant intérieur, mur, art, galerie&#10;&#10;Description générée automatiquement">
            <a:extLst>
              <a:ext uri="{FF2B5EF4-FFF2-40B4-BE49-F238E27FC236}">
                <a16:creationId xmlns:a16="http://schemas.microsoft.com/office/drawing/2014/main" id="{54E54F8E-62AF-9C9A-5A3E-74BDB9E8FA6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9450" y="3450203"/>
            <a:ext cx="4392000" cy="29406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04111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décoration d’intérieur, lobby, sol&#10;&#10;Description générée automatiquement">
            <a:extLst>
              <a:ext uri="{FF2B5EF4-FFF2-40B4-BE49-F238E27FC236}">
                <a16:creationId xmlns:a16="http://schemas.microsoft.com/office/drawing/2014/main" id="{82D2CA7B-F7B0-B504-C944-E32EE891AE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422591"/>
            <a:ext cx="5940000" cy="2827688"/>
          </a:xfrm>
          <a:prstGeom prst="rect">
            <a:avLst/>
          </a:prstGeom>
        </p:spPr>
      </p:pic>
      <p:pic>
        <p:nvPicPr>
          <p:cNvPr id="5" name="Image 4" descr="Une image contenant peinture, art, dessin, Arts visuels&#10;&#10;Description générée automatiquement">
            <a:extLst>
              <a:ext uri="{FF2B5EF4-FFF2-40B4-BE49-F238E27FC236}">
                <a16:creationId xmlns:a16="http://schemas.microsoft.com/office/drawing/2014/main" id="{B228578F-1442-9A7A-A6FB-E9EDE293B97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0629" y="3250279"/>
            <a:ext cx="4572000" cy="3053934"/>
          </a:xfrm>
          <a:prstGeom prst="rect">
            <a:avLst/>
          </a:prstGeom>
          <a:ln w="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277F738-6255-AC76-7156-CD08E10A4EAF}"/>
              </a:ext>
            </a:extLst>
          </p:cNvPr>
          <p:cNvSpPr txBox="1"/>
          <p:nvPr/>
        </p:nvSpPr>
        <p:spPr>
          <a:xfrm>
            <a:off x="7014983" y="2312125"/>
            <a:ext cx="47940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Claude Monet, Soleil d'hiver à </a:t>
            </a:r>
            <a:r>
              <a:rPr lang="fr-FR" sz="2400" b="1" dirty="0" err="1">
                <a:solidFill>
                  <a:srgbClr val="FFFF00"/>
                </a:solidFill>
              </a:rPr>
              <a:t>Lavacourt</a:t>
            </a:r>
            <a:r>
              <a:rPr lang="fr-FR" sz="2400" b="1" dirty="0">
                <a:solidFill>
                  <a:srgbClr val="FFFF00"/>
                </a:solidFill>
              </a:rPr>
              <a:t> (1879-1880)</a:t>
            </a:r>
          </a:p>
        </p:txBody>
      </p:sp>
    </p:spTree>
    <p:extLst>
      <p:ext uri="{BB962C8B-B14F-4D97-AF65-F5344CB8AC3E}">
        <p14:creationId xmlns:p14="http://schemas.microsoft.com/office/powerpoint/2010/main" val="289485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nuage, ciel, paysage&#10;&#10;Description générée automatiquement">
            <a:extLst>
              <a:ext uri="{FF2B5EF4-FFF2-40B4-BE49-F238E27FC236}">
                <a16:creationId xmlns:a16="http://schemas.microsoft.com/office/drawing/2014/main" id="{CC3169A4-6337-8AF4-3D73-FD5B9029E3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000" y="258000"/>
            <a:ext cx="10080000" cy="6342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A80054-B1D8-1E58-7310-FC3C933247F9}"/>
              </a:ext>
            </a:extLst>
          </p:cNvPr>
          <p:cNvSpPr txBox="1"/>
          <p:nvPr/>
        </p:nvSpPr>
        <p:spPr>
          <a:xfrm>
            <a:off x="3526972" y="6325680"/>
            <a:ext cx="91570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Paul Gauguin, Paysage de Te </a:t>
            </a:r>
            <a:r>
              <a:rPr lang="fr-FR" sz="2400" b="1" dirty="0" err="1"/>
              <a:t>Vaa</a:t>
            </a:r>
            <a:r>
              <a:rPr lang="fr-FR" sz="2400" b="1" dirty="0"/>
              <a:t> (1896)</a:t>
            </a:r>
          </a:p>
        </p:txBody>
      </p:sp>
    </p:spTree>
    <p:extLst>
      <p:ext uri="{BB962C8B-B14F-4D97-AF65-F5344CB8AC3E}">
        <p14:creationId xmlns:p14="http://schemas.microsoft.com/office/powerpoint/2010/main" val="1375880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plein air, croquis&#10;&#10;Description générée automatiquement">
            <a:extLst>
              <a:ext uri="{FF2B5EF4-FFF2-40B4-BE49-F238E27FC236}">
                <a16:creationId xmlns:a16="http://schemas.microsoft.com/office/drawing/2014/main" id="{D422FF62-A568-27C6-4B16-96E988C342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6000" y="302306"/>
            <a:ext cx="7560000" cy="58353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09776D-4E95-82D3-A89F-36618E94AB46}"/>
              </a:ext>
            </a:extLst>
          </p:cNvPr>
          <p:cNvSpPr txBox="1"/>
          <p:nvPr/>
        </p:nvSpPr>
        <p:spPr>
          <a:xfrm>
            <a:off x="1946367" y="6027003"/>
            <a:ext cx="8882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Jean-Baptiste Camille Corot, Dunkerque, remparts et porte d'entrée du port (1873)</a:t>
            </a:r>
          </a:p>
        </p:txBody>
      </p:sp>
    </p:spTree>
    <p:extLst>
      <p:ext uri="{BB962C8B-B14F-4D97-AF65-F5344CB8AC3E}">
        <p14:creationId xmlns:p14="http://schemas.microsoft.com/office/powerpoint/2010/main" val="1464907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croquis&#10;&#10;Description générée automatiquement">
            <a:extLst>
              <a:ext uri="{FF2B5EF4-FFF2-40B4-BE49-F238E27FC236}">
                <a16:creationId xmlns:a16="http://schemas.microsoft.com/office/drawing/2014/main" id="{7FF74AB1-B9D5-E511-D330-6829B4C5E0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000" y="381181"/>
            <a:ext cx="6912000" cy="57037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F7A5696-2D40-8AFD-858C-FA1929B79200}"/>
              </a:ext>
            </a:extLst>
          </p:cNvPr>
          <p:cNvSpPr txBox="1"/>
          <p:nvPr/>
        </p:nvSpPr>
        <p:spPr>
          <a:xfrm>
            <a:off x="2429691" y="6084932"/>
            <a:ext cx="8242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Armand </a:t>
            </a:r>
            <a:r>
              <a:rPr lang="fr-FR" sz="2400" b="1" dirty="0"/>
              <a:t>Guillaumin</a:t>
            </a:r>
            <a:r>
              <a:rPr lang="fr-FR" sz="2400" dirty="0"/>
              <a:t>, Paysage de neige à Crozant (vers 1895)</a:t>
            </a:r>
          </a:p>
        </p:txBody>
      </p:sp>
    </p:spTree>
    <p:extLst>
      <p:ext uri="{BB962C8B-B14F-4D97-AF65-F5344CB8AC3E}">
        <p14:creationId xmlns:p14="http://schemas.microsoft.com/office/powerpoint/2010/main" val="3773910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erbe, mammifère, dessin&#10;&#10;Description générée automatiquement">
            <a:extLst>
              <a:ext uri="{FF2B5EF4-FFF2-40B4-BE49-F238E27FC236}">
                <a16:creationId xmlns:a16="http://schemas.microsoft.com/office/drawing/2014/main" id="{951A53CE-A920-904B-383B-C3ED6FAAE3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2000" y="391905"/>
            <a:ext cx="7848000" cy="583081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F01BED-90F4-628D-2EA6-B8211B897F03}"/>
              </a:ext>
            </a:extLst>
          </p:cNvPr>
          <p:cNvSpPr txBox="1"/>
          <p:nvPr/>
        </p:nvSpPr>
        <p:spPr>
          <a:xfrm>
            <a:off x="3452160" y="6004430"/>
            <a:ext cx="90359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Paul Sérusier, Le Berger Corydon (1913)</a:t>
            </a:r>
          </a:p>
        </p:txBody>
      </p:sp>
    </p:spTree>
    <p:extLst>
      <p:ext uri="{BB962C8B-B14F-4D97-AF65-F5344CB8AC3E}">
        <p14:creationId xmlns:p14="http://schemas.microsoft.com/office/powerpoint/2010/main" val="2461859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art, plein air, dessin&#10;&#10;Description générée automatiquement">
            <a:extLst>
              <a:ext uri="{FF2B5EF4-FFF2-40B4-BE49-F238E27FC236}">
                <a16:creationId xmlns:a16="http://schemas.microsoft.com/office/drawing/2014/main" id="{CC251E56-C0ED-2C70-48C5-24FBC82676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2000" y="379857"/>
            <a:ext cx="8388000" cy="582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BB1A66-03B0-EA3D-6C68-178824637427}"/>
              </a:ext>
            </a:extLst>
          </p:cNvPr>
          <p:cNvSpPr txBox="1"/>
          <p:nvPr/>
        </p:nvSpPr>
        <p:spPr>
          <a:xfrm>
            <a:off x="1771371" y="6016478"/>
            <a:ext cx="94757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Eugène Boudin, Entrée des jetées du Havre par gros temps (1895)</a:t>
            </a:r>
          </a:p>
        </p:txBody>
      </p:sp>
    </p:spTree>
    <p:extLst>
      <p:ext uri="{BB962C8B-B14F-4D97-AF65-F5344CB8AC3E}">
        <p14:creationId xmlns:p14="http://schemas.microsoft.com/office/powerpoint/2010/main" val="909781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roduits de boulangerie, nourriture, peinture, nature morte&#10;&#10;Description générée automatiquement">
            <a:extLst>
              <a:ext uri="{FF2B5EF4-FFF2-40B4-BE49-F238E27FC236}">
                <a16:creationId xmlns:a16="http://schemas.microsoft.com/office/drawing/2014/main" id="{E06D1B74-AD45-34A1-9FD2-5DE34BC9C8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000" y="204962"/>
            <a:ext cx="6912000" cy="61344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6A518A0-B97D-9A2C-AAE3-B37B82788C75}"/>
              </a:ext>
            </a:extLst>
          </p:cNvPr>
          <p:cNvSpPr txBox="1"/>
          <p:nvPr/>
        </p:nvSpPr>
        <p:spPr>
          <a:xfrm>
            <a:off x="1711234" y="6339362"/>
            <a:ext cx="9736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Sébastien </a:t>
            </a:r>
            <a:r>
              <a:rPr lang="fr-FR" sz="2400" b="1" dirty="0" err="1">
                <a:solidFill>
                  <a:srgbClr val="FFFF00"/>
                </a:solidFill>
              </a:rPr>
              <a:t>Stoskopff</a:t>
            </a:r>
            <a:r>
              <a:rPr lang="fr-FR" sz="2400" b="1" dirty="0">
                <a:solidFill>
                  <a:srgbClr val="FFFF00"/>
                </a:solidFill>
              </a:rPr>
              <a:t>, Nature morte aux fruits, fromage et pain</a:t>
            </a:r>
          </a:p>
        </p:txBody>
      </p:sp>
    </p:spTree>
    <p:extLst>
      <p:ext uri="{BB962C8B-B14F-4D97-AF65-F5344CB8AC3E}">
        <p14:creationId xmlns:p14="http://schemas.microsoft.com/office/powerpoint/2010/main" val="131166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einture, art, arche&#10;&#10;Description générée automatiquement">
            <a:extLst>
              <a:ext uri="{FF2B5EF4-FFF2-40B4-BE49-F238E27FC236}">
                <a16:creationId xmlns:a16="http://schemas.microsoft.com/office/drawing/2014/main" id="{F471E7BE-1521-2D17-DB3C-8065DD4EA3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6000" y="274334"/>
            <a:ext cx="7560000" cy="60763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0DA631-8CED-F9FB-20B9-05C1E8C1932E}"/>
              </a:ext>
            </a:extLst>
          </p:cNvPr>
          <p:cNvSpPr txBox="1"/>
          <p:nvPr/>
        </p:nvSpPr>
        <p:spPr>
          <a:xfrm>
            <a:off x="2129245" y="6122001"/>
            <a:ext cx="8752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Hubert Robert, L'Incendie de Rome, 18 juillet 64 après JC</a:t>
            </a:r>
          </a:p>
        </p:txBody>
      </p:sp>
    </p:spTree>
    <p:extLst>
      <p:ext uri="{BB962C8B-B14F-4D97-AF65-F5344CB8AC3E}">
        <p14:creationId xmlns:p14="http://schemas.microsoft.com/office/powerpoint/2010/main" val="234206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Peinture acrylique, Peinture artistique&#10;&#10;Description générée automatiquement">
            <a:extLst>
              <a:ext uri="{FF2B5EF4-FFF2-40B4-BE49-F238E27FC236}">
                <a16:creationId xmlns:a16="http://schemas.microsoft.com/office/drawing/2014/main" id="{D7C60DFC-3F9C-9F3F-C380-D9BA47182A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93371"/>
            <a:ext cx="8640000" cy="621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F902B4-E3E2-90EA-D44B-1F4A5D1A13E3}"/>
              </a:ext>
            </a:extLst>
          </p:cNvPr>
          <p:cNvSpPr txBox="1"/>
          <p:nvPr/>
        </p:nvSpPr>
        <p:spPr>
          <a:xfrm>
            <a:off x="2499909" y="6172538"/>
            <a:ext cx="8974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Louis-Eugène Boudin, Crépuscule sur le port du Havre</a:t>
            </a:r>
          </a:p>
        </p:txBody>
      </p:sp>
    </p:spTree>
    <p:extLst>
      <p:ext uri="{BB962C8B-B14F-4D97-AF65-F5344CB8AC3E}">
        <p14:creationId xmlns:p14="http://schemas.microsoft.com/office/powerpoint/2010/main" val="15858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art, personne&#10;&#10;Description générée automatiquement">
            <a:extLst>
              <a:ext uri="{FF2B5EF4-FFF2-40B4-BE49-F238E27FC236}">
                <a16:creationId xmlns:a16="http://schemas.microsoft.com/office/drawing/2014/main" id="{AFDE20D3-33CA-473C-3CEF-BC8AF1E58E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4000" y="352714"/>
            <a:ext cx="7704000" cy="594051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954009-E698-E9B5-FE37-A5DFE7FA1B21}"/>
              </a:ext>
            </a:extLst>
          </p:cNvPr>
          <p:cNvSpPr txBox="1"/>
          <p:nvPr/>
        </p:nvSpPr>
        <p:spPr>
          <a:xfrm>
            <a:off x="2612572" y="6178730"/>
            <a:ext cx="8334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Hendrik ter </a:t>
            </a:r>
            <a:r>
              <a:rPr lang="fr-FR" sz="2400" b="1" dirty="0" err="1">
                <a:solidFill>
                  <a:srgbClr val="FFFF00"/>
                </a:solidFill>
              </a:rPr>
              <a:t>Brugghen</a:t>
            </a:r>
            <a:r>
              <a:rPr lang="fr-FR" sz="2400" b="1" dirty="0">
                <a:solidFill>
                  <a:srgbClr val="FFFF00"/>
                </a:solidFill>
              </a:rPr>
              <a:t>, La vocation de saint Matthieu,</a:t>
            </a:r>
          </a:p>
        </p:txBody>
      </p:sp>
    </p:spTree>
    <p:extLst>
      <p:ext uri="{BB962C8B-B14F-4D97-AF65-F5344CB8AC3E}">
        <p14:creationId xmlns:p14="http://schemas.microsoft.com/office/powerpoint/2010/main" val="801925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aysage, dessin, art&#10;&#10;Description générée automatiquement">
            <a:extLst>
              <a:ext uri="{FF2B5EF4-FFF2-40B4-BE49-F238E27FC236}">
                <a16:creationId xmlns:a16="http://schemas.microsoft.com/office/drawing/2014/main" id="{36A2AEE6-4202-8EB7-A510-D0F5D44411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9912" y="333913"/>
            <a:ext cx="7552176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FCEA1B-2F94-23CE-83A3-235361834966}"/>
              </a:ext>
            </a:extLst>
          </p:cNvPr>
          <p:cNvSpPr txBox="1"/>
          <p:nvPr/>
        </p:nvSpPr>
        <p:spPr>
          <a:xfrm>
            <a:off x="3187338" y="6118415"/>
            <a:ext cx="7552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Claude Monet, Fécamp, bord de mer (1881)</a:t>
            </a:r>
          </a:p>
        </p:txBody>
      </p:sp>
    </p:spTree>
    <p:extLst>
      <p:ext uri="{BB962C8B-B14F-4D97-AF65-F5344CB8AC3E}">
        <p14:creationId xmlns:p14="http://schemas.microsoft.com/office/powerpoint/2010/main" val="267651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AEE927E-DF7F-A56F-05B4-2ED3FFEF0E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4000" y="244304"/>
            <a:ext cx="9864000" cy="596420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A7080FA-838C-C1B3-2914-42FC7D7AD426}"/>
              </a:ext>
            </a:extLst>
          </p:cNvPr>
          <p:cNvSpPr txBox="1"/>
          <p:nvPr/>
        </p:nvSpPr>
        <p:spPr>
          <a:xfrm>
            <a:off x="3592286" y="5977679"/>
            <a:ext cx="88043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Gustave Courbet, La Vague (1869)</a:t>
            </a:r>
          </a:p>
        </p:txBody>
      </p:sp>
    </p:spTree>
    <p:extLst>
      <p:ext uri="{BB962C8B-B14F-4D97-AF65-F5344CB8AC3E}">
        <p14:creationId xmlns:p14="http://schemas.microsoft.com/office/powerpoint/2010/main" val="1416502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erbe, nuage, ciel&#10;&#10;Description générée automatiquement">
            <a:extLst>
              <a:ext uri="{FF2B5EF4-FFF2-40B4-BE49-F238E27FC236}">
                <a16:creationId xmlns:a16="http://schemas.microsoft.com/office/drawing/2014/main" id="{399CFAAE-9149-62FD-FA4E-E8FB4490B0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1425" y="300445"/>
            <a:ext cx="8789149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6B6285-D41A-40E2-6681-3DEF590B2D05}"/>
              </a:ext>
            </a:extLst>
          </p:cNvPr>
          <p:cNvSpPr txBox="1"/>
          <p:nvPr/>
        </p:nvSpPr>
        <p:spPr>
          <a:xfrm>
            <a:off x="2952206" y="6074229"/>
            <a:ext cx="84777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Eugène Boudin, Paysage avec des vaches (1881)</a:t>
            </a:r>
          </a:p>
        </p:txBody>
      </p:sp>
    </p:spTree>
    <p:extLst>
      <p:ext uri="{BB962C8B-B14F-4D97-AF65-F5344CB8AC3E}">
        <p14:creationId xmlns:p14="http://schemas.microsoft.com/office/powerpoint/2010/main" val="809990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nuage, art, dessin&#10;&#10;Description générée automatiquement">
            <a:extLst>
              <a:ext uri="{FF2B5EF4-FFF2-40B4-BE49-F238E27FC236}">
                <a16:creationId xmlns:a16="http://schemas.microsoft.com/office/drawing/2014/main" id="{B1CAA66C-122E-6586-E8FE-08F6DDF20F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000" y="271054"/>
            <a:ext cx="7272000" cy="602649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F85B53-8EA0-84E9-4053-9AC6EC603148}"/>
              </a:ext>
            </a:extLst>
          </p:cNvPr>
          <p:cNvSpPr txBox="1"/>
          <p:nvPr/>
        </p:nvSpPr>
        <p:spPr>
          <a:xfrm>
            <a:off x="3021703" y="6066713"/>
            <a:ext cx="765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Alfred Sisley, La Seine au point du jour (1877)</a:t>
            </a:r>
          </a:p>
        </p:txBody>
      </p:sp>
    </p:spTree>
    <p:extLst>
      <p:ext uri="{BB962C8B-B14F-4D97-AF65-F5344CB8AC3E}">
        <p14:creationId xmlns:p14="http://schemas.microsoft.com/office/powerpoint/2010/main" val="3103078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ante aquatique, bassin, nature&#10;&#10;Description générée automatiquement">
            <a:extLst>
              <a:ext uri="{FF2B5EF4-FFF2-40B4-BE49-F238E27FC236}">
                <a16:creationId xmlns:a16="http://schemas.microsoft.com/office/drawing/2014/main" id="{A44315CE-EAAD-5E54-C827-48CCC928D3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0141" y="169818"/>
            <a:ext cx="6660000" cy="625676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07DAC8-5A27-82EC-116E-9708623305D9}"/>
              </a:ext>
            </a:extLst>
          </p:cNvPr>
          <p:cNvSpPr txBox="1"/>
          <p:nvPr/>
        </p:nvSpPr>
        <p:spPr>
          <a:xfrm>
            <a:off x="3771916" y="5949518"/>
            <a:ext cx="679268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Claude Monet, Les Nymphéas (1906)</a:t>
            </a:r>
          </a:p>
        </p:txBody>
      </p:sp>
    </p:spTree>
    <p:extLst>
      <p:ext uri="{BB962C8B-B14F-4D97-AF65-F5344CB8AC3E}">
        <p14:creationId xmlns:p14="http://schemas.microsoft.com/office/powerpoint/2010/main" val="310264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mbarcation, peinture, transport, dessin&#10;&#10;Description générée automatiquement">
            <a:extLst>
              <a:ext uri="{FF2B5EF4-FFF2-40B4-BE49-F238E27FC236}">
                <a16:creationId xmlns:a16="http://schemas.microsoft.com/office/drawing/2014/main" id="{C9CFE68C-2F90-A6A6-6D2B-F850907AC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6379" y="189000"/>
            <a:ext cx="4277807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DAB3E5-CD18-F524-91AB-981A05113F0A}"/>
              </a:ext>
            </a:extLst>
          </p:cNvPr>
          <p:cNvSpPr txBox="1"/>
          <p:nvPr/>
        </p:nvSpPr>
        <p:spPr>
          <a:xfrm>
            <a:off x="509451" y="3631475"/>
            <a:ext cx="34094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Eugène Boudin, Etude pour des barques de pêche</a:t>
            </a:r>
          </a:p>
        </p:txBody>
      </p:sp>
    </p:spTree>
    <p:extLst>
      <p:ext uri="{BB962C8B-B14F-4D97-AF65-F5344CB8AC3E}">
        <p14:creationId xmlns:p14="http://schemas.microsoft.com/office/powerpoint/2010/main" val="134200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nature morte, fruit&#10;&#10;Description générée automatiquement">
            <a:extLst>
              <a:ext uri="{FF2B5EF4-FFF2-40B4-BE49-F238E27FC236}">
                <a16:creationId xmlns:a16="http://schemas.microsoft.com/office/drawing/2014/main" id="{CC9E1FA6-B48C-EBE1-EC25-F48FBD38AB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7662" y="187560"/>
            <a:ext cx="544668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5C4F78-C1A1-5BF2-AF91-AC82D4BCD6EE}"/>
              </a:ext>
            </a:extLst>
          </p:cNvPr>
          <p:cNvSpPr txBox="1"/>
          <p:nvPr/>
        </p:nvSpPr>
        <p:spPr>
          <a:xfrm>
            <a:off x="6330274" y="6027003"/>
            <a:ext cx="54466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Alexandre-François Desportes, Nature morte aux fruits et au gibier</a:t>
            </a:r>
          </a:p>
        </p:txBody>
      </p:sp>
      <p:pic>
        <p:nvPicPr>
          <p:cNvPr id="6" name="Image 5" descr="Une image contenant peinture, cadre photo, arbre, Arts visuels&#10;&#10;Description générée automatiquement">
            <a:extLst>
              <a:ext uri="{FF2B5EF4-FFF2-40B4-BE49-F238E27FC236}">
                <a16:creationId xmlns:a16="http://schemas.microsoft.com/office/drawing/2014/main" id="{806D6C64-69FA-A931-397A-A2702C1AFE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7651" y="187556"/>
            <a:ext cx="4752000" cy="625455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4F69FA0-5A3B-6243-E28D-1769892E429B}"/>
              </a:ext>
            </a:extLst>
          </p:cNvPr>
          <p:cNvSpPr txBox="1"/>
          <p:nvPr/>
        </p:nvSpPr>
        <p:spPr>
          <a:xfrm>
            <a:off x="608642" y="6074578"/>
            <a:ext cx="52900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douard</a:t>
            </a:r>
            <a:r>
              <a:rPr lang="fr-FR" sz="2400" b="1" dirty="0">
                <a:solidFill>
                  <a:srgbClr val="FFFF00"/>
                </a:solidFill>
              </a:rPr>
              <a:t> Joseph </a:t>
            </a:r>
            <a:r>
              <a:rPr lang="fr-FR" sz="2400" b="1" dirty="0" err="1">
                <a:solidFill>
                  <a:srgbClr val="FFFF00"/>
                </a:solidFill>
              </a:rPr>
              <a:t>Dantan</a:t>
            </a:r>
            <a:r>
              <a:rPr lang="fr-FR" sz="2400" b="1" dirty="0">
                <a:solidFill>
                  <a:srgbClr val="FFFF00"/>
                </a:solidFill>
              </a:rPr>
              <a:t>, Enterrement d'un enfant à Villerville (1884)</a:t>
            </a:r>
          </a:p>
        </p:txBody>
      </p:sp>
    </p:spTree>
    <p:extLst>
      <p:ext uri="{BB962C8B-B14F-4D97-AF65-F5344CB8AC3E}">
        <p14:creationId xmlns:p14="http://schemas.microsoft.com/office/powerpoint/2010/main" val="172571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Peinture artistique&#10;&#10;Description générée automatiquement">
            <a:extLst>
              <a:ext uri="{FF2B5EF4-FFF2-40B4-BE49-F238E27FC236}">
                <a16:creationId xmlns:a16="http://schemas.microsoft.com/office/drawing/2014/main" id="{3622EDFF-229D-F893-58EC-FFA4DFDA09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485" y="119743"/>
            <a:ext cx="4705350" cy="6096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800A6B-7155-6E9B-603F-1A5E45205FD3}"/>
              </a:ext>
            </a:extLst>
          </p:cNvPr>
          <p:cNvSpPr txBox="1"/>
          <p:nvPr/>
        </p:nvSpPr>
        <p:spPr>
          <a:xfrm>
            <a:off x="322216" y="5907260"/>
            <a:ext cx="5773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Eugène Boudin, Coucher de soleil au bord de la mer (vers 1888-1895)</a:t>
            </a:r>
          </a:p>
        </p:txBody>
      </p:sp>
      <p:pic>
        <p:nvPicPr>
          <p:cNvPr id="8" name="Image 7" descr="Une image contenant art, dessin, croquis, Arts visuels&#10;&#10;Description générée automatiquement">
            <a:extLst>
              <a:ext uri="{FF2B5EF4-FFF2-40B4-BE49-F238E27FC236}">
                <a16:creationId xmlns:a16="http://schemas.microsoft.com/office/drawing/2014/main" id="{62C74230-7516-5AA1-C026-368B10DB09F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40515" y="300409"/>
            <a:ext cx="3600000" cy="573466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2609F005-693A-88AC-6AD1-5A3FDAB6DB21}"/>
              </a:ext>
            </a:extLst>
          </p:cNvPr>
          <p:cNvSpPr txBox="1"/>
          <p:nvPr/>
        </p:nvSpPr>
        <p:spPr>
          <a:xfrm>
            <a:off x="7252880" y="6017678"/>
            <a:ext cx="4763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Édouard Vuillard, A la fenêtre</a:t>
            </a:r>
          </a:p>
        </p:txBody>
      </p:sp>
    </p:spTree>
    <p:extLst>
      <p:ext uri="{BB962C8B-B14F-4D97-AF65-F5344CB8AC3E}">
        <p14:creationId xmlns:p14="http://schemas.microsoft.com/office/powerpoint/2010/main" val="163670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croquis&#10;&#10;Description générée automatiquement">
            <a:extLst>
              <a:ext uri="{FF2B5EF4-FFF2-40B4-BE49-F238E27FC236}">
                <a16:creationId xmlns:a16="http://schemas.microsoft.com/office/drawing/2014/main" id="{4BC138A4-02EC-2050-5F48-A0292B0505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397" y="189000"/>
            <a:ext cx="4965515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A0CF11-4DBA-CDC4-1329-F85693592E30}"/>
              </a:ext>
            </a:extLst>
          </p:cNvPr>
          <p:cNvSpPr txBox="1"/>
          <p:nvPr/>
        </p:nvSpPr>
        <p:spPr>
          <a:xfrm>
            <a:off x="5520912" y="1097280"/>
            <a:ext cx="6048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Le Musée Malraux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5A2704A-1DF0-919B-B5B6-ABD27AE12F89}"/>
              </a:ext>
            </a:extLst>
          </p:cNvPr>
          <p:cNvSpPr txBox="1"/>
          <p:nvPr/>
        </p:nvSpPr>
        <p:spPr>
          <a:xfrm>
            <a:off x="6505303" y="2486241"/>
            <a:ext cx="5316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381F22C-F617-6E96-7D15-93D3C5C6F78C}"/>
              </a:ext>
            </a:extLst>
          </p:cNvPr>
          <p:cNvSpPr txBox="1"/>
          <p:nvPr/>
        </p:nvSpPr>
        <p:spPr>
          <a:xfrm>
            <a:off x="7955280" y="3644369"/>
            <a:ext cx="4010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67C011F-C719-06C1-DC30-99DC269A1D8D}"/>
              </a:ext>
            </a:extLst>
          </p:cNvPr>
          <p:cNvSpPr txBox="1"/>
          <p:nvPr/>
        </p:nvSpPr>
        <p:spPr>
          <a:xfrm>
            <a:off x="5555423" y="5468671"/>
            <a:ext cx="64114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Edgar Degas, Après le bain, Femme se séchant (vers 1884-1886, retravaillé entre 1890 et 1900)</a:t>
            </a:r>
          </a:p>
        </p:txBody>
      </p:sp>
    </p:spTree>
    <p:extLst>
      <p:ext uri="{BB962C8B-B14F-4D97-AF65-F5344CB8AC3E}">
        <p14:creationId xmlns:p14="http://schemas.microsoft.com/office/powerpoint/2010/main" val="3100845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448</Words>
  <Application>Microsoft Office PowerPoint</Application>
  <PresentationFormat>Grand écran</PresentationFormat>
  <Paragraphs>42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2024-03-21T11:53:01Z</dcterms:created>
  <dcterms:modified xsi:type="dcterms:W3CDTF">2024-03-22T10:43:42Z</dcterms:modified>
</cp:coreProperties>
</file>