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2" r:id="rId2"/>
    <p:sldId id="258" r:id="rId3"/>
    <p:sldId id="286" r:id="rId4"/>
    <p:sldId id="282" r:id="rId5"/>
    <p:sldId id="293" r:id="rId6"/>
    <p:sldId id="283" r:id="rId7"/>
    <p:sldId id="284" r:id="rId8"/>
    <p:sldId id="285" r:id="rId9"/>
    <p:sldId id="267" r:id="rId10"/>
    <p:sldId id="257" r:id="rId11"/>
    <p:sldId id="287" r:id="rId12"/>
    <p:sldId id="265" r:id="rId13"/>
    <p:sldId id="259" r:id="rId14"/>
    <p:sldId id="260" r:id="rId15"/>
    <p:sldId id="294" r:id="rId16"/>
    <p:sldId id="295" r:id="rId17"/>
    <p:sldId id="263" r:id="rId18"/>
    <p:sldId id="261" r:id="rId19"/>
    <p:sldId id="266" r:id="rId20"/>
    <p:sldId id="292" r:id="rId21"/>
    <p:sldId id="290" r:id="rId22"/>
    <p:sldId id="291" r:id="rId23"/>
    <p:sldId id="296" r:id="rId24"/>
    <p:sldId id="270" r:id="rId25"/>
    <p:sldId id="273" r:id="rId26"/>
    <p:sldId id="271" r:id="rId27"/>
    <p:sldId id="272" r:id="rId28"/>
    <p:sldId id="274" r:id="rId29"/>
    <p:sldId id="276" r:id="rId30"/>
    <p:sldId id="275" r:id="rId31"/>
    <p:sldId id="277" r:id="rId32"/>
    <p:sldId id="278" r:id="rId33"/>
    <p:sldId id="279" r:id="rId34"/>
    <p:sldId id="280" r:id="rId35"/>
    <p:sldId id="281" r:id="rId36"/>
    <p:sldId id="289"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6C6503CF-D7A7-46B4-B8B8-3A8BF86144EE}"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3168311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C6503CF-D7A7-46B4-B8B8-3A8BF86144EE}"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11743374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6C6503CF-D7A7-46B4-B8B8-3A8BF86144EE}"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3294862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6C6503CF-D7A7-46B4-B8B8-3A8BF86144EE}" type="datetimeFigureOut">
              <a:rPr lang="fr-FR" smtClean="0"/>
              <a:t>24/03/2024</a:t>
            </a:fld>
            <a:endParaRPr lang="fr-FR"/>
          </a:p>
        </p:txBody>
      </p:sp>
      <p:sp>
        <p:nvSpPr>
          <p:cNvPr id="6" name="Footer Placeholder 5"/>
          <p:cNvSpPr>
            <a:spLocks noGrp="1"/>
          </p:cNvSpPr>
          <p:nvPr>
            <p:ph type="ftr" sz="quarter" idx="11"/>
          </p:nvPr>
        </p:nvSpPr>
        <p:spPr/>
        <p:txBody>
          <a:bodyPr/>
          <a:lstStyle/>
          <a:p>
            <a:endParaRPr lang="fr-F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4027178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C6503CF-D7A7-46B4-B8B8-3A8BF86144EE}" type="datetimeFigureOut">
              <a:rPr lang="fr-FR" smtClean="0"/>
              <a:t>24/03/2024</a:t>
            </a:fld>
            <a:endParaRPr lang="fr-FR"/>
          </a:p>
        </p:txBody>
      </p:sp>
      <p:sp>
        <p:nvSpPr>
          <p:cNvPr id="8" name="Footer Placeholder 7"/>
          <p:cNvSpPr>
            <a:spLocks noGrp="1"/>
          </p:cNvSpPr>
          <p:nvPr>
            <p:ph type="ftr" sz="quarter" idx="11"/>
          </p:nvPr>
        </p:nvSpPr>
        <p:spPr/>
        <p:txBody>
          <a:bodyPr/>
          <a:lstStyle/>
          <a:p>
            <a:endParaRPr lang="fr-F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314851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C6503CF-D7A7-46B4-B8B8-3A8BF86144EE}" type="datetimeFigureOut">
              <a:rPr lang="fr-FR" smtClean="0"/>
              <a:t>24/03/2024</a:t>
            </a:fld>
            <a:endParaRPr lang="fr-FR"/>
          </a:p>
        </p:txBody>
      </p:sp>
      <p:sp>
        <p:nvSpPr>
          <p:cNvPr id="4" name="Footer Placeholder 3"/>
          <p:cNvSpPr>
            <a:spLocks noGrp="1"/>
          </p:cNvSpPr>
          <p:nvPr>
            <p:ph type="ftr" sz="quarter" idx="11"/>
          </p:nvPr>
        </p:nvSpPr>
        <p:spPr/>
        <p:txBody>
          <a:bodyPr/>
          <a:lstStyle/>
          <a:p>
            <a:endParaRPr lang="fr-F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16705788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6503CF-D7A7-46B4-B8B8-3A8BF86144EE}" type="datetimeFigureOut">
              <a:rPr lang="fr-FR" smtClean="0"/>
              <a:t>24/03/2024</a:t>
            </a:fld>
            <a:endParaRPr lang="fr-FR"/>
          </a:p>
        </p:txBody>
      </p:sp>
      <p:sp>
        <p:nvSpPr>
          <p:cNvPr id="3" name="Footer Placeholder 2"/>
          <p:cNvSpPr>
            <a:spLocks noGrp="1"/>
          </p:cNvSpPr>
          <p:nvPr>
            <p:ph type="ftr" sz="quarter" idx="11"/>
          </p:nvPr>
        </p:nvSpPr>
        <p:spPr/>
        <p:txBody>
          <a:bodyPr/>
          <a:lstStyle/>
          <a:p>
            <a:endParaRPr lang="fr-F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1731292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6C6503CF-D7A7-46B4-B8B8-3A8BF86144EE}" type="datetimeFigureOut">
              <a:rPr lang="fr-FR" smtClean="0"/>
              <a:t>24/03/2024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1343242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6C6503CF-D7A7-46B4-B8B8-3A8BF86144EE}" type="datetimeFigureOut">
              <a:rPr lang="fr-FR" smtClean="0"/>
              <a:t>24/03/2024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3621941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6C6503CF-D7A7-46B4-B8B8-3A8BF86144EE}"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3495942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6C6503CF-D7A7-46B4-B8B8-3A8BF86144EE}"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622B98E-6AB2-4372-B77F-CC6137642697}" type="slidenum">
              <a:rPr lang="fr-FR" smtClean="0"/>
              <a:t>‹N°›</a:t>
            </a:fld>
            <a:endParaRPr lang="fr-F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27618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6C6503CF-D7A7-46B4-B8B8-3A8BF86144EE}" type="datetimeFigureOut">
              <a:rPr lang="fr-FR" smtClean="0"/>
              <a:t>24/03/2024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11629501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6C6503CF-D7A7-46B4-B8B8-3A8BF86144EE}" type="datetimeFigureOut">
              <a:rPr lang="fr-FR" smtClean="0"/>
              <a:t>24/03/2024</a:t>
            </a:fld>
            <a:endParaRPr lang="fr-FR"/>
          </a:p>
        </p:txBody>
      </p:sp>
      <p:sp>
        <p:nvSpPr>
          <p:cNvPr id="6" name="Footer Placeholder 5"/>
          <p:cNvSpPr>
            <a:spLocks noGrp="1"/>
          </p:cNvSpPr>
          <p:nvPr>
            <p:ph type="ftr" sz="quarter" idx="11"/>
          </p:nvPr>
        </p:nvSpPr>
        <p:spPr/>
        <p:txBody>
          <a:bodyPr/>
          <a:lstStyle/>
          <a:p>
            <a:endParaRPr lang="fr-F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622B98E-6AB2-4372-B77F-CC6137642697}" type="slidenum">
              <a:rPr lang="fr-FR" smtClean="0"/>
              <a:t>‹N°›</a:t>
            </a:fld>
            <a:endParaRPr lang="fr-F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794791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6C6503CF-D7A7-46B4-B8B8-3A8BF86144EE}" type="datetimeFigureOut">
              <a:rPr lang="fr-FR" smtClean="0"/>
              <a:t>24/03/2024</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36922356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C6503CF-D7A7-46B4-B8B8-3A8BF86144EE}"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4095768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C6503CF-D7A7-46B4-B8B8-3A8BF86144EE}"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622B98E-6AB2-4372-B77F-CC6137642697}" type="slidenum">
              <a:rPr lang="fr-FR" smtClean="0"/>
              <a:t>‹N°›</a:t>
            </a:fld>
            <a:endParaRPr lang="fr-FR"/>
          </a:p>
        </p:txBody>
      </p:sp>
    </p:spTree>
    <p:extLst>
      <p:ext uri="{BB962C8B-B14F-4D97-AF65-F5344CB8AC3E}">
        <p14:creationId xmlns:p14="http://schemas.microsoft.com/office/powerpoint/2010/main" val="3788620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C6503CF-D7A7-46B4-B8B8-3A8BF86144EE}" type="datetimeFigureOut">
              <a:rPr lang="fr-FR" smtClean="0"/>
              <a:t>24/03/2024</a:t>
            </a:fld>
            <a:endParaRPr lang="fr-F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7622B98E-6AB2-4372-B77F-CC6137642697}" type="slidenum">
              <a:rPr lang="fr-FR" smtClean="0"/>
              <a:t>‹N°›</a:t>
            </a:fld>
            <a:endParaRPr lang="fr-FR"/>
          </a:p>
        </p:txBody>
      </p:sp>
    </p:spTree>
    <p:extLst>
      <p:ext uri="{BB962C8B-B14F-4D97-AF65-F5344CB8AC3E}">
        <p14:creationId xmlns:p14="http://schemas.microsoft.com/office/powerpoint/2010/main" val="31063025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hyperlink" Target="https://fr.wikipedia.org/wiki/Gard" TargetMode="External"/><Relationship Id="rId13" Type="http://schemas.openxmlformats.org/officeDocument/2006/relationships/hyperlink" Target="https://fr.wikipedia.org/wiki/Intercommunalit%C3%A9_en_France" TargetMode="External"/><Relationship Id="rId18" Type="http://schemas.openxmlformats.org/officeDocument/2006/relationships/hyperlink" Target="https://fr.wikipedia.org/wiki/Code_postal_en_France" TargetMode="External"/><Relationship Id="rId3" Type="http://schemas.openxmlformats.org/officeDocument/2006/relationships/hyperlink" Target="https://fr.wikipedia.org/wiki/Liste_des_pays_du_monde" TargetMode="External"/><Relationship Id="rId21" Type="http://schemas.openxmlformats.org/officeDocument/2006/relationships/hyperlink" Target="https://fr.wikipedia.org/wiki/Chiffres_de_population_de_la_France" TargetMode="External"/><Relationship Id="rId7" Type="http://schemas.openxmlformats.org/officeDocument/2006/relationships/hyperlink" Target="https://fr.wikipedia.org/wiki/D%C3%A9partement_fran%C3%A7ais" TargetMode="External"/><Relationship Id="rId12" Type="http://schemas.openxmlformats.org/officeDocument/2006/relationships/hyperlink" Target="https://fr.wikipedia.org/wiki/Canton_de_La_Grand-Combe" TargetMode="External"/><Relationship Id="rId17" Type="http://schemas.openxmlformats.org/officeDocument/2006/relationships/hyperlink" Target="https://fr.wikipedia.org/wiki/%C3%89lections_municipales_fran%C3%A7aises_de_2014" TargetMode="External"/><Relationship Id="rId25" Type="http://schemas.openxmlformats.org/officeDocument/2006/relationships/image" Target="../media/image13.png"/><Relationship Id="rId2" Type="http://schemas.openxmlformats.org/officeDocument/2006/relationships/image" Target="../media/image9.png"/><Relationship Id="rId16" Type="http://schemas.openxmlformats.org/officeDocument/2006/relationships/hyperlink" Target="https://fr.wikipedia.org/wiki/Mandat_politique" TargetMode="External"/><Relationship Id="rId20" Type="http://schemas.openxmlformats.org/officeDocument/2006/relationships/hyperlink" Target="https://fr.wikipedia.org/wiki/Gentil%C3%A9" TargetMode="External"/><Relationship Id="rId1" Type="http://schemas.openxmlformats.org/officeDocument/2006/relationships/slideLayout" Target="../slideLayouts/slideLayout7.xml"/><Relationship Id="rId6" Type="http://schemas.openxmlformats.org/officeDocument/2006/relationships/hyperlink" Target="https://fr.wikipedia.org/wiki/Occitanie_(r%C3%A9gion_administrative)" TargetMode="External"/><Relationship Id="rId11" Type="http://schemas.openxmlformats.org/officeDocument/2006/relationships/hyperlink" Target="https://fr.wikipedia.org/wiki/Canton_fran%C3%A7ais" TargetMode="External"/><Relationship Id="rId24" Type="http://schemas.openxmlformats.org/officeDocument/2006/relationships/image" Target="../media/image12.png"/><Relationship Id="rId5" Type="http://schemas.openxmlformats.org/officeDocument/2006/relationships/hyperlink" Target="https://fr.wikipedia.org/wiki/R%C3%A9gion_fran%C3%A7aise" TargetMode="External"/><Relationship Id="rId15" Type="http://schemas.openxmlformats.org/officeDocument/2006/relationships/hyperlink" Target="https://fr.wikipedia.org/wiki/Maire_(France)" TargetMode="External"/><Relationship Id="rId23" Type="http://schemas.openxmlformats.org/officeDocument/2006/relationships/image" Target="../media/image11.png"/><Relationship Id="rId10" Type="http://schemas.openxmlformats.org/officeDocument/2006/relationships/hyperlink" Target="https://fr.wikipedia.org/wiki/Arrondissement_d%27Al%C3%A8s" TargetMode="External"/><Relationship Id="rId19" Type="http://schemas.openxmlformats.org/officeDocument/2006/relationships/hyperlink" Target="https://fr.wikipedia.org/wiki/Code_officiel_g%C3%A9ographique#Code_commune" TargetMode="External"/><Relationship Id="rId4" Type="http://schemas.openxmlformats.org/officeDocument/2006/relationships/hyperlink" Target="https://fr.wikipedia.org/wiki/France" TargetMode="External"/><Relationship Id="rId9" Type="http://schemas.openxmlformats.org/officeDocument/2006/relationships/hyperlink" Target="https://fr.wikipedia.org/wiki/Arrondissement_fran%C3%A7ais" TargetMode="External"/><Relationship Id="rId14" Type="http://schemas.openxmlformats.org/officeDocument/2006/relationships/hyperlink" Target="https://fr.wikipedia.org/wiki/Al%C3%A8s_Agglom%C3%A9ration" TargetMode="External"/><Relationship Id="rId22"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fr.wikipedia.org/wiki/Jean-Pierre_Chabrol" TargetMode="External"/><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RÃ©sultat de recherche d'images pour &quot;jean pierre chabrol&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05600" y="0"/>
            <a:ext cx="5486400" cy="6858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030" name="Picture 6" descr="RÃ©sultat de recherche d'images pour &quot;jean pierre chabrol&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77800"/>
            <a:ext cx="5423770" cy="6858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034" name="Picture 10" descr="RÃ©sultat de recherche d'images pour &quot;jean pierre chabrol&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88201" y="255400"/>
            <a:ext cx="2002311" cy="30960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RÃ©sultat de recherche d'images pour &quot;jean pierre chabrol&qu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88201" y="3606800"/>
            <a:ext cx="2002311" cy="3096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10880" y="2621773"/>
            <a:ext cx="1539104" cy="985027"/>
          </a:xfrm>
          <a:prstGeom prst="rect">
            <a:avLst/>
          </a:prstGeom>
        </p:spPr>
      </p:pic>
    </p:spTree>
    <p:extLst>
      <p:ext uri="{BB962C8B-B14F-4D97-AF65-F5344CB8AC3E}">
        <p14:creationId xmlns:p14="http://schemas.microsoft.com/office/powerpoint/2010/main" val="1411313355"/>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Jean-Pierre Chabrol — Raconte... (Full Album).wav"/>
          </p:stSnd>
        </p:sndAc>
      </p:transition>
    </mc:Choice>
    <mc:Fallback xmlns="">
      <p:transition spd="slow">
        <p:sndAc>
          <p:stSnd>
            <p:snd r:embed="rId8" name="Jean-Pierre Chabrol — Raconte... (Full Album).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http://www.jeanpierrechabrol.fr/images/photo_accuei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636" y="1306511"/>
            <a:ext cx="4023490" cy="5040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749800" y="562193"/>
            <a:ext cx="7315200" cy="6186309"/>
          </a:xfrm>
          <a:prstGeom prst="rect">
            <a:avLst/>
          </a:prstGeom>
        </p:spPr>
        <p:txBody>
          <a:bodyPr wrap="square">
            <a:spAutoFit/>
          </a:bodyPr>
          <a:lstStyle/>
          <a:p>
            <a:r>
              <a:rPr lang="fr-FR" b="0" i="0" dirty="0" smtClean="0">
                <a:solidFill>
                  <a:srgbClr val="000000"/>
                </a:solidFill>
                <a:effectLst/>
                <a:latin typeface="Verdana" panose="020B0604030504040204" pitchFamily="34" charset="0"/>
              </a:rPr>
              <a:t>Né le 11 juin 1925 à </a:t>
            </a:r>
            <a:r>
              <a:rPr lang="fr-FR" b="0" i="0" dirty="0" err="1" smtClean="0">
                <a:solidFill>
                  <a:srgbClr val="000000"/>
                </a:solidFill>
                <a:effectLst/>
                <a:latin typeface="Verdana" panose="020B0604030504040204" pitchFamily="34" charset="0"/>
              </a:rPr>
              <a:t>Chamborigaud</a:t>
            </a:r>
            <a:r>
              <a:rPr lang="fr-FR" b="0" i="0" dirty="0" smtClean="0">
                <a:solidFill>
                  <a:srgbClr val="000000"/>
                </a:solidFill>
                <a:effectLst/>
                <a:latin typeface="Verdana" panose="020B0604030504040204" pitchFamily="34" charset="0"/>
              </a:rPr>
              <a:t>, en terre cévenole, de Silvain Chabrol et de Noëlle </a:t>
            </a:r>
            <a:r>
              <a:rPr lang="fr-FR" b="0" i="0" dirty="0" err="1" smtClean="0">
                <a:solidFill>
                  <a:srgbClr val="000000"/>
                </a:solidFill>
                <a:effectLst/>
                <a:latin typeface="Verdana" panose="020B0604030504040204" pitchFamily="34" charset="0"/>
              </a:rPr>
              <a:t>Alzas</a:t>
            </a:r>
            <a:r>
              <a:rPr lang="fr-FR" b="0" i="0" dirty="0" smtClean="0">
                <a:solidFill>
                  <a:srgbClr val="000000"/>
                </a:solidFill>
                <a:effectLst/>
                <a:latin typeface="Verdana" panose="020B0604030504040204" pitchFamily="34" charset="0"/>
              </a:rPr>
              <a:t>, instituteurs tous les deux, il avait fait ses études au lycée </a:t>
            </a:r>
            <a:r>
              <a:rPr lang="fr-FR" b="0" i="0" dirty="0" err="1" smtClean="0">
                <a:solidFill>
                  <a:srgbClr val="000000"/>
                </a:solidFill>
                <a:effectLst/>
                <a:latin typeface="Verdana" panose="020B0604030504040204" pitchFamily="34" charset="0"/>
              </a:rPr>
              <a:t>J.-B.-Dumas</a:t>
            </a:r>
            <a:r>
              <a:rPr lang="fr-FR" b="0" i="0" dirty="0" smtClean="0">
                <a:solidFill>
                  <a:srgbClr val="000000"/>
                </a:solidFill>
                <a:effectLst/>
                <a:latin typeface="Verdana" panose="020B0604030504040204" pitchFamily="34" charset="0"/>
              </a:rPr>
              <a:t> à Alès, puis au lycée Louis-le-Grand de Paris. </a:t>
            </a:r>
            <a:br>
              <a:rPr lang="fr-FR" b="0" i="0" dirty="0" smtClean="0">
                <a:solidFill>
                  <a:srgbClr val="000000"/>
                </a:solidFill>
                <a:effectLst/>
                <a:latin typeface="Verdana" panose="020B0604030504040204" pitchFamily="34" charset="0"/>
              </a:rPr>
            </a:br>
            <a:r>
              <a:rPr lang="fr-FR" b="0" i="0" dirty="0" smtClean="0">
                <a:solidFill>
                  <a:srgbClr val="000000"/>
                </a:solidFill>
                <a:effectLst/>
                <a:latin typeface="Verdana" panose="020B0604030504040204" pitchFamily="34" charset="0"/>
              </a:rPr>
              <a:t/>
            </a:r>
            <a:br>
              <a:rPr lang="fr-FR" b="0" i="0" dirty="0" smtClean="0">
                <a:solidFill>
                  <a:srgbClr val="000000"/>
                </a:solidFill>
                <a:effectLst/>
                <a:latin typeface="Verdana" panose="020B0604030504040204" pitchFamily="34" charset="0"/>
              </a:rPr>
            </a:br>
            <a:r>
              <a:rPr lang="fr-FR" b="0" i="0" dirty="0" smtClean="0">
                <a:solidFill>
                  <a:srgbClr val="000000"/>
                </a:solidFill>
                <a:effectLst/>
                <a:latin typeface="Verdana" panose="020B0604030504040204" pitchFamily="34" charset="0"/>
              </a:rPr>
              <a:t>Il a exercé tour à tour les métiers de caricaturiste, illustrateur, sculpteur, journaliste, auteur, conteur, comédien, réalisateur, créateur et présentateur d'émissions de radio et de télévision.</a:t>
            </a:r>
          </a:p>
          <a:p>
            <a:r>
              <a:rPr lang="fr-FR" b="0" i="0" dirty="0" smtClean="0">
                <a:solidFill>
                  <a:srgbClr val="000000"/>
                </a:solidFill>
                <a:effectLst/>
                <a:latin typeface="Verdana" panose="020B0604030504040204" pitchFamily="34" charset="0"/>
              </a:rPr>
              <a:t>C'était un homme à la fois libre et engagé, un résistant, un anar, de la souche de ces camisards, communards et maquisards qu'il a tant admirés.</a:t>
            </a:r>
          </a:p>
          <a:p>
            <a:endParaRPr lang="fr-FR" dirty="0">
              <a:solidFill>
                <a:srgbClr val="000000"/>
              </a:solidFill>
              <a:latin typeface="Verdana" panose="020B0604030504040204" pitchFamily="34" charset="0"/>
            </a:endParaRPr>
          </a:p>
          <a:p>
            <a:r>
              <a:rPr lang="fr-FR" dirty="0">
                <a:latin typeface="Verdana" panose="020B0604030504040204" pitchFamily="34" charset="0"/>
                <a:ea typeface="Verdana" panose="020B0604030504040204" pitchFamily="34" charset="0"/>
              </a:rPr>
              <a:t>Né à </a:t>
            </a:r>
            <a:r>
              <a:rPr lang="fr-FR" dirty="0" err="1">
                <a:latin typeface="Verdana" panose="020B0604030504040204" pitchFamily="34" charset="0"/>
                <a:ea typeface="Verdana" panose="020B0604030504040204" pitchFamily="34" charset="0"/>
              </a:rPr>
              <a:t>Chamborigaud</a:t>
            </a:r>
            <a:r>
              <a:rPr lang="fr-FR" dirty="0">
                <a:latin typeface="Verdana" panose="020B0604030504040204" pitchFamily="34" charset="0"/>
                <a:ea typeface="Verdana" panose="020B0604030504040204" pitchFamily="34" charset="0"/>
              </a:rPr>
              <a:t> (Gard) le 11 juin 1925. Mort à </a:t>
            </a:r>
            <a:r>
              <a:rPr lang="fr-FR" dirty="0" err="1">
                <a:latin typeface="Verdana" panose="020B0604030504040204" pitchFamily="34" charset="0"/>
                <a:ea typeface="Verdana" panose="020B0604030504040204" pitchFamily="34" charset="0"/>
              </a:rPr>
              <a:t>Ponteils</a:t>
            </a:r>
            <a:r>
              <a:rPr lang="fr-FR" dirty="0">
                <a:latin typeface="Verdana" panose="020B0604030504040204" pitchFamily="34" charset="0"/>
                <a:ea typeface="Verdana" panose="020B0604030504040204" pitchFamily="34" charset="0"/>
              </a:rPr>
              <a:t>-et-</a:t>
            </a:r>
            <a:r>
              <a:rPr lang="fr-FR" dirty="0" err="1">
                <a:latin typeface="Verdana" panose="020B0604030504040204" pitchFamily="34" charset="0"/>
                <a:ea typeface="Verdana" panose="020B0604030504040204" pitchFamily="34" charset="0"/>
              </a:rPr>
              <a:t>Brésis</a:t>
            </a:r>
            <a:r>
              <a:rPr lang="fr-FR" dirty="0">
                <a:latin typeface="Verdana" panose="020B0604030504040204" pitchFamily="34" charset="0"/>
                <a:ea typeface="Verdana" panose="020B0604030504040204" pitchFamily="34" charset="0"/>
              </a:rPr>
              <a:t> (Gard) le 1er décembre 2001 à l’âge de 76 ans. Ses parents étaient instituteurs de l’école laïque. Il a grandi entre les Cévennes et Alès, en particulier dans le mas ancestral de Pont-de-Rastel (commune de Génolhac) où vivaient les parents de son père, paysans, chevriers et descendants de Camisards. Une famille qu’il a racontée dans certains romans et contes. Sa vie d’adulte s’est ensuite partagée entre la région parisienne et le Gard.</a:t>
            </a:r>
            <a:endParaRPr lang="fr-FR" b="0" i="0" dirty="0">
              <a:solidFill>
                <a:srgbClr val="000000"/>
              </a:solidFill>
              <a:effectLst/>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39224710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1606188" y="438505"/>
            <a:ext cx="8892884" cy="369332"/>
          </a:xfrm>
          <a:prstGeom prst="rect">
            <a:avLst/>
          </a:prstGeom>
        </p:spPr>
        <p:txBody>
          <a:bodyPr wrap="none">
            <a:spAutoFit/>
          </a:bodyPr>
          <a:lstStyle/>
          <a:p>
            <a:r>
              <a:rPr lang="fr-FR" dirty="0">
                <a:latin typeface="Open Sans"/>
              </a:rPr>
              <a:t>Jean-Pierre Chabrol est au dernier rang, 4e à </a:t>
            </a:r>
            <a:r>
              <a:rPr lang="fr-FR" dirty="0" smtClean="0">
                <a:latin typeface="Open Sans"/>
              </a:rPr>
              <a:t>gauche  au </a:t>
            </a:r>
            <a:r>
              <a:rPr lang="fr-FR" dirty="0" smtClean="0">
                <a:solidFill>
                  <a:srgbClr val="000000"/>
                </a:solidFill>
                <a:latin typeface="Verdana" panose="020B0604030504040204" pitchFamily="34" charset="0"/>
              </a:rPr>
              <a:t>lycée </a:t>
            </a:r>
            <a:r>
              <a:rPr lang="fr-FR" dirty="0" err="1">
                <a:solidFill>
                  <a:srgbClr val="000000"/>
                </a:solidFill>
                <a:latin typeface="Verdana" panose="020B0604030504040204" pitchFamily="34" charset="0"/>
              </a:rPr>
              <a:t>J.-B.-Dumas</a:t>
            </a:r>
            <a:r>
              <a:rPr lang="fr-FR" dirty="0">
                <a:solidFill>
                  <a:srgbClr val="000000"/>
                </a:solidFill>
                <a:latin typeface="Verdana" panose="020B0604030504040204" pitchFamily="34" charset="0"/>
              </a:rPr>
              <a:t> à Alès</a:t>
            </a:r>
            <a:endParaRPr lang="fr-FR" dirty="0"/>
          </a:p>
        </p:txBody>
      </p:sp>
      <p:pic>
        <p:nvPicPr>
          <p:cNvPr id="3074" name="Picture 2" descr="Jean-Pierre Chabrol est au dernier rang, 4e Ã  gauche, mais qui sont les autre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1849" y="1453019"/>
            <a:ext cx="8429625" cy="4762500"/>
          </a:xfrm>
          <a:prstGeom prst="rect">
            <a:avLst/>
          </a:prstGeom>
          <a:noFill/>
          <a:extLst>
            <a:ext uri="{909E8E84-426E-40DD-AFC4-6F175D3DCCD1}">
              <a14:hiddenFill xmlns:a14="http://schemas.microsoft.com/office/drawing/2010/main">
                <a:solidFill>
                  <a:srgbClr val="FFFFFF"/>
                </a:solidFill>
              </a14:hiddenFill>
            </a:ext>
          </a:extLst>
        </p:spPr>
      </p:pic>
      <p:sp>
        <p:nvSpPr>
          <p:cNvPr id="2" name="Ellipse 1"/>
          <p:cNvSpPr/>
          <p:nvPr/>
        </p:nvSpPr>
        <p:spPr>
          <a:xfrm>
            <a:off x="4534422" y="1728591"/>
            <a:ext cx="663879" cy="876822"/>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5638481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29644" y="250520"/>
            <a:ext cx="3966586" cy="6463308"/>
          </a:xfrm>
          <a:prstGeom prst="rect">
            <a:avLst/>
          </a:prstGeom>
        </p:spPr>
        <p:txBody>
          <a:bodyPr wrap="square">
            <a:spAutoFit/>
          </a:bodyPr>
          <a:lstStyle/>
          <a:p>
            <a:r>
              <a:rPr lang="fr-FR" b="1" dirty="0" smtClean="0">
                <a:solidFill>
                  <a:srgbClr val="000000"/>
                </a:solidFill>
                <a:latin typeface="Verdana" panose="020B0604030504040204" pitchFamily="34" charset="0"/>
              </a:rPr>
              <a:t>Jean-Pierre </a:t>
            </a:r>
            <a:r>
              <a:rPr lang="fr-FR" b="1" dirty="0">
                <a:solidFill>
                  <a:srgbClr val="000000"/>
                </a:solidFill>
                <a:latin typeface="Verdana" panose="020B0604030504040204" pitchFamily="34" charset="0"/>
              </a:rPr>
              <a:t>CHABROL</a:t>
            </a:r>
            <a:r>
              <a:rPr lang="fr-FR" dirty="0">
                <a:solidFill>
                  <a:srgbClr val="000000"/>
                </a:solidFill>
                <a:latin typeface="Verdana" panose="020B0604030504040204" pitchFamily="34" charset="0"/>
              </a:rPr>
              <a:t> </a:t>
            </a:r>
            <a:r>
              <a:rPr lang="fr-FR" dirty="0" smtClean="0">
                <a:solidFill>
                  <a:srgbClr val="000000"/>
                </a:solidFill>
                <a:latin typeface="Tahoma" panose="020B0604030504040204" pitchFamily="34" charset="0"/>
              </a:rPr>
              <a:t>l'écrivain </a:t>
            </a:r>
            <a:r>
              <a:rPr lang="fr-FR" dirty="0">
                <a:solidFill>
                  <a:srgbClr val="000000"/>
                </a:solidFill>
                <a:latin typeface="Tahoma" panose="020B0604030504040204" pitchFamily="34" charset="0"/>
              </a:rPr>
              <a:t>est né ici le 11 juin 1925 dans le grenier de la </a:t>
            </a:r>
            <a:r>
              <a:rPr lang="fr-FR" dirty="0" smtClean="0">
                <a:solidFill>
                  <a:srgbClr val="000000"/>
                </a:solidFill>
                <a:latin typeface="Tahoma" panose="020B0604030504040204" pitchFamily="34" charset="0"/>
              </a:rPr>
              <a:t>mairie de </a:t>
            </a:r>
            <a:r>
              <a:rPr lang="fr-FR" dirty="0" err="1" smtClean="0">
                <a:solidFill>
                  <a:srgbClr val="000000"/>
                </a:solidFill>
                <a:latin typeface="Tahoma" panose="020B0604030504040204" pitchFamily="34" charset="0"/>
              </a:rPr>
              <a:t>Chamborigaud</a:t>
            </a:r>
            <a:r>
              <a:rPr lang="fr-FR" dirty="0" smtClean="0">
                <a:solidFill>
                  <a:srgbClr val="000000"/>
                </a:solidFill>
                <a:latin typeface="Tahoma" panose="020B0604030504040204" pitchFamily="34" charset="0"/>
              </a:rPr>
              <a:t>  ancienne école qui </a:t>
            </a:r>
            <a:r>
              <a:rPr lang="fr-FR" dirty="0">
                <a:solidFill>
                  <a:srgbClr val="000000"/>
                </a:solidFill>
                <a:latin typeface="Tahoma" panose="020B0604030504040204" pitchFamily="34" charset="0"/>
              </a:rPr>
              <a:t>était à l'époque le logement de l'Instituteur. </a:t>
            </a:r>
            <a:r>
              <a:rPr lang="fr-FR" dirty="0" smtClean="0">
                <a:solidFill>
                  <a:srgbClr val="000000"/>
                </a:solidFill>
                <a:latin typeface="Verdana" panose="020B0604030504040204" pitchFamily="34" charset="0"/>
              </a:rPr>
              <a:t>(</a:t>
            </a:r>
            <a:r>
              <a:rPr lang="fr-FR" dirty="0">
                <a:solidFill>
                  <a:srgbClr val="000000"/>
                </a:solidFill>
                <a:latin typeface="Verdana" panose="020B0604030504040204" pitchFamily="34" charset="0"/>
              </a:rPr>
              <a:t>aujourd’hui la mairie), fils des instituteurs </a:t>
            </a:r>
            <a:r>
              <a:rPr lang="fr-FR" dirty="0" smtClean="0">
                <a:solidFill>
                  <a:srgbClr val="000000"/>
                </a:solidFill>
                <a:latin typeface="Verdana" panose="020B0604030504040204" pitchFamily="34" charset="0"/>
              </a:rPr>
              <a:t>Silvain </a:t>
            </a:r>
            <a:r>
              <a:rPr lang="fr-FR" dirty="0">
                <a:solidFill>
                  <a:srgbClr val="000000"/>
                </a:solidFill>
                <a:latin typeface="Verdana" panose="020B0604030504040204" pitchFamily="34" charset="0"/>
              </a:rPr>
              <a:t>et </a:t>
            </a:r>
            <a:r>
              <a:rPr lang="fr-FR" dirty="0" err="1">
                <a:solidFill>
                  <a:srgbClr val="000000"/>
                </a:solidFill>
                <a:latin typeface="Verdana" panose="020B0604030504040204" pitchFamily="34" charset="0"/>
              </a:rPr>
              <a:t>Noélie</a:t>
            </a:r>
            <a:r>
              <a:rPr lang="fr-FR" dirty="0">
                <a:solidFill>
                  <a:srgbClr val="000000"/>
                </a:solidFill>
                <a:latin typeface="Verdana" panose="020B0604030504040204" pitchFamily="34" charset="0"/>
              </a:rPr>
              <a:t> </a:t>
            </a:r>
            <a:r>
              <a:rPr lang="fr-FR" dirty="0" err="1">
                <a:solidFill>
                  <a:srgbClr val="000000"/>
                </a:solidFill>
                <a:latin typeface="Verdana" panose="020B0604030504040204" pitchFamily="34" charset="0"/>
              </a:rPr>
              <a:t>Chabrol.Après</a:t>
            </a:r>
            <a:r>
              <a:rPr lang="fr-FR" dirty="0">
                <a:solidFill>
                  <a:srgbClr val="000000"/>
                </a:solidFill>
                <a:latin typeface="Verdana" panose="020B0604030504040204" pitchFamily="34" charset="0"/>
              </a:rPr>
              <a:t> une enfance heureuse partagée entre le mas familial du Pont-de-Rastel et Alès, où ses parents exercent désormais leur profession, il prend le maquis en 1944. A la libération, il suit l’Armée française jusqu’en Allemagne et en Autriche. Démobilisé, il vit à Paris où il gagne ses premiers sous comme dessinateur à l’Humanité. Bientôt, il se fait remarquer par la qualité de ses chroniques et on lui confie la rubrique des faits divers et des reportages.</a:t>
            </a:r>
            <a:endParaRPr lang="fr-FR" dirty="0"/>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11166"/>
          <a:stretch/>
        </p:blipFill>
        <p:spPr>
          <a:xfrm>
            <a:off x="4196230" y="526093"/>
            <a:ext cx="7794031" cy="5688000"/>
          </a:xfrm>
          <a:prstGeom prst="rect">
            <a:avLst/>
          </a:prstGeom>
        </p:spPr>
      </p:pic>
    </p:spTree>
    <p:extLst>
      <p:ext uri="{BB962C8B-B14F-4D97-AF65-F5344CB8AC3E}">
        <p14:creationId xmlns:p14="http://schemas.microsoft.com/office/powerpoint/2010/main" val="12940895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pic>
        <p:nvPicPr>
          <p:cNvPr id="7170" name="Picture 2" descr="Blason de GÃ©nolha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772" y="1025784"/>
            <a:ext cx="1122080" cy="131658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74694" y="413452"/>
            <a:ext cx="1236236" cy="369332"/>
          </a:xfrm>
          <a:prstGeom prst="rect">
            <a:avLst/>
          </a:prstGeom>
        </p:spPr>
        <p:txBody>
          <a:bodyPr wrap="none">
            <a:spAutoFit/>
          </a:bodyPr>
          <a:lstStyle/>
          <a:p>
            <a:r>
              <a:rPr lang="fr-FR" b="1" dirty="0">
                <a:solidFill>
                  <a:srgbClr val="000000"/>
                </a:solidFill>
                <a:latin typeface="Arial" panose="020B0604020202020204" pitchFamily="34" charset="0"/>
              </a:rPr>
              <a:t>Génolhac</a:t>
            </a:r>
            <a:endParaRPr lang="fr-FR" dirty="0"/>
          </a:p>
        </p:txBody>
      </p:sp>
      <p:sp>
        <p:nvSpPr>
          <p:cNvPr id="3" name="Rectangle 2"/>
          <p:cNvSpPr/>
          <p:nvPr/>
        </p:nvSpPr>
        <p:spPr>
          <a:xfrm>
            <a:off x="337010" y="2780871"/>
            <a:ext cx="2105565" cy="923330"/>
          </a:xfrm>
          <a:prstGeom prst="rect">
            <a:avLst/>
          </a:prstGeom>
        </p:spPr>
        <p:txBody>
          <a:bodyPr wrap="square">
            <a:spAutoFit/>
          </a:bodyPr>
          <a:lstStyle/>
          <a:p>
            <a:r>
              <a:rPr lang="fr-FR" i="1" dirty="0">
                <a:solidFill>
                  <a:srgbClr val="222222"/>
                </a:solidFill>
                <a:latin typeface="Arial" panose="020B0604020202020204" pitchFamily="34" charset="0"/>
              </a:rPr>
              <a:t>De sable, à un pal losangé d'argent et de gueules</a:t>
            </a:r>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4073998018"/>
              </p:ext>
            </p:extLst>
          </p:nvPr>
        </p:nvGraphicFramePr>
        <p:xfrm>
          <a:off x="2570872" y="627989"/>
          <a:ext cx="2968670" cy="5779898"/>
        </p:xfrm>
        <a:graphic>
          <a:graphicData uri="http://schemas.openxmlformats.org/drawingml/2006/table">
            <a:tbl>
              <a:tblPr/>
              <a:tblGrid>
                <a:gridCol w="1484335">
                  <a:extLst>
                    <a:ext uri="{9D8B030D-6E8A-4147-A177-3AD203B41FA5}">
                      <a16:colId xmlns:a16="http://schemas.microsoft.com/office/drawing/2014/main" val="2393257046"/>
                    </a:ext>
                  </a:extLst>
                </a:gridCol>
                <a:gridCol w="1484335">
                  <a:extLst>
                    <a:ext uri="{9D8B030D-6E8A-4147-A177-3AD203B41FA5}">
                      <a16:colId xmlns:a16="http://schemas.microsoft.com/office/drawing/2014/main" val="4106328832"/>
                    </a:ext>
                  </a:extLst>
                </a:gridCol>
              </a:tblGrid>
              <a:tr h="137467">
                <a:tc gridSpan="2">
                  <a:txBody>
                    <a:bodyPr/>
                    <a:lstStyle/>
                    <a:p>
                      <a:pPr algn="ctr"/>
                      <a:r>
                        <a:rPr lang="fr-FR" sz="1200" baseline="30000" dirty="0">
                          <a:solidFill>
                            <a:srgbClr val="000000"/>
                          </a:solidFill>
                          <a:effectLst/>
                        </a:rPr>
                        <a:t>Administration</a:t>
                      </a:r>
                    </a:p>
                  </a:txBody>
                  <a:tcPr marL="24612" marR="24612" marT="24612" marB="24612"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DDFFDD"/>
                    </a:solidFill>
                  </a:tcPr>
                </a:tc>
                <a:tc hMerge="1">
                  <a:txBody>
                    <a:bodyPr/>
                    <a:lstStyle/>
                    <a:p>
                      <a:endParaRPr lang="fr-FR"/>
                    </a:p>
                  </a:txBody>
                  <a:tcPr/>
                </a:tc>
                <a:extLst>
                  <a:ext uri="{0D108BD9-81ED-4DB2-BD59-A6C34878D82A}">
                    <a16:rowId xmlns:a16="http://schemas.microsoft.com/office/drawing/2014/main" val="811119171"/>
                  </a:ext>
                </a:extLst>
              </a:tr>
              <a:tr h="315910">
                <a:tc>
                  <a:txBody>
                    <a:bodyPr/>
                    <a:lstStyle/>
                    <a:p>
                      <a:pPr algn="l"/>
                      <a:r>
                        <a:rPr lang="fr-FR" sz="1200" u="sng" baseline="30000">
                          <a:solidFill>
                            <a:srgbClr val="0B0080"/>
                          </a:solidFill>
                          <a:effectLst/>
                          <a:hlinkClick r:id="rId3"/>
                        </a:rPr>
                        <a:t>Pays</a:t>
                      </a:r>
                      <a:endParaRPr lang="fr-FR" sz="1200" baseline="30000">
                        <a:effectLst/>
                      </a:endParaRP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a:t> </a:t>
                      </a:r>
                      <a:r>
                        <a:rPr lang="fr-FR" sz="1200" u="none" strike="noStrike">
                          <a:solidFill>
                            <a:srgbClr val="0B0080"/>
                          </a:solidFill>
                          <a:effectLst/>
                          <a:hlinkClick r:id="rId4" tooltip="France"/>
                        </a:rPr>
                        <a:t>France</a:t>
                      </a:r>
                      <a:endParaRPr lang="fr-FR" sz="1200"/>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098911651"/>
                  </a:ext>
                </a:extLst>
              </a:tr>
              <a:tr h="315910">
                <a:tc>
                  <a:txBody>
                    <a:bodyPr/>
                    <a:lstStyle/>
                    <a:p>
                      <a:pPr algn="l"/>
                      <a:r>
                        <a:rPr lang="fr-FR" sz="1200" u="none" strike="noStrike" baseline="30000">
                          <a:solidFill>
                            <a:srgbClr val="0B0080"/>
                          </a:solidFill>
                          <a:effectLst/>
                          <a:hlinkClick r:id="rId5" tooltip="Région française"/>
                        </a:rPr>
                        <a:t>Région</a:t>
                      </a:r>
                      <a:endParaRPr lang="fr-FR" sz="1200" baseline="30000">
                        <a:effectLst/>
                      </a:endParaRP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u="none" strike="noStrike">
                          <a:solidFill>
                            <a:srgbClr val="0B0080"/>
                          </a:solidFill>
                          <a:effectLst/>
                          <a:hlinkClick r:id="rId6" tooltip="Occitanie (région administrative)"/>
                        </a:rPr>
                        <a:t>Occitanie</a:t>
                      </a:r>
                      <a:endParaRPr lang="fr-FR" sz="1200"/>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4114962695"/>
                  </a:ext>
                </a:extLst>
              </a:tr>
              <a:tr h="315910">
                <a:tc>
                  <a:txBody>
                    <a:bodyPr/>
                    <a:lstStyle/>
                    <a:p>
                      <a:pPr algn="l"/>
                      <a:r>
                        <a:rPr lang="fr-FR" sz="1200" u="none" strike="noStrike" baseline="30000">
                          <a:solidFill>
                            <a:srgbClr val="0B0080"/>
                          </a:solidFill>
                          <a:effectLst/>
                          <a:hlinkClick r:id="rId7" tooltip="Département français"/>
                        </a:rPr>
                        <a:t>Département</a:t>
                      </a:r>
                      <a:endParaRPr lang="fr-FR" sz="1200" baseline="30000">
                        <a:effectLst/>
                      </a:endParaRP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u="none" strike="noStrike">
                          <a:solidFill>
                            <a:srgbClr val="0B0080"/>
                          </a:solidFill>
                          <a:effectLst/>
                          <a:hlinkClick r:id="rId8" tooltip="Gard"/>
                        </a:rPr>
                        <a:t>Gard</a:t>
                      </a:r>
                      <a:endParaRPr lang="fr-FR" sz="1200"/>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981243332"/>
                  </a:ext>
                </a:extLst>
              </a:tr>
              <a:tr h="315910">
                <a:tc>
                  <a:txBody>
                    <a:bodyPr/>
                    <a:lstStyle/>
                    <a:p>
                      <a:pPr algn="l"/>
                      <a:r>
                        <a:rPr lang="fr-FR" sz="1200" u="none" strike="noStrike" baseline="30000">
                          <a:solidFill>
                            <a:srgbClr val="0B0080"/>
                          </a:solidFill>
                          <a:effectLst/>
                          <a:hlinkClick r:id="rId9" tooltip="Arrondissement français"/>
                        </a:rPr>
                        <a:t>Arrondissement</a:t>
                      </a:r>
                      <a:endParaRPr lang="fr-FR" sz="1200" baseline="30000">
                        <a:effectLst/>
                      </a:endParaRP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u="none" strike="noStrike">
                          <a:solidFill>
                            <a:srgbClr val="0B0080"/>
                          </a:solidFill>
                          <a:effectLst/>
                          <a:hlinkClick r:id="rId10" tooltip="Arrondissement d'Alès"/>
                        </a:rPr>
                        <a:t>Alès</a:t>
                      </a:r>
                      <a:endParaRPr lang="fr-FR" sz="1200"/>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668008532"/>
                  </a:ext>
                </a:extLst>
              </a:tr>
              <a:tr h="554695">
                <a:tc>
                  <a:txBody>
                    <a:bodyPr/>
                    <a:lstStyle/>
                    <a:p>
                      <a:pPr algn="l"/>
                      <a:r>
                        <a:rPr lang="fr-FR" sz="1200" u="none" strike="noStrike" baseline="30000">
                          <a:solidFill>
                            <a:srgbClr val="0B0080"/>
                          </a:solidFill>
                          <a:effectLst/>
                          <a:hlinkClick r:id="rId11" tooltip="Canton français"/>
                        </a:rPr>
                        <a:t>Canton</a:t>
                      </a:r>
                      <a:endParaRPr lang="fr-FR" sz="1200" baseline="30000">
                        <a:effectLst/>
                      </a:endParaRP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u="none" strike="noStrike">
                          <a:solidFill>
                            <a:srgbClr val="0B0080"/>
                          </a:solidFill>
                          <a:effectLst/>
                          <a:hlinkClick r:id="rId12" tooltip="Canton de La Grand-Combe"/>
                        </a:rPr>
                        <a:t>La Grand-Combe</a:t>
                      </a:r>
                      <a:endParaRPr lang="fr-FR" sz="1200"/>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918366302"/>
                  </a:ext>
                </a:extLst>
              </a:tr>
              <a:tr h="793481">
                <a:tc>
                  <a:txBody>
                    <a:bodyPr/>
                    <a:lstStyle/>
                    <a:p>
                      <a:pPr algn="l"/>
                      <a:r>
                        <a:rPr lang="fr-FR" sz="1200" u="none" strike="noStrike" baseline="30000">
                          <a:solidFill>
                            <a:srgbClr val="0B0080"/>
                          </a:solidFill>
                          <a:effectLst/>
                          <a:hlinkClick r:id="rId13" tooltip="Intercommunalité en France"/>
                        </a:rPr>
                        <a:t>Intercommunalité</a:t>
                      </a:r>
                      <a:endParaRPr lang="fr-FR" sz="1200" baseline="30000">
                        <a:effectLst/>
                      </a:endParaRP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u="none" strike="noStrike">
                          <a:solidFill>
                            <a:srgbClr val="0B0080"/>
                          </a:solidFill>
                          <a:effectLst/>
                          <a:hlinkClick r:id="rId14" tooltip="Alès Agglomération"/>
                        </a:rPr>
                        <a:t>Alès Agglomération</a:t>
                      </a:r>
                      <a:endParaRPr lang="fr-FR" sz="1200"/>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713644230"/>
                  </a:ext>
                </a:extLst>
              </a:tr>
              <a:tr h="1271051">
                <a:tc>
                  <a:txBody>
                    <a:bodyPr/>
                    <a:lstStyle/>
                    <a:p>
                      <a:pPr algn="l"/>
                      <a:r>
                        <a:rPr lang="fr-FR" sz="1200" u="none" strike="noStrike" baseline="30000">
                          <a:solidFill>
                            <a:srgbClr val="0B0080"/>
                          </a:solidFill>
                          <a:effectLst/>
                          <a:hlinkClick r:id="rId15" tooltip="Maire (France)"/>
                        </a:rPr>
                        <a:t>Maire</a:t>
                      </a:r>
                      <a:r>
                        <a:rPr lang="fr-FR" sz="1200" baseline="30000">
                          <a:effectLst/>
                        </a:rPr>
                        <a:t> </a:t>
                      </a:r>
                      <a:br>
                        <a:rPr lang="fr-FR" sz="1200" baseline="30000">
                          <a:effectLst/>
                        </a:rPr>
                      </a:br>
                      <a:r>
                        <a:rPr lang="fr-FR" sz="1200" u="none" strike="noStrike" baseline="30000">
                          <a:solidFill>
                            <a:srgbClr val="0B0080"/>
                          </a:solidFill>
                          <a:effectLst/>
                          <a:hlinkClick r:id="rId16" tooltip="Mandat politique"/>
                        </a:rPr>
                        <a:t>Mandat</a:t>
                      </a:r>
                      <a:endParaRPr lang="fr-FR" sz="1200" baseline="30000">
                        <a:effectLst/>
                      </a:endParaRP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a:t>Georges Besse-Desmoulières </a:t>
                      </a:r>
                      <a:br>
                        <a:rPr lang="fr-FR" sz="1200"/>
                      </a:br>
                      <a:r>
                        <a:rPr lang="fr-FR" sz="1200" u="none" strike="noStrike">
                          <a:solidFill>
                            <a:srgbClr val="0B0080"/>
                          </a:solidFill>
                          <a:effectLst/>
                          <a:hlinkClick r:id="rId17" tooltip="Élections municipales françaises de 2014"/>
                        </a:rPr>
                        <a:t>2014</a:t>
                      </a:r>
                      <a:r>
                        <a:rPr lang="fr-FR" sz="1200"/>
                        <a:t>-2020</a:t>
                      </a: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27635003"/>
                  </a:ext>
                </a:extLst>
              </a:tr>
              <a:tr h="315910">
                <a:tc>
                  <a:txBody>
                    <a:bodyPr/>
                    <a:lstStyle/>
                    <a:p>
                      <a:pPr algn="l"/>
                      <a:r>
                        <a:rPr lang="fr-FR" sz="1200" u="none" strike="noStrike" baseline="30000">
                          <a:solidFill>
                            <a:srgbClr val="0B0080"/>
                          </a:solidFill>
                          <a:effectLst/>
                          <a:hlinkClick r:id="rId18" tooltip="Code postal en France"/>
                        </a:rPr>
                        <a:t>Code postal</a:t>
                      </a:r>
                      <a:endParaRPr lang="fr-FR" sz="1200" baseline="30000">
                        <a:effectLst/>
                      </a:endParaRP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a:t>30450</a:t>
                      </a: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37527080"/>
                  </a:ext>
                </a:extLst>
              </a:tr>
              <a:tr h="315910">
                <a:tc>
                  <a:txBody>
                    <a:bodyPr/>
                    <a:lstStyle/>
                    <a:p>
                      <a:pPr algn="l"/>
                      <a:r>
                        <a:rPr lang="fr-FR" sz="1200" u="none" strike="noStrike" baseline="30000">
                          <a:solidFill>
                            <a:srgbClr val="0B0080"/>
                          </a:solidFill>
                          <a:effectLst/>
                          <a:hlinkClick r:id="rId19" tooltip="Code officiel géographique"/>
                        </a:rPr>
                        <a:t>Code commune</a:t>
                      </a:r>
                      <a:endParaRPr lang="fr-FR" sz="1200" baseline="30000">
                        <a:effectLst/>
                      </a:endParaRP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a:t>30130</a:t>
                      </a: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762626309"/>
                  </a:ext>
                </a:extLst>
              </a:tr>
              <a:tr h="223462">
                <a:tc gridSpan="2">
                  <a:txBody>
                    <a:bodyPr/>
                    <a:lstStyle/>
                    <a:p>
                      <a:pPr algn="ctr"/>
                      <a:r>
                        <a:rPr lang="fr-FR" sz="1200" baseline="30000">
                          <a:solidFill>
                            <a:srgbClr val="000000"/>
                          </a:solidFill>
                          <a:effectLst/>
                        </a:rPr>
                        <a:t>Démographie</a:t>
                      </a:r>
                    </a:p>
                  </a:txBody>
                  <a:tcPr marL="24612" marR="24612" marT="24612" marB="24612"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DDFFDD"/>
                    </a:solidFill>
                  </a:tcPr>
                </a:tc>
                <a:tc hMerge="1">
                  <a:txBody>
                    <a:bodyPr/>
                    <a:lstStyle/>
                    <a:p>
                      <a:endParaRPr lang="fr-FR"/>
                    </a:p>
                  </a:txBody>
                  <a:tcPr/>
                </a:tc>
                <a:extLst>
                  <a:ext uri="{0D108BD9-81ED-4DB2-BD59-A6C34878D82A}">
                    <a16:rowId xmlns:a16="http://schemas.microsoft.com/office/drawing/2014/main" val="2513730041"/>
                  </a:ext>
                </a:extLst>
              </a:tr>
              <a:tr h="315910">
                <a:tc>
                  <a:txBody>
                    <a:bodyPr/>
                    <a:lstStyle/>
                    <a:p>
                      <a:pPr algn="l"/>
                      <a:r>
                        <a:rPr lang="fr-FR" sz="1200" u="none" strike="noStrike" baseline="30000">
                          <a:solidFill>
                            <a:srgbClr val="0B0080"/>
                          </a:solidFill>
                          <a:effectLst/>
                          <a:hlinkClick r:id="rId20" tooltip="Gentilé"/>
                        </a:rPr>
                        <a:t>Gentilé</a:t>
                      </a:r>
                      <a:endParaRPr lang="fr-FR" sz="1200" baseline="30000">
                        <a:effectLst/>
                      </a:endParaRP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a:t>Génolhacois</a:t>
                      </a: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481524588"/>
                  </a:ext>
                </a:extLst>
              </a:tr>
              <a:tr h="554695">
                <a:tc>
                  <a:txBody>
                    <a:bodyPr/>
                    <a:lstStyle/>
                    <a:p>
                      <a:pPr algn="l"/>
                      <a:r>
                        <a:rPr lang="fr-FR" sz="1200" u="none" strike="noStrike" baseline="30000">
                          <a:solidFill>
                            <a:srgbClr val="0B0080"/>
                          </a:solidFill>
                          <a:effectLst/>
                          <a:hlinkClick r:id="rId21" tooltip="Chiffres de population de la France"/>
                        </a:rPr>
                        <a:t>Population</a:t>
                      </a:r>
                      <a:br>
                        <a:rPr lang="fr-FR" sz="1200" u="none" strike="noStrike" baseline="30000">
                          <a:solidFill>
                            <a:srgbClr val="0B0080"/>
                          </a:solidFill>
                          <a:effectLst/>
                          <a:hlinkClick r:id="rId21" tooltip="Chiffres de population de la France"/>
                        </a:rPr>
                      </a:br>
                      <a:r>
                        <a:rPr lang="fr-FR" sz="1200" u="none" strike="noStrike" baseline="30000">
                          <a:solidFill>
                            <a:srgbClr val="0B0080"/>
                          </a:solidFill>
                          <a:effectLst/>
                          <a:hlinkClick r:id="rId21" tooltip="Chiffres de population de la France"/>
                        </a:rPr>
                        <a:t>municipale</a:t>
                      </a:r>
                      <a:endParaRPr lang="fr-FR" sz="1200" baseline="30000">
                        <a:effectLst/>
                      </a:endParaRP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200" dirty="0"/>
                        <a:t>844 hab. (2016 </a:t>
                      </a:r>
                    </a:p>
                  </a:txBody>
                  <a:tcPr marL="59068" marR="59068" marT="29534" marB="2953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501620675"/>
                  </a:ext>
                </a:extLst>
              </a:tr>
            </a:tbl>
          </a:graphicData>
        </a:graphic>
      </p:graphicFrame>
      <p:pic>
        <p:nvPicPr>
          <p:cNvPr id="7171" name="Picture 3" descr="Drapeau de la France"/>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2929218" y="1026343"/>
            <a:ext cx="312629" cy="16167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en diminution de 2,31 % par rapport à 2011"/>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2955015" y="1026343"/>
            <a:ext cx="171946" cy="13680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Blason de Chamborigaud"/>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10277537" y="1025783"/>
            <a:ext cx="1122079" cy="131658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9931917" y="432148"/>
            <a:ext cx="1813317" cy="369332"/>
          </a:xfrm>
          <a:prstGeom prst="rect">
            <a:avLst/>
          </a:prstGeom>
        </p:spPr>
        <p:txBody>
          <a:bodyPr wrap="none">
            <a:spAutoFit/>
          </a:bodyPr>
          <a:lstStyle/>
          <a:p>
            <a:r>
              <a:rPr lang="fr-FR" b="1" dirty="0" err="1">
                <a:solidFill>
                  <a:srgbClr val="000000"/>
                </a:solidFill>
                <a:latin typeface="Arial" panose="020B0604020202020204" pitchFamily="34" charset="0"/>
              </a:rPr>
              <a:t>Chamborigaud</a:t>
            </a:r>
            <a:endParaRPr lang="fr-FR" dirty="0"/>
          </a:p>
        </p:txBody>
      </p:sp>
      <p:graphicFrame>
        <p:nvGraphicFramePr>
          <p:cNvPr id="6" name="Tableau 5"/>
          <p:cNvGraphicFramePr>
            <a:graphicFrameLocks noGrp="1"/>
          </p:cNvGraphicFramePr>
          <p:nvPr>
            <p:extLst>
              <p:ext uri="{D42A27DB-BD31-4B8C-83A1-F6EECF244321}">
                <p14:modId xmlns:p14="http://schemas.microsoft.com/office/powerpoint/2010/main" val="533039694"/>
              </p:ext>
            </p:extLst>
          </p:nvPr>
        </p:nvGraphicFramePr>
        <p:xfrm>
          <a:off x="6492081" y="627989"/>
          <a:ext cx="2968670" cy="5832216"/>
        </p:xfrm>
        <a:graphic>
          <a:graphicData uri="http://schemas.openxmlformats.org/drawingml/2006/table">
            <a:tbl>
              <a:tblPr/>
              <a:tblGrid>
                <a:gridCol w="1484335">
                  <a:extLst>
                    <a:ext uri="{9D8B030D-6E8A-4147-A177-3AD203B41FA5}">
                      <a16:colId xmlns:a16="http://schemas.microsoft.com/office/drawing/2014/main" val="3685766393"/>
                    </a:ext>
                  </a:extLst>
                </a:gridCol>
                <a:gridCol w="1484335">
                  <a:extLst>
                    <a:ext uri="{9D8B030D-6E8A-4147-A177-3AD203B41FA5}">
                      <a16:colId xmlns:a16="http://schemas.microsoft.com/office/drawing/2014/main" val="3794518523"/>
                    </a:ext>
                  </a:extLst>
                </a:gridCol>
              </a:tblGrid>
              <a:tr h="348493">
                <a:tc>
                  <a:txBody>
                    <a:bodyPr/>
                    <a:lstStyle/>
                    <a:p>
                      <a:pPr algn="l"/>
                      <a:r>
                        <a:rPr lang="fr-FR" sz="1300" u="none" strike="noStrike" baseline="30000">
                          <a:solidFill>
                            <a:srgbClr val="0B0080"/>
                          </a:solidFill>
                          <a:effectLst/>
                          <a:hlinkClick r:id="rId3" tooltip="Liste des pays du monde"/>
                        </a:rPr>
                        <a:t>Pays</a:t>
                      </a:r>
                      <a:endParaRPr lang="fr-FR" sz="1300" baseline="30000">
                        <a:effectLst/>
                      </a:endParaRP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300"/>
                        <a:t> </a:t>
                      </a:r>
                      <a:r>
                        <a:rPr lang="fr-FR" sz="1300" u="none" strike="noStrike">
                          <a:solidFill>
                            <a:srgbClr val="0B0080"/>
                          </a:solidFill>
                          <a:effectLst/>
                          <a:hlinkClick r:id="rId4" tooltip="France"/>
                        </a:rPr>
                        <a:t>France</a:t>
                      </a:r>
                      <a:endParaRPr lang="fr-FR" sz="1300"/>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13663144"/>
                  </a:ext>
                </a:extLst>
              </a:tr>
              <a:tr h="348493">
                <a:tc>
                  <a:txBody>
                    <a:bodyPr/>
                    <a:lstStyle/>
                    <a:p>
                      <a:pPr algn="l"/>
                      <a:r>
                        <a:rPr lang="fr-FR" sz="1300" u="none" strike="noStrike" baseline="30000">
                          <a:solidFill>
                            <a:srgbClr val="0B0080"/>
                          </a:solidFill>
                          <a:effectLst/>
                          <a:hlinkClick r:id="rId5" tooltip="Région française"/>
                        </a:rPr>
                        <a:t>Région</a:t>
                      </a:r>
                      <a:endParaRPr lang="fr-FR" sz="1300" baseline="30000">
                        <a:effectLst/>
                      </a:endParaRP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300" u="none" strike="noStrike">
                          <a:solidFill>
                            <a:srgbClr val="0B0080"/>
                          </a:solidFill>
                          <a:effectLst/>
                          <a:hlinkClick r:id="rId6" tooltip="Occitanie (région administrative)"/>
                        </a:rPr>
                        <a:t>Occitanie</a:t>
                      </a:r>
                      <a:endParaRPr lang="fr-FR" sz="1300"/>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639603850"/>
                  </a:ext>
                </a:extLst>
              </a:tr>
              <a:tr h="348493">
                <a:tc>
                  <a:txBody>
                    <a:bodyPr/>
                    <a:lstStyle/>
                    <a:p>
                      <a:pPr algn="l"/>
                      <a:r>
                        <a:rPr lang="fr-FR" sz="1300" u="none" strike="noStrike" baseline="30000">
                          <a:solidFill>
                            <a:srgbClr val="0B0080"/>
                          </a:solidFill>
                          <a:effectLst/>
                          <a:hlinkClick r:id="rId7" tooltip="Département français"/>
                        </a:rPr>
                        <a:t>Département</a:t>
                      </a:r>
                      <a:endParaRPr lang="fr-FR" sz="1300" baseline="30000">
                        <a:effectLst/>
                      </a:endParaRP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300" u="none" strike="noStrike">
                          <a:solidFill>
                            <a:srgbClr val="0B0080"/>
                          </a:solidFill>
                          <a:effectLst/>
                          <a:hlinkClick r:id="rId8" tooltip="Gard"/>
                        </a:rPr>
                        <a:t>Gard</a:t>
                      </a:r>
                      <a:endParaRPr lang="fr-FR" sz="1300"/>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983289894"/>
                  </a:ext>
                </a:extLst>
              </a:tr>
              <a:tr h="348493">
                <a:tc>
                  <a:txBody>
                    <a:bodyPr/>
                    <a:lstStyle/>
                    <a:p>
                      <a:pPr algn="l"/>
                      <a:r>
                        <a:rPr lang="fr-FR" sz="1300" u="none" strike="noStrike" baseline="30000">
                          <a:solidFill>
                            <a:srgbClr val="0B0080"/>
                          </a:solidFill>
                          <a:effectLst/>
                          <a:hlinkClick r:id="rId9" tooltip="Arrondissement français"/>
                        </a:rPr>
                        <a:t>Arrondissement</a:t>
                      </a:r>
                      <a:endParaRPr lang="fr-FR" sz="1300" baseline="30000">
                        <a:effectLst/>
                      </a:endParaRP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300" u="none" strike="noStrike">
                          <a:solidFill>
                            <a:srgbClr val="0B0080"/>
                          </a:solidFill>
                          <a:effectLst/>
                          <a:hlinkClick r:id="rId10" tooltip="Arrondissement d'Alès"/>
                        </a:rPr>
                        <a:t>Alès</a:t>
                      </a:r>
                      <a:endParaRPr lang="fr-FR" sz="1300"/>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162251476"/>
                  </a:ext>
                </a:extLst>
              </a:tr>
              <a:tr h="596660">
                <a:tc>
                  <a:txBody>
                    <a:bodyPr/>
                    <a:lstStyle/>
                    <a:p>
                      <a:pPr algn="l"/>
                      <a:r>
                        <a:rPr lang="fr-FR" sz="1300" u="none" strike="noStrike" baseline="30000">
                          <a:solidFill>
                            <a:srgbClr val="0B0080"/>
                          </a:solidFill>
                          <a:effectLst/>
                          <a:hlinkClick r:id="rId11" tooltip="Canton français"/>
                        </a:rPr>
                        <a:t>Canton</a:t>
                      </a:r>
                      <a:endParaRPr lang="fr-FR" sz="1300" baseline="30000">
                        <a:effectLst/>
                      </a:endParaRP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300" u="none" strike="noStrike">
                          <a:solidFill>
                            <a:srgbClr val="0B0080"/>
                          </a:solidFill>
                          <a:effectLst/>
                          <a:hlinkClick r:id="rId12" tooltip="Canton de La Grand-Combe"/>
                        </a:rPr>
                        <a:t>La Grand-Combe</a:t>
                      </a:r>
                      <a:endParaRPr lang="fr-FR" sz="1300"/>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799419693"/>
                  </a:ext>
                </a:extLst>
              </a:tr>
              <a:tr h="852372">
                <a:tc>
                  <a:txBody>
                    <a:bodyPr/>
                    <a:lstStyle/>
                    <a:p>
                      <a:pPr algn="l"/>
                      <a:r>
                        <a:rPr lang="fr-FR" sz="1300" u="none" strike="noStrike" baseline="30000">
                          <a:solidFill>
                            <a:srgbClr val="0B0080"/>
                          </a:solidFill>
                          <a:effectLst/>
                          <a:hlinkClick r:id="rId13" tooltip="Intercommunalité en France"/>
                        </a:rPr>
                        <a:t>Intercommunalité</a:t>
                      </a:r>
                      <a:endParaRPr lang="fr-FR" sz="1300" baseline="30000">
                        <a:effectLst/>
                      </a:endParaRP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300" u="none" strike="noStrike">
                          <a:solidFill>
                            <a:srgbClr val="0B0080"/>
                          </a:solidFill>
                          <a:effectLst/>
                          <a:hlinkClick r:id="rId14" tooltip="Alès Agglomération"/>
                        </a:rPr>
                        <a:t>Alès Agglomération</a:t>
                      </a:r>
                      <a:endParaRPr lang="fr-FR" sz="1300"/>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390096314"/>
                  </a:ext>
                </a:extLst>
              </a:tr>
              <a:tr h="852372">
                <a:tc>
                  <a:txBody>
                    <a:bodyPr/>
                    <a:lstStyle/>
                    <a:p>
                      <a:pPr algn="l"/>
                      <a:r>
                        <a:rPr lang="fr-FR" sz="1300" u="none" strike="noStrike" baseline="30000">
                          <a:solidFill>
                            <a:srgbClr val="0B0080"/>
                          </a:solidFill>
                          <a:effectLst/>
                          <a:hlinkClick r:id="rId15" tooltip="Maire (France)"/>
                        </a:rPr>
                        <a:t>Maire</a:t>
                      </a:r>
                      <a:r>
                        <a:rPr lang="fr-FR" sz="1300" baseline="30000">
                          <a:effectLst/>
                        </a:rPr>
                        <a:t> </a:t>
                      </a:r>
                      <a:br>
                        <a:rPr lang="fr-FR" sz="1300" baseline="30000">
                          <a:effectLst/>
                        </a:rPr>
                      </a:br>
                      <a:r>
                        <a:rPr lang="fr-FR" sz="1300" u="none" strike="noStrike" baseline="30000">
                          <a:solidFill>
                            <a:srgbClr val="0B0080"/>
                          </a:solidFill>
                          <a:effectLst/>
                          <a:hlinkClick r:id="rId16" tooltip="Mandat politique"/>
                        </a:rPr>
                        <a:t>Mandat</a:t>
                      </a:r>
                      <a:endParaRPr lang="fr-FR" sz="1300" baseline="30000">
                        <a:effectLst/>
                      </a:endParaRP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300"/>
                        <a:t>Émile Corbier </a:t>
                      </a:r>
                      <a:br>
                        <a:rPr lang="fr-FR" sz="1300"/>
                      </a:br>
                      <a:r>
                        <a:rPr lang="fr-FR" sz="1300" u="none" strike="noStrike">
                          <a:solidFill>
                            <a:srgbClr val="0B0080"/>
                          </a:solidFill>
                          <a:effectLst/>
                          <a:hlinkClick r:id="rId17" tooltip="Élections municipales françaises de 2014"/>
                        </a:rPr>
                        <a:t>2014</a:t>
                      </a:r>
                      <a:r>
                        <a:rPr lang="fr-FR" sz="1300"/>
                        <a:t>-2020</a:t>
                      </a: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785462299"/>
                  </a:ext>
                </a:extLst>
              </a:tr>
              <a:tr h="348493">
                <a:tc>
                  <a:txBody>
                    <a:bodyPr/>
                    <a:lstStyle/>
                    <a:p>
                      <a:pPr algn="l"/>
                      <a:r>
                        <a:rPr lang="fr-FR" sz="1300" u="none" strike="noStrike" baseline="30000">
                          <a:solidFill>
                            <a:srgbClr val="0B0080"/>
                          </a:solidFill>
                          <a:effectLst/>
                          <a:hlinkClick r:id="rId18" tooltip="Code postal en France"/>
                        </a:rPr>
                        <a:t>Code postal</a:t>
                      </a:r>
                      <a:endParaRPr lang="fr-FR" sz="1300" baseline="30000">
                        <a:effectLst/>
                      </a:endParaRP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300"/>
                        <a:t>30530</a:t>
                      </a: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1007236590"/>
                  </a:ext>
                </a:extLst>
              </a:tr>
              <a:tr h="348493">
                <a:tc>
                  <a:txBody>
                    <a:bodyPr/>
                    <a:lstStyle/>
                    <a:p>
                      <a:pPr algn="l"/>
                      <a:r>
                        <a:rPr lang="fr-FR" sz="1300" u="none" strike="noStrike" baseline="30000">
                          <a:solidFill>
                            <a:srgbClr val="0B0080"/>
                          </a:solidFill>
                          <a:effectLst/>
                          <a:hlinkClick r:id="rId19" tooltip="Code officiel géographique"/>
                        </a:rPr>
                        <a:t>Code commune</a:t>
                      </a:r>
                      <a:endParaRPr lang="fr-FR" sz="1300" baseline="30000">
                        <a:effectLst/>
                      </a:endParaRP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300"/>
                        <a:t>30080</a:t>
                      </a: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620032740"/>
                  </a:ext>
                </a:extLst>
              </a:tr>
              <a:tr h="246534">
                <a:tc gridSpan="2">
                  <a:txBody>
                    <a:bodyPr/>
                    <a:lstStyle/>
                    <a:p>
                      <a:pPr algn="ctr"/>
                      <a:r>
                        <a:rPr lang="fr-FR" sz="1300" baseline="30000">
                          <a:solidFill>
                            <a:srgbClr val="000000"/>
                          </a:solidFill>
                          <a:effectLst/>
                        </a:rPr>
                        <a:t>Démographie</a:t>
                      </a:r>
                    </a:p>
                  </a:txBody>
                  <a:tcPr marL="26728" marR="26728" marT="26728" marB="26728"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DDFFDD"/>
                    </a:solidFill>
                  </a:tcPr>
                </a:tc>
                <a:tc hMerge="1">
                  <a:txBody>
                    <a:bodyPr/>
                    <a:lstStyle/>
                    <a:p>
                      <a:endParaRPr lang="fr-FR"/>
                    </a:p>
                  </a:txBody>
                  <a:tcPr/>
                </a:tc>
                <a:extLst>
                  <a:ext uri="{0D108BD9-81ED-4DB2-BD59-A6C34878D82A}">
                    <a16:rowId xmlns:a16="http://schemas.microsoft.com/office/drawing/2014/main" val="1154333290"/>
                  </a:ext>
                </a:extLst>
              </a:tr>
              <a:tr h="596660">
                <a:tc>
                  <a:txBody>
                    <a:bodyPr/>
                    <a:lstStyle/>
                    <a:p>
                      <a:pPr algn="l"/>
                      <a:r>
                        <a:rPr lang="fr-FR" sz="1300" u="none" strike="noStrike" baseline="30000">
                          <a:solidFill>
                            <a:srgbClr val="0B0080"/>
                          </a:solidFill>
                          <a:effectLst/>
                          <a:hlinkClick r:id="rId20" tooltip="Gentilé"/>
                        </a:rPr>
                        <a:t>Gentilé</a:t>
                      </a:r>
                      <a:endParaRPr lang="fr-FR" sz="1300" baseline="30000">
                        <a:effectLst/>
                      </a:endParaRP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300"/>
                        <a:t>Chamborigaudois</a:t>
                      </a: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2283852718"/>
                  </a:ext>
                </a:extLst>
              </a:tr>
              <a:tr h="596660">
                <a:tc>
                  <a:txBody>
                    <a:bodyPr/>
                    <a:lstStyle/>
                    <a:p>
                      <a:pPr algn="l"/>
                      <a:r>
                        <a:rPr lang="fr-FR" sz="1300" u="none" strike="noStrike" baseline="30000">
                          <a:solidFill>
                            <a:srgbClr val="0B0080"/>
                          </a:solidFill>
                          <a:effectLst/>
                          <a:hlinkClick r:id="rId21" tooltip="Chiffres de population de la France"/>
                        </a:rPr>
                        <a:t>Population</a:t>
                      </a:r>
                      <a:br>
                        <a:rPr lang="fr-FR" sz="1300" u="none" strike="noStrike" baseline="30000">
                          <a:solidFill>
                            <a:srgbClr val="0B0080"/>
                          </a:solidFill>
                          <a:effectLst/>
                          <a:hlinkClick r:id="rId21" tooltip="Chiffres de population de la France"/>
                        </a:rPr>
                      </a:br>
                      <a:r>
                        <a:rPr lang="fr-FR" sz="1300" u="none" strike="noStrike" baseline="30000">
                          <a:solidFill>
                            <a:srgbClr val="0B0080"/>
                          </a:solidFill>
                          <a:effectLst/>
                          <a:hlinkClick r:id="rId21" tooltip="Chiffres de population de la France"/>
                        </a:rPr>
                        <a:t>municipale</a:t>
                      </a:r>
                      <a:endParaRPr lang="fr-FR" sz="1300" baseline="30000">
                        <a:effectLst/>
                      </a:endParaRP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tc>
                  <a:txBody>
                    <a:bodyPr/>
                    <a:lstStyle/>
                    <a:p>
                      <a:r>
                        <a:rPr lang="fr-FR" sz="1300" dirty="0"/>
                        <a:t>841 hab. (2016 )</a:t>
                      </a:r>
                    </a:p>
                  </a:txBody>
                  <a:tcPr marL="64147" marR="64147" marT="32074" marB="32074" anchor="ctr">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9F9F9"/>
                    </a:solidFill>
                  </a:tcPr>
                </a:tc>
                <a:extLst>
                  <a:ext uri="{0D108BD9-81ED-4DB2-BD59-A6C34878D82A}">
                    <a16:rowId xmlns:a16="http://schemas.microsoft.com/office/drawing/2014/main" val="3932482060"/>
                  </a:ext>
                </a:extLst>
              </a:tr>
            </a:tbl>
          </a:graphicData>
        </a:graphic>
      </p:graphicFrame>
      <p:pic>
        <p:nvPicPr>
          <p:cNvPr id="7175" name="Picture 7" descr="Drapeau de la France"/>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7581230" y="1026389"/>
            <a:ext cx="287873" cy="16453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en augmentation de 5,13 % par rapport à 2011"/>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7611113" y="1026389"/>
            <a:ext cx="158330" cy="13922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9762979" y="2780871"/>
            <a:ext cx="2469473" cy="923330"/>
          </a:xfrm>
          <a:prstGeom prst="rect">
            <a:avLst/>
          </a:prstGeom>
        </p:spPr>
        <p:txBody>
          <a:bodyPr wrap="square">
            <a:spAutoFit/>
          </a:bodyPr>
          <a:lstStyle/>
          <a:p>
            <a:r>
              <a:rPr lang="fr-FR" i="1" dirty="0">
                <a:solidFill>
                  <a:srgbClr val="222222"/>
                </a:solidFill>
                <a:latin typeface="Arial" panose="020B0604020202020204" pitchFamily="34" charset="0"/>
              </a:rPr>
              <a:t>D'or, à la croix losangée d'or et de gueules</a:t>
            </a:r>
            <a:endParaRPr lang="fr-FR" dirty="0"/>
          </a:p>
        </p:txBody>
      </p:sp>
    </p:spTree>
    <p:extLst>
      <p:ext uri="{BB962C8B-B14F-4D97-AF65-F5344CB8AC3E}">
        <p14:creationId xmlns:p14="http://schemas.microsoft.com/office/powerpoint/2010/main" val="18960730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0" y="258862"/>
            <a:ext cx="6538586" cy="1754326"/>
          </a:xfrm>
          <a:prstGeom prst="rect">
            <a:avLst/>
          </a:prstGeom>
        </p:spPr>
        <p:txBody>
          <a:bodyPr wrap="square">
            <a:spAutoFit/>
          </a:bodyPr>
          <a:lstStyle/>
          <a:p>
            <a:r>
              <a:rPr lang="fr-FR" dirty="0">
                <a:solidFill>
                  <a:srgbClr val="000000"/>
                </a:solidFill>
                <a:latin typeface="Verdana" panose="020B0604030504040204" pitchFamily="34" charset="0"/>
              </a:rPr>
              <a:t> Après un voyage à Berlin, il écrit son premier livre, </a:t>
            </a:r>
            <a:r>
              <a:rPr lang="fr-FR" b="1" i="1" dirty="0">
                <a:solidFill>
                  <a:srgbClr val="000000"/>
                </a:solidFill>
                <a:latin typeface="Verdana" panose="020B0604030504040204" pitchFamily="34" charset="0"/>
              </a:rPr>
              <a:t>La dernière Cartouche</a:t>
            </a:r>
            <a:r>
              <a:rPr lang="fr-FR" dirty="0">
                <a:solidFill>
                  <a:srgbClr val="000000"/>
                </a:solidFill>
                <a:latin typeface="Verdana" panose="020B0604030504040204" pitchFamily="34" charset="0"/>
              </a:rPr>
              <a:t>. C’est l’époque où il quitte le Parti Communiste et le journal l’Humanité. Il publie un premier Roman situé en Cévennes, </a:t>
            </a:r>
            <a:r>
              <a:rPr lang="fr-FR" b="1" i="1" dirty="0">
                <a:solidFill>
                  <a:srgbClr val="000000"/>
                </a:solidFill>
                <a:latin typeface="Verdana" panose="020B0604030504040204" pitchFamily="34" charset="0"/>
              </a:rPr>
              <a:t>Un homme de trop</a:t>
            </a:r>
            <a:r>
              <a:rPr lang="fr-FR" dirty="0">
                <a:solidFill>
                  <a:srgbClr val="000000"/>
                </a:solidFill>
                <a:latin typeface="Verdana" panose="020B0604030504040204" pitchFamily="34" charset="0"/>
              </a:rPr>
              <a:t>, sur le sujet de la Résistance. Costa </a:t>
            </a:r>
            <a:r>
              <a:rPr lang="fr-FR" dirty="0" err="1">
                <a:solidFill>
                  <a:srgbClr val="000000"/>
                </a:solidFill>
                <a:latin typeface="Verdana" panose="020B0604030504040204" pitchFamily="34" charset="0"/>
              </a:rPr>
              <a:t>Gavras</a:t>
            </a:r>
            <a:r>
              <a:rPr lang="fr-FR" dirty="0">
                <a:solidFill>
                  <a:srgbClr val="000000"/>
                </a:solidFill>
                <a:latin typeface="Verdana" panose="020B0604030504040204" pitchFamily="34" charset="0"/>
              </a:rPr>
              <a:t> en fait un film réunissant des acteurs prestigieux.</a:t>
            </a:r>
            <a:endParaRPr lang="fr-FR" dirty="0"/>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r="17671" b="7655"/>
          <a:stretch/>
        </p:blipFill>
        <p:spPr>
          <a:xfrm>
            <a:off x="1653041" y="2290187"/>
            <a:ext cx="2789917" cy="442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8019" y="0"/>
            <a:ext cx="5033772" cy="6858000"/>
          </a:xfrm>
          <a:prstGeom prst="rect">
            <a:avLst/>
          </a:prstGeom>
        </p:spPr>
      </p:pic>
    </p:spTree>
    <p:extLst>
      <p:ext uri="{BB962C8B-B14F-4D97-AF65-F5344CB8AC3E}">
        <p14:creationId xmlns:p14="http://schemas.microsoft.com/office/powerpoint/2010/main" val="37821760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54487" y="1347199"/>
            <a:ext cx="6096000" cy="2585323"/>
          </a:xfrm>
          <a:prstGeom prst="rect">
            <a:avLst/>
          </a:prstGeom>
        </p:spPr>
        <p:txBody>
          <a:bodyPr>
            <a:spAutoFit/>
          </a:bodyPr>
          <a:lstStyle/>
          <a:p>
            <a:r>
              <a:rPr lang="fr-FR" dirty="0">
                <a:solidFill>
                  <a:srgbClr val="000000"/>
                </a:solidFill>
                <a:latin typeface="Verdana" panose="020B0604030504040204" pitchFamily="34" charset="0"/>
              </a:rPr>
              <a:t>Le succès littéraire vient avec « </a:t>
            </a:r>
            <a:r>
              <a:rPr lang="fr-FR" b="1" i="1" dirty="0">
                <a:solidFill>
                  <a:srgbClr val="000000"/>
                </a:solidFill>
                <a:latin typeface="Verdana" panose="020B0604030504040204" pitchFamily="34" charset="0"/>
              </a:rPr>
              <a:t>Les fous de Dieu</a:t>
            </a:r>
            <a:r>
              <a:rPr lang="fr-FR" dirty="0">
                <a:solidFill>
                  <a:srgbClr val="000000"/>
                </a:solidFill>
                <a:latin typeface="Verdana" panose="020B0604030504040204" pitchFamily="34" charset="0"/>
              </a:rPr>
              <a:t> », l’histoire des Camisards dans les Cévennes, suivi de la  trilogie des « </a:t>
            </a:r>
            <a:r>
              <a:rPr lang="fr-FR" b="1" i="1" dirty="0">
                <a:solidFill>
                  <a:srgbClr val="000000"/>
                </a:solidFill>
                <a:latin typeface="Verdana" panose="020B0604030504040204" pitchFamily="34" charset="0"/>
              </a:rPr>
              <a:t>Rebelles</a:t>
            </a:r>
            <a:r>
              <a:rPr lang="fr-FR" dirty="0">
                <a:solidFill>
                  <a:srgbClr val="000000"/>
                </a:solidFill>
                <a:latin typeface="Verdana" panose="020B0604030504040204" pitchFamily="34" charset="0"/>
              </a:rPr>
              <a:t> », l’histoire de son village dans les années  30. Lors d’une intervention à la télévision, on découvre les talents de Jean-Pierre Chabrol pour le conte.  Avec la série des « </a:t>
            </a:r>
            <a:r>
              <a:rPr lang="fr-FR" i="1" dirty="0">
                <a:solidFill>
                  <a:srgbClr val="000000"/>
                </a:solidFill>
                <a:latin typeface="Verdana" panose="020B0604030504040204" pitchFamily="34" charset="0"/>
              </a:rPr>
              <a:t>conteurs</a:t>
            </a:r>
            <a:r>
              <a:rPr lang="fr-FR" dirty="0">
                <a:solidFill>
                  <a:srgbClr val="000000"/>
                </a:solidFill>
                <a:latin typeface="Verdana" panose="020B0604030504040204" pitchFamily="34" charset="0"/>
              </a:rPr>
              <a:t> » il marque son époque. En 1968, il retourne en Cévennes où il s’installe dans le vieux mas. </a:t>
            </a:r>
            <a:endParaRPr lang="fr-FR" dirty="0"/>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13616" r="13397"/>
          <a:stretch/>
        </p:blipFill>
        <p:spPr>
          <a:xfrm>
            <a:off x="7503090" y="1003974"/>
            <a:ext cx="2780778" cy="4524375"/>
          </a:xfrm>
          <a:prstGeom prst="rect">
            <a:avLst/>
          </a:prstGeom>
        </p:spPr>
      </p:pic>
    </p:spTree>
    <p:extLst>
      <p:ext uri="{BB962C8B-B14F-4D97-AF65-F5344CB8AC3E}">
        <p14:creationId xmlns:p14="http://schemas.microsoft.com/office/powerpoint/2010/main" val="8275773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29644" y="709519"/>
            <a:ext cx="6096000" cy="923330"/>
          </a:xfrm>
          <a:prstGeom prst="rect">
            <a:avLst/>
          </a:prstGeom>
        </p:spPr>
        <p:txBody>
          <a:bodyPr>
            <a:spAutoFit/>
          </a:bodyPr>
          <a:lstStyle/>
          <a:p>
            <a:r>
              <a:rPr lang="fr-FR" dirty="0">
                <a:solidFill>
                  <a:srgbClr val="000000"/>
                </a:solidFill>
                <a:latin typeface="Verdana" panose="020B0604030504040204" pitchFamily="34" charset="0"/>
              </a:rPr>
              <a:t>Au début des années 80, il perd sa jeune épouse, Claudine. La vieille maison, le village mourant lui pèsent désormais, il remonte à Paris. </a:t>
            </a:r>
            <a:endParaRPr lang="fr-FR" dirty="0"/>
          </a:p>
        </p:txBody>
      </p:sp>
      <p:pic>
        <p:nvPicPr>
          <p:cNvPr id="2050" name="Picture 2" desc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5619" y="1171184"/>
            <a:ext cx="3781425" cy="47625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29644" y="2240365"/>
            <a:ext cx="6096000" cy="3693319"/>
          </a:xfrm>
          <a:prstGeom prst="rect">
            <a:avLst/>
          </a:prstGeom>
        </p:spPr>
        <p:txBody>
          <a:bodyPr>
            <a:spAutoFit/>
          </a:bodyPr>
          <a:lstStyle/>
          <a:p>
            <a:r>
              <a:rPr lang="fr-FR" dirty="0">
                <a:solidFill>
                  <a:srgbClr val="000000"/>
                </a:solidFill>
                <a:latin typeface="Verdana" panose="020B0604030504040204" pitchFamily="34" charset="0"/>
              </a:rPr>
              <a:t>Une nouvelle carrière va commencer : c’est le spectacle de contes monté avec son ami Alain </a:t>
            </a:r>
            <a:r>
              <a:rPr lang="fr-FR" dirty="0" err="1">
                <a:solidFill>
                  <a:srgbClr val="000000"/>
                </a:solidFill>
                <a:latin typeface="Verdana" panose="020B0604030504040204" pitchFamily="34" charset="0"/>
              </a:rPr>
              <a:t>Mollot</a:t>
            </a:r>
            <a:r>
              <a:rPr lang="fr-FR" dirty="0">
                <a:solidFill>
                  <a:srgbClr val="000000"/>
                </a:solidFill>
                <a:latin typeface="Verdana" panose="020B0604030504040204" pitchFamily="34" charset="0"/>
              </a:rPr>
              <a:t>, avec lequel il parcourt la France et le Monde. Pendant quinze ans, il présente trois spectacles, </a:t>
            </a:r>
            <a:r>
              <a:rPr lang="fr-FR" i="1" dirty="0">
                <a:solidFill>
                  <a:srgbClr val="000000"/>
                </a:solidFill>
                <a:latin typeface="Verdana" panose="020B0604030504040204" pitchFamily="34" charset="0"/>
              </a:rPr>
              <a:t>Chabrol joue, La Folie des Miens </a:t>
            </a:r>
            <a:r>
              <a:rPr lang="fr-FR" dirty="0" err="1">
                <a:solidFill>
                  <a:srgbClr val="000000"/>
                </a:solidFill>
                <a:latin typeface="Verdana" panose="020B0604030504040204" pitchFamily="34" charset="0"/>
              </a:rPr>
              <a:t>et</a:t>
            </a:r>
            <a:r>
              <a:rPr lang="fr-FR" i="1" dirty="0" err="1">
                <a:solidFill>
                  <a:srgbClr val="000000"/>
                </a:solidFill>
                <a:latin typeface="Verdana" panose="020B0604030504040204" pitchFamily="34" charset="0"/>
              </a:rPr>
              <a:t>Les</a:t>
            </a:r>
            <a:r>
              <a:rPr lang="fr-FR" i="1" dirty="0">
                <a:solidFill>
                  <a:srgbClr val="000000"/>
                </a:solidFill>
                <a:latin typeface="Verdana" panose="020B0604030504040204" pitchFamily="34" charset="0"/>
              </a:rPr>
              <a:t> soirs d’été</a:t>
            </a:r>
            <a:r>
              <a:rPr lang="fr-FR" dirty="0">
                <a:solidFill>
                  <a:srgbClr val="000000"/>
                </a:solidFill>
                <a:latin typeface="Verdana" panose="020B0604030504040204" pitchFamily="34" charset="0"/>
              </a:rPr>
              <a:t>, dans plus de 600 salles. En 1995, il retourne définitivement en Cévennes. Sa santé l’oblige à ralentir son activité de conteur, mais il écrit ses derniers grands livres : « </a:t>
            </a:r>
            <a:r>
              <a:rPr lang="fr-FR" i="1" dirty="0">
                <a:solidFill>
                  <a:srgbClr val="000000"/>
                </a:solidFill>
                <a:latin typeface="Verdana" panose="020B0604030504040204" pitchFamily="34" charset="0"/>
              </a:rPr>
              <a:t>Le Bonheur du Manchot</a:t>
            </a:r>
            <a:r>
              <a:rPr lang="fr-FR" dirty="0">
                <a:solidFill>
                  <a:srgbClr val="000000"/>
                </a:solidFill>
                <a:latin typeface="Verdana" panose="020B0604030504040204" pitchFamily="34" charset="0"/>
              </a:rPr>
              <a:t> », « </a:t>
            </a:r>
            <a:r>
              <a:rPr lang="fr-FR" i="1" dirty="0">
                <a:solidFill>
                  <a:srgbClr val="000000"/>
                </a:solidFill>
                <a:latin typeface="Verdana" panose="020B0604030504040204" pitchFamily="34" charset="0"/>
              </a:rPr>
              <a:t>La Banquise</a:t>
            </a:r>
            <a:r>
              <a:rPr lang="fr-FR" dirty="0">
                <a:solidFill>
                  <a:srgbClr val="000000"/>
                </a:solidFill>
                <a:latin typeface="Verdana" panose="020B0604030504040204" pitchFamily="34" charset="0"/>
              </a:rPr>
              <a:t> », ainsi que deux volumes de contes. Son dernier roman, « </a:t>
            </a:r>
            <a:r>
              <a:rPr lang="fr-FR" i="1" dirty="0">
                <a:solidFill>
                  <a:srgbClr val="000000"/>
                </a:solidFill>
                <a:latin typeface="Verdana" panose="020B0604030504040204" pitchFamily="34" charset="0"/>
              </a:rPr>
              <a:t>Le Muet</a:t>
            </a:r>
            <a:r>
              <a:rPr lang="fr-FR" dirty="0">
                <a:solidFill>
                  <a:srgbClr val="000000"/>
                </a:solidFill>
                <a:latin typeface="Verdana" panose="020B0604030504040204" pitchFamily="34" charset="0"/>
              </a:rPr>
              <a:t> », sera sa résistance contre la mort. Il s’éteint en Cévennes, le 1</a:t>
            </a:r>
            <a:r>
              <a:rPr lang="fr-FR" baseline="30000" dirty="0">
                <a:solidFill>
                  <a:srgbClr val="000000"/>
                </a:solidFill>
                <a:latin typeface="Verdana" panose="020B0604030504040204" pitchFamily="34" charset="0"/>
              </a:rPr>
              <a:t>er</a:t>
            </a:r>
            <a:r>
              <a:rPr lang="fr-FR" dirty="0">
                <a:solidFill>
                  <a:srgbClr val="000000"/>
                </a:solidFill>
                <a:latin typeface="Verdana" panose="020B0604030504040204" pitchFamily="34" charset="0"/>
              </a:rPr>
              <a:t> décembre 2001. </a:t>
            </a:r>
            <a:endParaRPr lang="fr-FR" dirty="0"/>
          </a:p>
        </p:txBody>
      </p:sp>
    </p:spTree>
    <p:extLst>
      <p:ext uri="{BB962C8B-B14F-4D97-AF65-F5344CB8AC3E}">
        <p14:creationId xmlns:p14="http://schemas.microsoft.com/office/powerpoint/2010/main" val="20419930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42378" y="160792"/>
            <a:ext cx="6096000" cy="646331"/>
          </a:xfrm>
          <a:prstGeom prst="rect">
            <a:avLst/>
          </a:prstGeom>
        </p:spPr>
        <p:txBody>
          <a:bodyPr>
            <a:spAutoFit/>
          </a:bodyPr>
          <a:lstStyle/>
          <a:p>
            <a:r>
              <a:rPr lang="fr-FR" dirty="0">
                <a:solidFill>
                  <a:srgbClr val="000000"/>
                </a:solidFill>
                <a:latin typeface="Arial" panose="020B0604020202020204" pitchFamily="34" charset="0"/>
              </a:rPr>
              <a:t>Extrait : LES REBELLES (Jean Pierre CHABROL)</a:t>
            </a:r>
            <a:br>
              <a:rPr lang="fr-FR" dirty="0">
                <a:solidFill>
                  <a:srgbClr val="000000"/>
                </a:solidFill>
                <a:latin typeface="Arial" panose="020B0604020202020204" pitchFamily="34" charset="0"/>
              </a:rPr>
            </a:br>
            <a:endParaRPr lang="fr-FR" dirty="0"/>
          </a:p>
        </p:txBody>
      </p:sp>
      <p:sp>
        <p:nvSpPr>
          <p:cNvPr id="3" name="Rectangle 2"/>
          <p:cNvSpPr/>
          <p:nvPr/>
        </p:nvSpPr>
        <p:spPr>
          <a:xfrm>
            <a:off x="342377" y="677306"/>
            <a:ext cx="6396625" cy="6155531"/>
          </a:xfrm>
          <a:prstGeom prst="rect">
            <a:avLst/>
          </a:prstGeom>
        </p:spPr>
        <p:txBody>
          <a:bodyPr wrap="square">
            <a:spAutoFit/>
          </a:bodyPr>
          <a:lstStyle/>
          <a:p>
            <a:r>
              <a:rPr lang="fr-FR" dirty="0">
                <a:solidFill>
                  <a:srgbClr val="000000"/>
                </a:solidFill>
                <a:latin typeface="Arial" panose="020B0604020202020204" pitchFamily="34" charset="0"/>
              </a:rPr>
              <a:t>La montagne d'abord. La </a:t>
            </a:r>
            <a:r>
              <a:rPr lang="fr-FR" dirty="0" err="1">
                <a:solidFill>
                  <a:srgbClr val="000000"/>
                </a:solidFill>
                <a:latin typeface="Arial" panose="020B0604020202020204" pitchFamily="34" charset="0"/>
              </a:rPr>
              <a:t>Cévenne</a:t>
            </a:r>
            <a:r>
              <a:rPr lang="fr-FR" dirty="0" smtClean="0">
                <a:solidFill>
                  <a:srgbClr val="000000"/>
                </a:solidFill>
                <a:latin typeface="Arial" panose="020B0604020202020204" pitchFamily="34" charset="0"/>
              </a:rPr>
              <a:t>.</a:t>
            </a:r>
          </a:p>
          <a:p>
            <a:endParaRPr lang="fr-FR" dirty="0">
              <a:solidFill>
                <a:srgbClr val="000000"/>
              </a:solidFill>
              <a:latin typeface="Arial" panose="020B0604020202020204" pitchFamily="34" charset="0"/>
            </a:endParaRPr>
          </a:p>
          <a:p>
            <a:r>
              <a:rPr lang="fr-FR" sz="2000" i="1" dirty="0">
                <a:solidFill>
                  <a:srgbClr val="000000"/>
                </a:solidFill>
                <a:latin typeface="Bodoni MT" panose="02070603080606020203" pitchFamily="18" charset="0"/>
              </a:rPr>
              <a:t>Chacun la sienne. Atlas, géographie, dictionnaire, on ne trouve jamais imprimé que "les Cévennes" ; en passant de la vie sur le papier, cet étrange pays prend le pluriel.</a:t>
            </a:r>
          </a:p>
          <a:p>
            <a:r>
              <a:rPr lang="fr-FR" sz="2000" i="1" dirty="0">
                <a:solidFill>
                  <a:srgbClr val="000000"/>
                </a:solidFill>
                <a:latin typeface="Bodoni MT" panose="02070603080606020203" pitchFamily="18" charset="0"/>
              </a:rPr>
              <a:t>La </a:t>
            </a:r>
            <a:r>
              <a:rPr lang="fr-FR" sz="2000" i="1" dirty="0" err="1">
                <a:solidFill>
                  <a:srgbClr val="000000"/>
                </a:solidFill>
                <a:latin typeface="Bodoni MT" panose="02070603080606020203" pitchFamily="18" charset="0"/>
              </a:rPr>
              <a:t>Cévenne</a:t>
            </a:r>
            <a:r>
              <a:rPr lang="fr-FR" sz="2000" i="1" dirty="0">
                <a:solidFill>
                  <a:srgbClr val="000000"/>
                </a:solidFill>
                <a:latin typeface="Bodoni MT" panose="02070603080606020203" pitchFamily="18" charset="0"/>
              </a:rPr>
              <a:t> n'est pas de ces contrées qui se laissent apercevoir, côtoyer, toiser, parcourir, aimer, quitter, elle ne peut être ni un passage, ni une passade. On est dedans ou dehors</a:t>
            </a:r>
            <a:r>
              <a:rPr lang="fr-FR" sz="2000" i="1" dirty="0" smtClean="0">
                <a:solidFill>
                  <a:srgbClr val="000000"/>
                </a:solidFill>
                <a:latin typeface="Bodoni MT" panose="02070603080606020203" pitchFamily="18" charset="0"/>
              </a:rPr>
              <a:t>.</a:t>
            </a:r>
          </a:p>
          <a:p>
            <a:endParaRPr lang="fr-FR" sz="2000" i="1" dirty="0">
              <a:solidFill>
                <a:srgbClr val="000000"/>
              </a:solidFill>
              <a:latin typeface="Bodoni MT" panose="02070603080606020203" pitchFamily="18" charset="0"/>
            </a:endParaRPr>
          </a:p>
          <a:p>
            <a:r>
              <a:rPr lang="fr-FR" sz="2000" i="1" dirty="0">
                <a:solidFill>
                  <a:srgbClr val="000000"/>
                </a:solidFill>
                <a:latin typeface="Bodoni MT" panose="02070603080606020203" pitchFamily="18" charset="0"/>
              </a:rPr>
              <a:t>Dans ses vieux mas d'une hautaine misère, l'hospitalité s'applique comme une loi martiale. Dès qu'on a poussé la porte, on entend ce cri : "Entre ou sors !". Il faut décider sur l'instant, la tramontane n'attend pas mais la décision prise peut l'être à vie.</a:t>
            </a:r>
          </a:p>
          <a:p>
            <a:r>
              <a:rPr lang="fr-FR" sz="2000" i="1" dirty="0">
                <a:solidFill>
                  <a:srgbClr val="000000"/>
                </a:solidFill>
                <a:latin typeface="Bodoni MT" panose="02070603080606020203" pitchFamily="18" charset="0"/>
              </a:rPr>
              <a:t>Dedans, c'est bien dit : le monde, tout le reste du monde est dehors, derrière les trois montagnes, le Lozère qui tourne le dos au Vivarais, le </a:t>
            </a:r>
            <a:r>
              <a:rPr lang="fr-FR" sz="2000" i="1" dirty="0" err="1">
                <a:solidFill>
                  <a:srgbClr val="000000"/>
                </a:solidFill>
                <a:latin typeface="Bodoni MT" panose="02070603080606020203" pitchFamily="18" charset="0"/>
              </a:rPr>
              <a:t>Bougès</a:t>
            </a:r>
            <a:r>
              <a:rPr lang="fr-FR" sz="2000" i="1" dirty="0">
                <a:solidFill>
                  <a:srgbClr val="000000"/>
                </a:solidFill>
                <a:latin typeface="Bodoni MT" panose="02070603080606020203" pitchFamily="18" charset="0"/>
              </a:rPr>
              <a:t> qui le tourne au Gévaudan, l'Aigoual qui le tourne à l'Afrique. Trois monts chauves, trapus, râblés, épaule contre épaule, pour retenir le ciel gaulois.</a:t>
            </a:r>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47922" y="677306"/>
            <a:ext cx="3812351" cy="5688000"/>
          </a:xfrm>
          <a:prstGeom prst="rect">
            <a:avLst/>
          </a:prstGeom>
        </p:spPr>
      </p:pic>
    </p:spTree>
    <p:extLst>
      <p:ext uri="{BB962C8B-B14F-4D97-AF65-F5344CB8AC3E}">
        <p14:creationId xmlns:p14="http://schemas.microsoft.com/office/powerpoint/2010/main" val="291364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2" name="Picture 4" descr="RÃ©sultat de recherche d'images pour &quot;Les fous de Dieu&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4800" y="0"/>
            <a:ext cx="2997200" cy="438912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Acheter le livre d'occasion La banquise sur livrenpoche.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908300" cy="438912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Le Bonheur du manchot par Chabr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2600" y="0"/>
            <a:ext cx="3022600" cy="438912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au 3"/>
          <p:cNvGraphicFramePr>
            <a:graphicFrameLocks noGrp="1"/>
          </p:cNvGraphicFramePr>
          <p:nvPr>
            <p:extLst>
              <p:ext uri="{D42A27DB-BD31-4B8C-83A1-F6EECF244321}">
                <p14:modId xmlns:p14="http://schemas.microsoft.com/office/powerpoint/2010/main" val="1128996306"/>
              </p:ext>
            </p:extLst>
          </p:nvPr>
        </p:nvGraphicFramePr>
        <p:xfrm>
          <a:off x="25400" y="4389120"/>
          <a:ext cx="4241800" cy="2452373"/>
        </p:xfrm>
        <a:graphic>
          <a:graphicData uri="http://schemas.openxmlformats.org/drawingml/2006/table">
            <a:tbl>
              <a:tblPr/>
              <a:tblGrid>
                <a:gridCol w="4241800">
                  <a:extLst>
                    <a:ext uri="{9D8B030D-6E8A-4147-A177-3AD203B41FA5}">
                      <a16:colId xmlns:a16="http://schemas.microsoft.com/office/drawing/2014/main" val="2977732894"/>
                    </a:ext>
                  </a:extLst>
                </a:gridCol>
              </a:tblGrid>
              <a:tr h="203011">
                <a:tc>
                  <a:txBody>
                    <a:bodyPr/>
                    <a:lstStyle/>
                    <a:p>
                      <a:r>
                        <a:rPr lang="fr-FR" sz="1000" dirty="0">
                          <a:solidFill>
                            <a:srgbClr val="000000"/>
                          </a:solidFill>
                          <a:effectLst/>
                          <a:latin typeface="Verdana" panose="020B0604030504040204" pitchFamily="34" charset="0"/>
                        </a:rPr>
                        <a:t>La Dernière Cartouche (</a:t>
                      </a:r>
                      <a:r>
                        <a:rPr lang="fr-FR" sz="1000" i="1" dirty="0">
                          <a:solidFill>
                            <a:srgbClr val="000000"/>
                          </a:solidFill>
                          <a:effectLst/>
                          <a:latin typeface="Verdana" panose="020B0604030504040204" pitchFamily="34" charset="0"/>
                        </a:rPr>
                        <a:t> 1953</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1337101620"/>
                  </a:ext>
                </a:extLst>
              </a:tr>
              <a:tr h="203011">
                <a:tc>
                  <a:txBody>
                    <a:bodyPr/>
                    <a:lstStyle/>
                    <a:p>
                      <a:r>
                        <a:rPr lang="fr-FR" sz="1000" dirty="0">
                          <a:solidFill>
                            <a:srgbClr val="000000"/>
                          </a:solidFill>
                          <a:effectLst/>
                          <a:latin typeface="Verdana" panose="020B0604030504040204" pitchFamily="34" charset="0"/>
                        </a:rPr>
                        <a:t>Le Bout-Galeux (</a:t>
                      </a:r>
                      <a:r>
                        <a:rPr lang="fr-FR" sz="1000" i="1" dirty="0">
                          <a:solidFill>
                            <a:srgbClr val="000000"/>
                          </a:solidFill>
                          <a:effectLst/>
                          <a:latin typeface="Verdana" panose="020B0604030504040204" pitchFamily="34" charset="0"/>
                        </a:rPr>
                        <a:t>Amiot-Dumont Paris 1955</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1616671956"/>
                  </a:ext>
                </a:extLst>
              </a:tr>
              <a:tr h="203011">
                <a:tc>
                  <a:txBody>
                    <a:bodyPr/>
                    <a:lstStyle/>
                    <a:p>
                      <a:r>
                        <a:rPr lang="fr-FR" sz="1000" dirty="0">
                          <a:solidFill>
                            <a:srgbClr val="000000"/>
                          </a:solidFill>
                          <a:effectLst/>
                          <a:latin typeface="Verdana" panose="020B0604030504040204" pitchFamily="34" charset="0"/>
                        </a:rPr>
                        <a:t>Fleur d'épine (</a:t>
                      </a:r>
                      <a:r>
                        <a:rPr lang="fr-FR" sz="1000" i="1" dirty="0">
                          <a:solidFill>
                            <a:srgbClr val="000000"/>
                          </a:solidFill>
                          <a:effectLst/>
                          <a:latin typeface="Verdana" panose="020B0604030504040204" pitchFamily="34" charset="0"/>
                        </a:rPr>
                        <a:t> 1957</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55480607"/>
                  </a:ext>
                </a:extLst>
              </a:tr>
              <a:tr h="203011">
                <a:tc>
                  <a:txBody>
                    <a:bodyPr/>
                    <a:lstStyle/>
                    <a:p>
                      <a:r>
                        <a:rPr lang="fr-FR" sz="1000" dirty="0">
                          <a:solidFill>
                            <a:srgbClr val="000000"/>
                          </a:solidFill>
                          <a:effectLst/>
                          <a:latin typeface="Verdana" panose="020B0604030504040204" pitchFamily="34" charset="0"/>
                        </a:rPr>
                        <a:t>Un Homme de trop (</a:t>
                      </a:r>
                      <a:r>
                        <a:rPr lang="fr-FR" sz="1000" i="1" dirty="0">
                          <a:solidFill>
                            <a:srgbClr val="000000"/>
                          </a:solidFill>
                          <a:effectLst/>
                          <a:latin typeface="Verdana" panose="020B0604030504040204" pitchFamily="34" charset="0"/>
                        </a:rPr>
                        <a:t> 1958</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644249960"/>
                  </a:ext>
                </a:extLst>
              </a:tr>
              <a:tr h="203011">
                <a:tc>
                  <a:txBody>
                    <a:bodyPr/>
                    <a:lstStyle/>
                    <a:p>
                      <a:r>
                        <a:rPr lang="fr-FR" sz="1000" dirty="0">
                          <a:solidFill>
                            <a:srgbClr val="000000"/>
                          </a:solidFill>
                          <a:effectLst/>
                          <a:latin typeface="Verdana" panose="020B0604030504040204" pitchFamily="34" charset="0"/>
                        </a:rPr>
                        <a:t>Les Innocents de mars (</a:t>
                      </a:r>
                      <a:r>
                        <a:rPr lang="fr-FR" sz="1000" i="1" dirty="0">
                          <a:solidFill>
                            <a:srgbClr val="000000"/>
                          </a:solidFill>
                          <a:effectLst/>
                          <a:latin typeface="Verdana" panose="020B0604030504040204" pitchFamily="34" charset="0"/>
                        </a:rPr>
                        <a:t> 1959</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2066682576"/>
                  </a:ext>
                </a:extLst>
              </a:tr>
              <a:tr h="203011">
                <a:tc>
                  <a:txBody>
                    <a:bodyPr/>
                    <a:lstStyle/>
                    <a:p>
                      <a:r>
                        <a:rPr lang="fr-FR" sz="1000" dirty="0">
                          <a:solidFill>
                            <a:srgbClr val="000000"/>
                          </a:solidFill>
                          <a:effectLst/>
                          <a:latin typeface="Verdana" panose="020B0604030504040204" pitchFamily="34" charset="0"/>
                        </a:rPr>
                        <a:t>Les Fous de Dieu (</a:t>
                      </a:r>
                      <a:r>
                        <a:rPr lang="fr-FR" sz="1000" i="1" dirty="0">
                          <a:solidFill>
                            <a:srgbClr val="000000"/>
                          </a:solidFill>
                          <a:effectLst/>
                          <a:latin typeface="Verdana" panose="020B0604030504040204" pitchFamily="34" charset="0"/>
                        </a:rPr>
                        <a:t> 1961</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184086308"/>
                  </a:ext>
                </a:extLst>
              </a:tr>
              <a:tr h="203011">
                <a:tc>
                  <a:txBody>
                    <a:bodyPr/>
                    <a:lstStyle/>
                    <a:p>
                      <a:r>
                        <a:rPr lang="fr-FR" sz="1000" dirty="0">
                          <a:solidFill>
                            <a:srgbClr val="000000"/>
                          </a:solidFill>
                          <a:effectLst/>
                          <a:latin typeface="Verdana" panose="020B0604030504040204" pitchFamily="34" charset="0"/>
                        </a:rPr>
                        <a:t>La Chatte rouge (</a:t>
                      </a:r>
                      <a:r>
                        <a:rPr lang="fr-FR" sz="1000" i="1" dirty="0">
                          <a:solidFill>
                            <a:srgbClr val="000000"/>
                          </a:solidFill>
                          <a:effectLst/>
                          <a:latin typeface="Verdana" panose="020B0604030504040204" pitchFamily="34" charset="0"/>
                        </a:rPr>
                        <a:t> 1963</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4759917"/>
                  </a:ext>
                </a:extLst>
              </a:tr>
              <a:tr h="203011">
                <a:tc>
                  <a:txBody>
                    <a:bodyPr/>
                    <a:lstStyle/>
                    <a:p>
                      <a:r>
                        <a:rPr lang="fr-FR" sz="1000" dirty="0">
                          <a:solidFill>
                            <a:srgbClr val="000000"/>
                          </a:solidFill>
                          <a:effectLst/>
                          <a:latin typeface="Verdana" panose="020B0604030504040204" pitchFamily="34" charset="0"/>
                        </a:rPr>
                        <a:t>Mille millions de Nippons (illustré par l'auteur) (</a:t>
                      </a:r>
                      <a:r>
                        <a:rPr lang="fr-FR" sz="1000" i="1" dirty="0">
                          <a:solidFill>
                            <a:srgbClr val="000000"/>
                          </a:solidFill>
                          <a:effectLst/>
                          <a:latin typeface="Verdana" panose="020B0604030504040204" pitchFamily="34" charset="0"/>
                        </a:rPr>
                        <a:t>Plon Paris 1964</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2056736074"/>
                  </a:ext>
                </a:extLst>
              </a:tr>
              <a:tr h="203011">
                <a:tc>
                  <a:txBody>
                    <a:bodyPr/>
                    <a:lstStyle/>
                    <a:p>
                      <a:r>
                        <a:rPr lang="fr-FR" sz="1000" dirty="0">
                          <a:solidFill>
                            <a:srgbClr val="000000"/>
                          </a:solidFill>
                          <a:effectLst/>
                          <a:latin typeface="Verdana" panose="020B0604030504040204" pitchFamily="34" charset="0"/>
                        </a:rPr>
                        <a:t>Les Rebelles, tome I : Les Rebelles (</a:t>
                      </a:r>
                      <a:r>
                        <a:rPr lang="fr-FR" sz="1000" i="1" dirty="0">
                          <a:solidFill>
                            <a:srgbClr val="000000"/>
                          </a:solidFill>
                          <a:effectLst/>
                          <a:latin typeface="Verdana" panose="020B0604030504040204" pitchFamily="34" charset="0"/>
                        </a:rPr>
                        <a:t>Plon Paris 1965</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4286952347"/>
                  </a:ext>
                </a:extLst>
              </a:tr>
              <a:tr h="203011">
                <a:tc>
                  <a:txBody>
                    <a:bodyPr/>
                    <a:lstStyle/>
                    <a:p>
                      <a:r>
                        <a:rPr lang="fr-FR" sz="1000" dirty="0">
                          <a:solidFill>
                            <a:srgbClr val="000000"/>
                          </a:solidFill>
                          <a:effectLst/>
                          <a:latin typeface="Verdana" panose="020B0604030504040204" pitchFamily="34" charset="0"/>
                        </a:rPr>
                        <a:t>Les </a:t>
                      </a:r>
                      <a:r>
                        <a:rPr lang="fr-FR" sz="1000" dirty="0" err="1">
                          <a:solidFill>
                            <a:srgbClr val="000000"/>
                          </a:solidFill>
                          <a:effectLst/>
                          <a:latin typeface="Verdana" panose="020B0604030504040204" pitchFamily="34" charset="0"/>
                        </a:rPr>
                        <a:t>Rebelles,tome</a:t>
                      </a:r>
                      <a:r>
                        <a:rPr lang="fr-FR" sz="1000" dirty="0">
                          <a:solidFill>
                            <a:srgbClr val="000000"/>
                          </a:solidFill>
                          <a:effectLst/>
                          <a:latin typeface="Verdana" panose="020B0604030504040204" pitchFamily="34" charset="0"/>
                        </a:rPr>
                        <a:t> II : La Gueuse (</a:t>
                      </a:r>
                      <a:r>
                        <a:rPr lang="fr-FR" sz="1000" i="1" dirty="0">
                          <a:solidFill>
                            <a:srgbClr val="000000"/>
                          </a:solidFill>
                          <a:effectLst/>
                          <a:latin typeface="Verdana" panose="020B0604030504040204" pitchFamily="34" charset="0"/>
                        </a:rPr>
                        <a:t>Plon Paris 1966</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2725895967"/>
                  </a:ext>
                </a:extLst>
              </a:tr>
              <a:tr h="203011">
                <a:tc>
                  <a:txBody>
                    <a:bodyPr/>
                    <a:lstStyle/>
                    <a:p>
                      <a:r>
                        <a:rPr lang="fr-FR" sz="1000" dirty="0">
                          <a:solidFill>
                            <a:srgbClr val="000000"/>
                          </a:solidFill>
                          <a:effectLst/>
                          <a:latin typeface="Verdana" panose="020B0604030504040204" pitchFamily="34" charset="0"/>
                        </a:rPr>
                        <a:t>L'Illustre Fauteuil et autres récits (</a:t>
                      </a:r>
                      <a:r>
                        <a:rPr lang="fr-FR" sz="1000" i="1" dirty="0">
                          <a:solidFill>
                            <a:srgbClr val="000000"/>
                          </a:solidFill>
                          <a:effectLst/>
                          <a:latin typeface="Verdana" panose="020B0604030504040204" pitchFamily="34" charset="0"/>
                        </a:rPr>
                        <a:t>Gallimard Paris 1967</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799642978"/>
                  </a:ext>
                </a:extLst>
              </a:tr>
              <a:tr h="219252">
                <a:tc>
                  <a:txBody>
                    <a:bodyPr/>
                    <a:lstStyle/>
                    <a:p>
                      <a:r>
                        <a:rPr lang="fr-FR" sz="1100" dirty="0">
                          <a:solidFill>
                            <a:srgbClr val="000000"/>
                          </a:solidFill>
                          <a:effectLst/>
                          <a:latin typeface="Verdana" panose="020B0604030504040204" pitchFamily="34" charset="0"/>
                        </a:rPr>
                        <a:t>Je t'aimerai sans vergogne (</a:t>
                      </a:r>
                      <a:r>
                        <a:rPr lang="fr-FR" sz="1100" i="1" dirty="0">
                          <a:solidFill>
                            <a:srgbClr val="000000"/>
                          </a:solidFill>
                          <a:effectLst/>
                          <a:latin typeface="Verdana" panose="020B0604030504040204" pitchFamily="34" charset="0"/>
                        </a:rPr>
                        <a:t> 1967</a:t>
                      </a:r>
                      <a:r>
                        <a:rPr lang="fr-FR" sz="1100" dirty="0">
                          <a:solidFill>
                            <a:srgbClr val="000000"/>
                          </a:solidFill>
                          <a:effectLst/>
                          <a:latin typeface="Verdana" panose="020B0604030504040204" pitchFamily="34" charset="0"/>
                        </a:rPr>
                        <a:t>)</a:t>
                      </a:r>
                      <a:endParaRPr lang="fr-FR" sz="11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484551793"/>
                  </a:ext>
                </a:extLst>
              </a:tr>
            </a:tbl>
          </a:graphicData>
        </a:graphic>
      </p:graphicFrame>
      <p:graphicFrame>
        <p:nvGraphicFramePr>
          <p:cNvPr id="5" name="Tableau 4"/>
          <p:cNvGraphicFramePr>
            <a:graphicFrameLocks noGrp="1"/>
          </p:cNvGraphicFramePr>
          <p:nvPr>
            <p:extLst>
              <p:ext uri="{D42A27DB-BD31-4B8C-83A1-F6EECF244321}">
                <p14:modId xmlns:p14="http://schemas.microsoft.com/office/powerpoint/2010/main" val="2434654999"/>
              </p:ext>
            </p:extLst>
          </p:nvPr>
        </p:nvGraphicFramePr>
        <p:xfrm>
          <a:off x="4292600" y="4389120"/>
          <a:ext cx="3822700" cy="2452370"/>
        </p:xfrm>
        <a:graphic>
          <a:graphicData uri="http://schemas.openxmlformats.org/drawingml/2006/table">
            <a:tbl>
              <a:tblPr/>
              <a:tblGrid>
                <a:gridCol w="3822700">
                  <a:extLst>
                    <a:ext uri="{9D8B030D-6E8A-4147-A177-3AD203B41FA5}">
                      <a16:colId xmlns:a16="http://schemas.microsoft.com/office/drawing/2014/main" val="2126113121"/>
                    </a:ext>
                  </a:extLst>
                </a:gridCol>
              </a:tblGrid>
              <a:tr h="191770">
                <a:tc>
                  <a:txBody>
                    <a:bodyPr/>
                    <a:lstStyle/>
                    <a:p>
                      <a:r>
                        <a:rPr lang="fr-FR" sz="1000" dirty="0">
                          <a:solidFill>
                            <a:srgbClr val="000000"/>
                          </a:solidFill>
                          <a:effectLst/>
                          <a:latin typeface="Verdana" panose="020B0604030504040204" pitchFamily="34" charset="0"/>
                        </a:rPr>
                        <a:t>Les Rebelles, tome III : L'Embellie (</a:t>
                      </a:r>
                      <a:r>
                        <a:rPr lang="fr-FR" sz="1000" i="1" dirty="0">
                          <a:solidFill>
                            <a:srgbClr val="000000"/>
                          </a:solidFill>
                          <a:effectLst/>
                          <a:latin typeface="Verdana" panose="020B0604030504040204" pitchFamily="34" charset="0"/>
                        </a:rPr>
                        <a:t>Plon Paris 1968</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2062331110"/>
                  </a:ext>
                </a:extLst>
              </a:tr>
              <a:tr h="191770">
                <a:tc>
                  <a:txBody>
                    <a:bodyPr/>
                    <a:lstStyle/>
                    <a:p>
                      <a:r>
                        <a:rPr lang="fr-FR" sz="1000" dirty="0">
                          <a:solidFill>
                            <a:srgbClr val="000000"/>
                          </a:solidFill>
                          <a:effectLst/>
                          <a:latin typeface="Verdana" panose="020B0604030504040204" pitchFamily="34" charset="0"/>
                        </a:rPr>
                        <a:t>Le Canon fraternité (</a:t>
                      </a:r>
                      <a:r>
                        <a:rPr lang="fr-FR" sz="1000" i="1" dirty="0">
                          <a:solidFill>
                            <a:srgbClr val="000000"/>
                          </a:solidFill>
                          <a:effectLst/>
                          <a:latin typeface="Verdana" panose="020B0604030504040204" pitchFamily="34" charset="0"/>
                        </a:rPr>
                        <a:t> 1970</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3542348523"/>
                  </a:ext>
                </a:extLst>
              </a:tr>
              <a:tr h="191770">
                <a:tc>
                  <a:txBody>
                    <a:bodyPr/>
                    <a:lstStyle/>
                    <a:p>
                      <a:r>
                        <a:rPr lang="fr-FR" sz="1000" dirty="0">
                          <a:solidFill>
                            <a:srgbClr val="000000"/>
                          </a:solidFill>
                          <a:effectLst/>
                          <a:latin typeface="Verdana" panose="020B0604030504040204" pitchFamily="34" charset="0"/>
                        </a:rPr>
                        <a:t>Le Crève-</a:t>
                      </a:r>
                      <a:r>
                        <a:rPr lang="fr-FR" sz="1000" dirty="0" err="1">
                          <a:solidFill>
                            <a:srgbClr val="000000"/>
                          </a:solidFill>
                          <a:effectLst/>
                          <a:latin typeface="Verdana" panose="020B0604030504040204" pitchFamily="34" charset="0"/>
                        </a:rPr>
                        <a:t>Cévenne</a:t>
                      </a:r>
                      <a:r>
                        <a:rPr lang="fr-FR" sz="1000" dirty="0">
                          <a:solidFill>
                            <a:srgbClr val="000000"/>
                          </a:solidFill>
                          <a:effectLst/>
                          <a:latin typeface="Verdana" panose="020B0604030504040204" pitchFamily="34" charset="0"/>
                        </a:rPr>
                        <a:t> (</a:t>
                      </a:r>
                      <a:r>
                        <a:rPr lang="fr-FR" sz="1000" i="1" dirty="0">
                          <a:solidFill>
                            <a:srgbClr val="000000"/>
                          </a:solidFill>
                          <a:effectLst/>
                          <a:latin typeface="Verdana" panose="020B0604030504040204" pitchFamily="34" charset="0"/>
                        </a:rPr>
                        <a:t>Plon Paris 1972</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540278248"/>
                  </a:ext>
                </a:extLst>
              </a:tr>
              <a:tr h="191770">
                <a:tc>
                  <a:txBody>
                    <a:bodyPr/>
                    <a:lstStyle/>
                    <a:p>
                      <a:r>
                        <a:rPr lang="fr-FR" sz="1000" dirty="0">
                          <a:solidFill>
                            <a:srgbClr val="000000"/>
                          </a:solidFill>
                          <a:effectLst/>
                          <a:latin typeface="Verdana" panose="020B0604030504040204" pitchFamily="34" charset="0"/>
                        </a:rPr>
                        <a:t>Les Chevaux l'aimaient (</a:t>
                      </a:r>
                      <a:r>
                        <a:rPr lang="fr-FR" sz="1000" i="1" dirty="0">
                          <a:solidFill>
                            <a:srgbClr val="000000"/>
                          </a:solidFill>
                          <a:effectLst/>
                          <a:latin typeface="Verdana" panose="020B0604030504040204" pitchFamily="34" charset="0"/>
                        </a:rPr>
                        <a:t> 1972</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924165068"/>
                  </a:ext>
                </a:extLst>
              </a:tr>
              <a:tr h="191770">
                <a:tc>
                  <a:txBody>
                    <a:bodyPr/>
                    <a:lstStyle/>
                    <a:p>
                      <a:r>
                        <a:rPr lang="fr-FR" sz="1000" dirty="0">
                          <a:solidFill>
                            <a:srgbClr val="000000"/>
                          </a:solidFill>
                          <a:effectLst/>
                          <a:latin typeface="Verdana" panose="020B0604030504040204" pitchFamily="34" charset="0"/>
                        </a:rPr>
                        <a:t>Le Bouc du désert (</a:t>
                      </a:r>
                      <a:r>
                        <a:rPr lang="fr-FR" sz="1000" i="1" dirty="0">
                          <a:solidFill>
                            <a:srgbClr val="000000"/>
                          </a:solidFill>
                          <a:effectLst/>
                          <a:latin typeface="Verdana" panose="020B0604030504040204" pitchFamily="34" charset="0"/>
                        </a:rPr>
                        <a:t> 1975</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1701843921"/>
                  </a:ext>
                </a:extLst>
              </a:tr>
              <a:tr h="191770">
                <a:tc>
                  <a:txBody>
                    <a:bodyPr/>
                    <a:lstStyle/>
                    <a:p>
                      <a:r>
                        <a:rPr lang="fr-FR" sz="1000" dirty="0">
                          <a:solidFill>
                            <a:srgbClr val="000000"/>
                          </a:solidFill>
                          <a:effectLst/>
                          <a:latin typeface="Verdana" panose="020B0604030504040204" pitchFamily="34" charset="0"/>
                        </a:rPr>
                        <a:t>La </a:t>
                      </a:r>
                      <a:r>
                        <a:rPr lang="fr-FR" sz="1000" dirty="0" err="1">
                          <a:solidFill>
                            <a:srgbClr val="000000"/>
                          </a:solidFill>
                          <a:effectLst/>
                          <a:latin typeface="Verdana" panose="020B0604030504040204" pitchFamily="34" charset="0"/>
                        </a:rPr>
                        <a:t>Cévenne</a:t>
                      </a:r>
                      <a:r>
                        <a:rPr lang="fr-FR" sz="1000" dirty="0">
                          <a:solidFill>
                            <a:srgbClr val="000000"/>
                          </a:solidFill>
                          <a:effectLst/>
                          <a:latin typeface="Verdana" panose="020B0604030504040204" pitchFamily="34" charset="0"/>
                        </a:rPr>
                        <a:t> par ses gens (photos d'Alain </a:t>
                      </a:r>
                      <a:r>
                        <a:rPr lang="fr-FR" sz="1000" dirty="0" err="1">
                          <a:solidFill>
                            <a:srgbClr val="000000"/>
                          </a:solidFill>
                          <a:effectLst/>
                          <a:latin typeface="Verdana" panose="020B0604030504040204" pitchFamily="34" charset="0"/>
                        </a:rPr>
                        <a:t>Gas</a:t>
                      </a:r>
                      <a:r>
                        <a:rPr lang="fr-FR" sz="1000" dirty="0">
                          <a:solidFill>
                            <a:srgbClr val="000000"/>
                          </a:solidFill>
                          <a:effectLst/>
                          <a:latin typeface="Verdana" panose="020B0604030504040204" pitchFamily="34" charset="0"/>
                        </a:rPr>
                        <a:t>/</a:t>
                      </a:r>
                      <a:r>
                        <a:rPr lang="fr-FR" sz="1000" dirty="0" err="1">
                          <a:solidFill>
                            <a:srgbClr val="000000"/>
                          </a:solidFill>
                          <a:effectLst/>
                          <a:latin typeface="Verdana" panose="020B0604030504040204" pitchFamily="34" charset="0"/>
                        </a:rPr>
                        <a:t>Kikou</a:t>
                      </a:r>
                      <a:r>
                        <a:rPr lang="fr-FR" sz="1000" dirty="0">
                          <a:solidFill>
                            <a:srgbClr val="000000"/>
                          </a:solidFill>
                          <a:effectLst/>
                          <a:latin typeface="Verdana" panose="020B0604030504040204" pitchFamily="34" charset="0"/>
                        </a:rPr>
                        <a:t>) (</a:t>
                      </a:r>
                      <a:r>
                        <a:rPr lang="fr-FR" sz="1000" i="1" dirty="0">
                          <a:solidFill>
                            <a:srgbClr val="000000"/>
                          </a:solidFill>
                          <a:effectLst/>
                          <a:latin typeface="Verdana" panose="020B0604030504040204" pitchFamily="34" charset="0"/>
                        </a:rPr>
                        <a:t>Editions Arthaud Paris 1976</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312062500"/>
                  </a:ext>
                </a:extLst>
              </a:tr>
              <a:tr h="191770">
                <a:tc>
                  <a:txBody>
                    <a:bodyPr/>
                    <a:lstStyle/>
                    <a:p>
                      <a:r>
                        <a:rPr lang="fr-FR" sz="1000" dirty="0">
                          <a:solidFill>
                            <a:srgbClr val="000000"/>
                          </a:solidFill>
                          <a:effectLst/>
                          <a:latin typeface="Verdana" panose="020B0604030504040204" pitchFamily="34" charset="0"/>
                        </a:rPr>
                        <a:t>La Folie des miens (</a:t>
                      </a:r>
                      <a:r>
                        <a:rPr lang="fr-FR" sz="1000" i="1" dirty="0">
                          <a:solidFill>
                            <a:srgbClr val="000000"/>
                          </a:solidFill>
                          <a:effectLst/>
                          <a:latin typeface="Verdana" panose="020B0604030504040204" pitchFamily="34" charset="0"/>
                        </a:rPr>
                        <a:t>Editions Gallimard 1977</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1650354861"/>
                  </a:ext>
                </a:extLst>
              </a:tr>
              <a:tr h="191770">
                <a:tc>
                  <a:txBody>
                    <a:bodyPr/>
                    <a:lstStyle/>
                    <a:p>
                      <a:r>
                        <a:rPr lang="fr-FR" sz="1000" dirty="0" err="1">
                          <a:solidFill>
                            <a:srgbClr val="000000"/>
                          </a:solidFill>
                          <a:effectLst/>
                          <a:latin typeface="Verdana" panose="020B0604030504040204" pitchFamily="34" charset="0"/>
                        </a:rPr>
                        <a:t>Caminarem</a:t>
                      </a:r>
                      <a:r>
                        <a:rPr lang="fr-FR" sz="1000" dirty="0">
                          <a:solidFill>
                            <a:srgbClr val="000000"/>
                          </a:solidFill>
                          <a:effectLst/>
                          <a:latin typeface="Verdana" panose="020B0604030504040204" pitchFamily="34" charset="0"/>
                        </a:rPr>
                        <a:t> (En collaboration avec Claude MARTI) (</a:t>
                      </a:r>
                      <a:r>
                        <a:rPr lang="fr-FR" sz="1000" i="1" dirty="0">
                          <a:solidFill>
                            <a:srgbClr val="000000"/>
                          </a:solidFill>
                          <a:effectLst/>
                          <a:latin typeface="Verdana" panose="020B0604030504040204" pitchFamily="34" charset="0"/>
                        </a:rPr>
                        <a:t> 1978</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4015497535"/>
                  </a:ext>
                </a:extLst>
              </a:tr>
              <a:tr h="191770">
                <a:tc>
                  <a:txBody>
                    <a:bodyPr/>
                    <a:lstStyle/>
                    <a:p>
                      <a:r>
                        <a:rPr lang="fr-FR" sz="1000" dirty="0">
                          <a:solidFill>
                            <a:srgbClr val="000000"/>
                          </a:solidFill>
                          <a:effectLst/>
                          <a:latin typeface="Verdana" panose="020B0604030504040204" pitchFamily="34" charset="0"/>
                        </a:rPr>
                        <a:t>Vladimir et les Jacques (</a:t>
                      </a:r>
                      <a:r>
                        <a:rPr lang="fr-FR" sz="1000" i="1" dirty="0">
                          <a:solidFill>
                            <a:srgbClr val="000000"/>
                          </a:solidFill>
                          <a:effectLst/>
                          <a:latin typeface="Verdana" panose="020B0604030504040204" pitchFamily="34" charset="0"/>
                        </a:rPr>
                        <a:t>Grasset Paris 1980</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873189615"/>
                  </a:ext>
                </a:extLst>
              </a:tr>
              <a:tr h="191770">
                <a:tc>
                  <a:txBody>
                    <a:bodyPr/>
                    <a:lstStyle/>
                    <a:p>
                      <a:r>
                        <a:rPr lang="fr-FR" sz="1000" dirty="0">
                          <a:solidFill>
                            <a:srgbClr val="000000"/>
                          </a:solidFill>
                          <a:effectLst/>
                          <a:latin typeface="Verdana" panose="020B0604030504040204" pitchFamily="34" charset="0"/>
                        </a:rPr>
                        <a:t>Le Lion est mort ce soir (</a:t>
                      </a:r>
                      <a:r>
                        <a:rPr lang="fr-FR" sz="1000" i="1" dirty="0">
                          <a:solidFill>
                            <a:srgbClr val="000000"/>
                          </a:solidFill>
                          <a:effectLst/>
                          <a:latin typeface="Verdana" panose="020B0604030504040204" pitchFamily="34" charset="0"/>
                        </a:rPr>
                        <a:t>Grasset Paris 1982</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2178231158"/>
                  </a:ext>
                </a:extLst>
              </a:tr>
              <a:tr h="191770">
                <a:tc>
                  <a:txBody>
                    <a:bodyPr/>
                    <a:lstStyle/>
                    <a:p>
                      <a:r>
                        <a:rPr lang="fr-FR" sz="1000" dirty="0">
                          <a:solidFill>
                            <a:srgbClr val="000000"/>
                          </a:solidFill>
                          <a:effectLst/>
                          <a:latin typeface="Verdana" panose="020B0604030504040204" pitchFamily="34" charset="0"/>
                        </a:rPr>
                        <a:t>Portes d'embarquement (</a:t>
                      </a:r>
                      <a:r>
                        <a:rPr lang="fr-FR" sz="1000" i="1" dirty="0">
                          <a:solidFill>
                            <a:srgbClr val="000000"/>
                          </a:solidFill>
                          <a:effectLst/>
                          <a:latin typeface="Verdana" panose="020B0604030504040204" pitchFamily="34" charset="0"/>
                        </a:rPr>
                        <a:t>Plon-Inter Paris 1983</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2581221741"/>
                  </a:ext>
                </a:extLst>
              </a:tr>
              <a:tr h="191770">
                <a:tc>
                  <a:txBody>
                    <a:bodyPr/>
                    <a:lstStyle/>
                    <a:p>
                      <a:r>
                        <a:rPr lang="fr-FR" sz="1000" dirty="0">
                          <a:solidFill>
                            <a:srgbClr val="000000"/>
                          </a:solidFill>
                          <a:effectLst/>
                          <a:latin typeface="Verdana" panose="020B0604030504040204" pitchFamily="34" charset="0"/>
                        </a:rPr>
                        <a:t>Les Petites </a:t>
                      </a:r>
                      <a:r>
                        <a:rPr lang="fr-FR" sz="1000" dirty="0" err="1">
                          <a:solidFill>
                            <a:srgbClr val="000000"/>
                          </a:solidFill>
                          <a:effectLst/>
                          <a:latin typeface="Verdana" panose="020B0604030504040204" pitchFamily="34" charset="0"/>
                        </a:rPr>
                        <a:t>Espagnes</a:t>
                      </a:r>
                      <a:r>
                        <a:rPr lang="fr-FR" sz="1000" dirty="0">
                          <a:solidFill>
                            <a:srgbClr val="000000"/>
                          </a:solidFill>
                          <a:effectLst/>
                          <a:latin typeface="Verdana" panose="020B0604030504040204" pitchFamily="34" charset="0"/>
                        </a:rPr>
                        <a:t> (</a:t>
                      </a:r>
                      <a:r>
                        <a:rPr lang="fr-FR" sz="1000" i="1" dirty="0">
                          <a:solidFill>
                            <a:srgbClr val="000000"/>
                          </a:solidFill>
                          <a:effectLst/>
                          <a:latin typeface="Verdana" panose="020B0604030504040204" pitchFamily="34" charset="0"/>
                        </a:rPr>
                        <a:t>Grasset Paris 1984</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1226164515"/>
                  </a:ext>
                </a:extLst>
              </a:tr>
            </a:tbl>
          </a:graphicData>
        </a:graphic>
      </p:graphicFrame>
      <p:graphicFrame>
        <p:nvGraphicFramePr>
          <p:cNvPr id="6" name="Tableau 5"/>
          <p:cNvGraphicFramePr>
            <a:graphicFrameLocks noGrp="1"/>
          </p:cNvGraphicFramePr>
          <p:nvPr>
            <p:extLst>
              <p:ext uri="{D42A27DB-BD31-4B8C-83A1-F6EECF244321}">
                <p14:modId xmlns:p14="http://schemas.microsoft.com/office/powerpoint/2010/main" val="1321088367"/>
              </p:ext>
            </p:extLst>
          </p:nvPr>
        </p:nvGraphicFramePr>
        <p:xfrm>
          <a:off x="8140700" y="4700905"/>
          <a:ext cx="3924300" cy="1828800"/>
        </p:xfrm>
        <a:graphic>
          <a:graphicData uri="http://schemas.openxmlformats.org/drawingml/2006/table">
            <a:tbl>
              <a:tblPr/>
              <a:tblGrid>
                <a:gridCol w="3924300">
                  <a:extLst>
                    <a:ext uri="{9D8B030D-6E8A-4147-A177-3AD203B41FA5}">
                      <a16:colId xmlns:a16="http://schemas.microsoft.com/office/drawing/2014/main" val="1105637162"/>
                    </a:ext>
                  </a:extLst>
                </a:gridCol>
              </a:tblGrid>
              <a:tr h="0">
                <a:tc>
                  <a:txBody>
                    <a:bodyPr/>
                    <a:lstStyle/>
                    <a:p>
                      <a:r>
                        <a:rPr lang="fr-FR" sz="1000" dirty="0">
                          <a:solidFill>
                            <a:srgbClr val="000000"/>
                          </a:solidFill>
                          <a:effectLst/>
                          <a:latin typeface="Verdana" panose="020B0604030504040204" pitchFamily="34" charset="0"/>
                        </a:rPr>
                        <a:t>La Fluviale (sur des photos de Bernard </a:t>
                      </a:r>
                      <a:r>
                        <a:rPr lang="fr-FR" sz="1000" dirty="0" err="1">
                          <a:solidFill>
                            <a:srgbClr val="000000"/>
                          </a:solidFill>
                          <a:effectLst/>
                          <a:latin typeface="Verdana" panose="020B0604030504040204" pitchFamily="34" charset="0"/>
                        </a:rPr>
                        <a:t>Lesaing</a:t>
                      </a:r>
                      <a:r>
                        <a:rPr lang="fr-FR" sz="1000" dirty="0">
                          <a:solidFill>
                            <a:srgbClr val="000000"/>
                          </a:solidFill>
                          <a:effectLst/>
                          <a:latin typeface="Verdana" panose="020B0604030504040204" pitchFamily="34" charset="0"/>
                        </a:rPr>
                        <a:t>) (</a:t>
                      </a:r>
                      <a:r>
                        <a:rPr lang="fr-FR" sz="1000" i="1" dirty="0">
                          <a:solidFill>
                            <a:srgbClr val="000000"/>
                          </a:solidFill>
                          <a:effectLst/>
                          <a:latin typeface="Verdana" panose="020B0604030504040204" pitchFamily="34" charset="0"/>
                        </a:rPr>
                        <a:t>Editions Denoël Paris 1986</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191152923"/>
                  </a:ext>
                </a:extLst>
              </a:tr>
              <a:tr h="0">
                <a:tc>
                  <a:txBody>
                    <a:bodyPr/>
                    <a:lstStyle/>
                    <a:p>
                      <a:r>
                        <a:rPr lang="fr-FR" sz="1000" dirty="0">
                          <a:solidFill>
                            <a:srgbClr val="000000"/>
                          </a:solidFill>
                          <a:effectLst/>
                          <a:latin typeface="Verdana" panose="020B0604030504040204" pitchFamily="34" charset="0"/>
                        </a:rPr>
                        <a:t>La Felouque des copains (photos de Daniel Faure) (</a:t>
                      </a:r>
                      <a:r>
                        <a:rPr lang="fr-FR" sz="1000" i="1" dirty="0">
                          <a:solidFill>
                            <a:srgbClr val="000000"/>
                          </a:solidFill>
                          <a:effectLst/>
                          <a:latin typeface="Verdana" panose="020B0604030504040204" pitchFamily="34" charset="0"/>
                        </a:rPr>
                        <a:t>Les Presses du Languedoc Montpellier 1987</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3950981082"/>
                  </a:ext>
                </a:extLst>
              </a:tr>
              <a:tr h="0">
                <a:tc>
                  <a:txBody>
                    <a:bodyPr/>
                    <a:lstStyle/>
                    <a:p>
                      <a:r>
                        <a:rPr lang="fr-FR" sz="1000" dirty="0">
                          <a:solidFill>
                            <a:srgbClr val="000000"/>
                          </a:solidFill>
                          <a:effectLst/>
                          <a:latin typeface="Verdana" panose="020B0604030504040204" pitchFamily="34" charset="0"/>
                        </a:rPr>
                        <a:t>Les Soirs d'été (</a:t>
                      </a:r>
                      <a:r>
                        <a:rPr lang="fr-FR" sz="1000" i="1" dirty="0">
                          <a:solidFill>
                            <a:srgbClr val="000000"/>
                          </a:solidFill>
                          <a:effectLst/>
                          <a:latin typeface="Verdana" panose="020B0604030504040204" pitchFamily="34" charset="0"/>
                        </a:rPr>
                        <a:t> 1992</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4228485933"/>
                  </a:ext>
                </a:extLst>
              </a:tr>
              <a:tr h="0">
                <a:tc>
                  <a:txBody>
                    <a:bodyPr/>
                    <a:lstStyle/>
                    <a:p>
                      <a:r>
                        <a:rPr lang="fr-FR" sz="1000" dirty="0">
                          <a:solidFill>
                            <a:srgbClr val="000000"/>
                          </a:solidFill>
                          <a:effectLst/>
                          <a:latin typeface="Verdana" panose="020B0604030504040204" pitchFamily="34" charset="0"/>
                        </a:rPr>
                        <a:t>Le Bonheur du manchot (</a:t>
                      </a:r>
                      <a:r>
                        <a:rPr lang="fr-FR" sz="1000" i="1" dirty="0">
                          <a:solidFill>
                            <a:srgbClr val="000000"/>
                          </a:solidFill>
                          <a:effectLst/>
                          <a:latin typeface="Verdana" panose="020B0604030504040204" pitchFamily="34" charset="0"/>
                        </a:rPr>
                        <a:t>Robert Laffont Paris 1993</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473901076"/>
                  </a:ext>
                </a:extLst>
              </a:tr>
              <a:tr h="0">
                <a:tc>
                  <a:txBody>
                    <a:bodyPr/>
                    <a:lstStyle/>
                    <a:p>
                      <a:r>
                        <a:rPr lang="fr-FR" sz="1000" dirty="0">
                          <a:solidFill>
                            <a:srgbClr val="000000"/>
                          </a:solidFill>
                          <a:effectLst/>
                          <a:latin typeface="Verdana" panose="020B0604030504040204" pitchFamily="34" charset="0"/>
                        </a:rPr>
                        <a:t>Les Aveux du silence (</a:t>
                      </a:r>
                      <a:r>
                        <a:rPr lang="fr-FR" sz="1000" i="1" dirty="0">
                          <a:solidFill>
                            <a:srgbClr val="000000"/>
                          </a:solidFill>
                          <a:effectLst/>
                          <a:latin typeface="Verdana" panose="020B0604030504040204" pitchFamily="34" charset="0"/>
                        </a:rPr>
                        <a:t>Robert Laffont Paris 1995</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845058593"/>
                  </a:ext>
                </a:extLst>
              </a:tr>
              <a:tr h="0">
                <a:tc>
                  <a:txBody>
                    <a:bodyPr/>
                    <a:lstStyle/>
                    <a:p>
                      <a:r>
                        <a:rPr lang="fr-FR" sz="1000" dirty="0">
                          <a:solidFill>
                            <a:srgbClr val="000000"/>
                          </a:solidFill>
                          <a:effectLst/>
                          <a:latin typeface="Verdana" panose="020B0604030504040204" pitchFamily="34" charset="0"/>
                        </a:rPr>
                        <a:t>Les Mille et une veillées (</a:t>
                      </a:r>
                      <a:r>
                        <a:rPr lang="fr-FR" sz="1000" i="1" dirty="0">
                          <a:solidFill>
                            <a:srgbClr val="000000"/>
                          </a:solidFill>
                          <a:effectLst/>
                          <a:latin typeface="Verdana" panose="020B0604030504040204" pitchFamily="34" charset="0"/>
                        </a:rPr>
                        <a:t> 1997</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2260235077"/>
                  </a:ext>
                </a:extLst>
              </a:tr>
              <a:tr h="0">
                <a:tc>
                  <a:txBody>
                    <a:bodyPr/>
                    <a:lstStyle/>
                    <a:p>
                      <a:r>
                        <a:rPr lang="fr-FR" sz="1000" dirty="0">
                          <a:solidFill>
                            <a:srgbClr val="000000"/>
                          </a:solidFill>
                          <a:effectLst/>
                          <a:latin typeface="Verdana" panose="020B0604030504040204" pitchFamily="34" charset="0"/>
                        </a:rPr>
                        <a:t>La Banquise (</a:t>
                      </a:r>
                      <a:r>
                        <a:rPr lang="fr-FR" sz="1000" i="1" dirty="0">
                          <a:solidFill>
                            <a:srgbClr val="000000"/>
                          </a:solidFill>
                          <a:effectLst/>
                          <a:latin typeface="Verdana" panose="020B0604030504040204" pitchFamily="34" charset="0"/>
                        </a:rPr>
                        <a:t> 1998</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EBD2C7"/>
                    </a:solidFill>
                  </a:tcPr>
                </a:tc>
                <a:extLst>
                  <a:ext uri="{0D108BD9-81ED-4DB2-BD59-A6C34878D82A}">
                    <a16:rowId xmlns:a16="http://schemas.microsoft.com/office/drawing/2014/main" val="1880463203"/>
                  </a:ext>
                </a:extLst>
              </a:tr>
              <a:tr h="0">
                <a:tc>
                  <a:txBody>
                    <a:bodyPr/>
                    <a:lstStyle/>
                    <a:p>
                      <a:r>
                        <a:rPr lang="fr-FR" sz="1000" dirty="0">
                          <a:solidFill>
                            <a:srgbClr val="000000"/>
                          </a:solidFill>
                          <a:effectLst/>
                          <a:latin typeface="Verdana" panose="020B0604030504040204" pitchFamily="34" charset="0"/>
                        </a:rPr>
                        <a:t>Colères en </a:t>
                      </a:r>
                      <a:r>
                        <a:rPr lang="fr-FR" sz="1000" dirty="0" err="1">
                          <a:solidFill>
                            <a:srgbClr val="000000"/>
                          </a:solidFill>
                          <a:effectLst/>
                          <a:latin typeface="Verdana" panose="020B0604030504040204" pitchFamily="34" charset="0"/>
                        </a:rPr>
                        <a:t>Cévenne</a:t>
                      </a:r>
                      <a:r>
                        <a:rPr lang="fr-FR" sz="1000" dirty="0">
                          <a:solidFill>
                            <a:srgbClr val="000000"/>
                          </a:solidFill>
                          <a:effectLst/>
                          <a:latin typeface="Verdana" panose="020B0604030504040204" pitchFamily="34" charset="0"/>
                        </a:rPr>
                        <a:t> (</a:t>
                      </a:r>
                      <a:r>
                        <a:rPr lang="fr-FR" sz="1000" i="1" dirty="0">
                          <a:solidFill>
                            <a:srgbClr val="000000"/>
                          </a:solidFill>
                          <a:effectLst/>
                          <a:latin typeface="Verdana" panose="020B0604030504040204" pitchFamily="34" charset="0"/>
                        </a:rPr>
                        <a:t> 2000</a:t>
                      </a:r>
                      <a:r>
                        <a:rPr lang="fr-FR" sz="1000" dirty="0">
                          <a:solidFill>
                            <a:srgbClr val="000000"/>
                          </a:solidFill>
                          <a:effectLst/>
                          <a:latin typeface="Verdana" panose="020B0604030504040204" pitchFamily="34" charset="0"/>
                        </a:rPr>
                        <a:t>)</a:t>
                      </a:r>
                      <a:endParaRPr lang="fr-FR" sz="1000" dirty="0"/>
                    </a:p>
                  </a:txBody>
                  <a:tcPr marL="19050" marR="19050" marT="19050" marB="19050">
                    <a:lnL>
                      <a:noFill/>
                    </a:lnL>
                    <a:lnR>
                      <a:noFill/>
                    </a:lnR>
                    <a:lnT>
                      <a:noFill/>
                    </a:lnT>
                    <a:lnB>
                      <a:noFill/>
                    </a:lnB>
                    <a:solidFill>
                      <a:srgbClr val="DEB7A5"/>
                    </a:solidFill>
                  </a:tcPr>
                </a:tc>
                <a:extLst>
                  <a:ext uri="{0D108BD9-81ED-4DB2-BD59-A6C34878D82A}">
                    <a16:rowId xmlns:a16="http://schemas.microsoft.com/office/drawing/2014/main" val="2524921346"/>
                  </a:ext>
                </a:extLst>
              </a:tr>
            </a:tbl>
          </a:graphicData>
        </a:graphic>
      </p:graphicFrame>
      <p:pic>
        <p:nvPicPr>
          <p:cNvPr id="1026" name="Picture 2" descr="RÃ©sultat de recherche d'images pour &quot;livre  jean pierre chabrol les rebelles&quot;"/>
          <p:cNvPicPr>
            <a:picLocks noChangeAspect="1" noChangeArrowheads="1"/>
          </p:cNvPicPr>
          <p:nvPr/>
        </p:nvPicPr>
        <p:blipFill rotWithShape="1">
          <a:blip r:embed="rId5">
            <a:extLst>
              <a:ext uri="{28A0092B-C50C-407E-A947-70E740481C1C}">
                <a14:useLocalDpi xmlns:a14="http://schemas.microsoft.com/office/drawing/2010/main" val="0"/>
              </a:ext>
            </a:extLst>
          </a:blip>
          <a:srcRect l="16246" r="12477"/>
          <a:stretch/>
        </p:blipFill>
        <p:spPr bwMode="auto">
          <a:xfrm>
            <a:off x="6102350" y="0"/>
            <a:ext cx="3035300" cy="4389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2583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0" y="656312"/>
            <a:ext cx="12192000" cy="5355312"/>
          </a:xfrm>
          <a:prstGeom prst="rect">
            <a:avLst/>
          </a:prstGeom>
        </p:spPr>
        <p:txBody>
          <a:bodyPr wrap="square">
            <a:spAutoFit/>
          </a:bodyPr>
          <a:lstStyle/>
          <a:p>
            <a:r>
              <a:rPr lang="fr-FR" b="1" dirty="0">
                <a:solidFill>
                  <a:srgbClr val="000000"/>
                </a:solidFill>
                <a:latin typeface="Verdana" panose="020B0604030504040204" pitchFamily="34" charset="0"/>
              </a:rPr>
              <a:t>Le texte suivant a été écrit en 1962 pour une émission de radio</a:t>
            </a:r>
            <a:r>
              <a:rPr lang="fr-FR" dirty="0">
                <a:solidFill>
                  <a:srgbClr val="000000"/>
                </a:solidFill>
                <a:latin typeface="Verdana" panose="020B0604030504040204" pitchFamily="34" charset="0"/>
              </a:rPr>
              <a:t>, </a:t>
            </a:r>
            <a:r>
              <a:rPr lang="fr-FR" dirty="0">
                <a:solidFill>
                  <a:srgbClr val="000000"/>
                </a:solidFill>
                <a:latin typeface="Lucida Calligraphy" panose="03010101010101010101" pitchFamily="66" charset="0"/>
              </a:rPr>
              <a:t>« </a:t>
            </a:r>
            <a:r>
              <a:rPr lang="fr-FR" i="1" dirty="0">
                <a:solidFill>
                  <a:srgbClr val="000000"/>
                </a:solidFill>
                <a:latin typeface="Calibri" panose="020F0502020204030204" pitchFamily="34" charset="0"/>
                <a:cs typeface="Calibri" panose="020F0502020204030204" pitchFamily="34" charset="0"/>
              </a:rPr>
              <a:t>Tendre et violente </a:t>
            </a:r>
            <a:r>
              <a:rPr lang="fr-FR" i="1" dirty="0" err="1">
                <a:solidFill>
                  <a:srgbClr val="000000"/>
                </a:solidFill>
                <a:latin typeface="Calibri" panose="020F0502020204030204" pitchFamily="34" charset="0"/>
                <a:cs typeface="Calibri" panose="020F0502020204030204" pitchFamily="34" charset="0"/>
              </a:rPr>
              <a:t>Cévenne</a:t>
            </a:r>
            <a:r>
              <a:rPr lang="fr-FR" dirty="0">
                <a:solidFill>
                  <a:srgbClr val="000000"/>
                </a:solidFill>
                <a:latin typeface="Calibri" panose="020F0502020204030204" pitchFamily="34" charset="0"/>
                <a:cs typeface="Calibri" panose="020F0502020204030204" pitchFamily="34" charset="0"/>
              </a:rPr>
              <a:t> », c’est la réaction du jeune Cévenol qui, à Paris, découvre que son cher petit pays n’est pas connu là-bas :</a:t>
            </a:r>
            <a:r>
              <a:rPr lang="fr-FR" i="1" dirty="0">
                <a:solidFill>
                  <a:srgbClr val="000000"/>
                </a:solidFill>
                <a:latin typeface="Calibri" panose="020F0502020204030204" pitchFamily="34" charset="0"/>
                <a:cs typeface="Calibri" panose="020F0502020204030204" pitchFamily="34" charset="0"/>
              </a:rPr>
              <a:t> - Les Cévennes… où c’est ? On me l’a posée bien souvent, cette question, on me la pose encore. Longtemps, elle m’irrita , mon amour-propre en souffrait, en souriait aussi, comme, celui de Picasso si, supposition absurde, un préposé lui demandait d’épeler son nom. J’eus bientôt toute une série de réponses toutes prêtes, une sorte de tirade,  un pied-de-nez. De la vulgarisation la plus vulgaire : « vous voyez le Massif Central ? Vous voyez la Méditerranée ? à mi-chemin par le chemin le plus court, la ligne droite… » Du technique amer pour ignorants susceptibles : «vous connaissez Nîmes ? Bien sûr… quand vous quittez la Cité romaine en direction du nord-ouest, avant d’arriver au Puy, vous connaissez ? Naturellement ! Vous traversez tout un fourmillement de montagnettes désolées, quelques villages dépeuplés que personne ne connaît. Les Cévennes sont ce désert où personne ne passe, dont personne ne parle, vous voyez, il n’y a pas de honte… » De la poésie pratique pour les simples biens intentionnés :  « Les Cévennes, c’est quand le Massif Central met les pieds dans le plat, ce sont ses gros orteils qui se tendent vers la Méditerranée, pour voir si l’eau est bonne entre Sète et Marseille… » Du touristique moralisant pour vacanciers communs : « au lieu de dévaler à 150 la trop fameuse Nationale 7, prenez donc à droite après Moulins, par Thiers et la Chaise-Dieu et vous m’en direz des nouvelles ! Si vous connaissez déjà la Côte d’Azur, il y a un endroit où vous aurez envie de vous arrêter, en sachant ce qui vous attend deux cents km plus loin , cet endroit, c’est les Cévennes. » De l’orgueil ancestral pour le curieux historique : « Comment, vous ignorez ça, vous ! Mais les Cévennes, c’est le petit pays devant lequel le Roi Soleil dut mettre les pouces ! » ou, mieux : « utilisez le De Bello </a:t>
            </a:r>
            <a:r>
              <a:rPr lang="fr-FR" i="1" dirty="0" err="1">
                <a:solidFill>
                  <a:srgbClr val="000000"/>
                </a:solidFill>
                <a:latin typeface="Calibri" panose="020F0502020204030204" pitchFamily="34" charset="0"/>
                <a:cs typeface="Calibri" panose="020F0502020204030204" pitchFamily="34" charset="0"/>
              </a:rPr>
              <a:t>Gallico</a:t>
            </a:r>
            <a:r>
              <a:rPr lang="fr-FR" i="1" dirty="0">
                <a:solidFill>
                  <a:srgbClr val="000000"/>
                </a:solidFill>
                <a:latin typeface="Calibri" panose="020F0502020204030204" pitchFamily="34" charset="0"/>
                <a:cs typeface="Calibri" panose="020F0502020204030204" pitchFamily="34" charset="0"/>
              </a:rPr>
              <a:t>, mon cher, Jules César vous renseigne… Et bien d’autres, devenues machinales, et qu’on ne me laisse pas oublier, hélas ! si bien qu’il m’arrive de répondre : « Où sont les merveilleuses Cévennes ? Je ne vous le dirai pas, si trop de gens le savaient, elles ne seraient plus ce qu’elles sont ! »</a:t>
            </a:r>
            <a:endParaRPr lang="fr-FR"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75614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1978" y="554194"/>
            <a:ext cx="10058400" cy="5652820"/>
          </a:xfrm>
          <a:prstGeom prst="rect">
            <a:avLst/>
          </a:prstGeom>
        </p:spPr>
      </p:pic>
      <p:sp>
        <p:nvSpPr>
          <p:cNvPr id="3" name="ZoneTexte 2"/>
          <p:cNvSpPr txBox="1"/>
          <p:nvPr/>
        </p:nvSpPr>
        <p:spPr>
          <a:xfrm>
            <a:off x="4146115" y="150312"/>
            <a:ext cx="3807912" cy="369332"/>
          </a:xfrm>
          <a:prstGeom prst="rect">
            <a:avLst/>
          </a:prstGeom>
          <a:noFill/>
        </p:spPr>
        <p:txBody>
          <a:bodyPr wrap="square" rtlCol="0">
            <a:spAutoFit/>
          </a:bodyPr>
          <a:lstStyle/>
          <a:p>
            <a:r>
              <a:rPr lang="fr-FR" dirty="0" smtClean="0"/>
              <a:t>Mas de Jean Pierre Chabrol</a:t>
            </a:r>
            <a:endParaRPr lang="fr-FR" dirty="0"/>
          </a:p>
        </p:txBody>
      </p:sp>
    </p:spTree>
    <p:extLst>
      <p:ext uri="{BB962C8B-B14F-4D97-AF65-F5344CB8AC3E}">
        <p14:creationId xmlns:p14="http://schemas.microsoft.com/office/powerpoint/2010/main" val="3204747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2" descr="La veste de velours et les jouets dâenfant de lâÃ©crivain demeur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371" y="1616728"/>
            <a:ext cx="11430000" cy="47625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327400" y="515035"/>
            <a:ext cx="6096000" cy="646331"/>
          </a:xfrm>
          <a:prstGeom prst="rect">
            <a:avLst/>
          </a:prstGeom>
        </p:spPr>
        <p:txBody>
          <a:bodyPr>
            <a:spAutoFit/>
          </a:bodyPr>
          <a:lstStyle/>
          <a:p>
            <a:r>
              <a:rPr lang="fr-FR" b="0" i="0" dirty="0" smtClean="0">
                <a:effectLst/>
                <a:latin typeface="Open Sans"/>
              </a:rPr>
              <a:t>Sur le bureau des jouets et objets que son père avait offerts à l'écrivain, enfant.</a:t>
            </a:r>
            <a:endParaRPr lang="fr-FR" dirty="0"/>
          </a:p>
        </p:txBody>
      </p:sp>
    </p:spTree>
    <p:extLst>
      <p:ext uri="{BB962C8B-B14F-4D97-AF65-F5344CB8AC3E}">
        <p14:creationId xmlns:p14="http://schemas.microsoft.com/office/powerpoint/2010/main" val="28228608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2" name="Picture 2" descr="L'Ã©crivain Jean-Pierre Chabrol. "/>
          <p:cNvPicPr>
            <a:picLocks noChangeAspect="1" noChangeArrowheads="1"/>
          </p:cNvPicPr>
          <p:nvPr/>
        </p:nvPicPr>
        <p:blipFill rotWithShape="1">
          <a:blip r:embed="rId2">
            <a:extLst>
              <a:ext uri="{28A0092B-C50C-407E-A947-70E740481C1C}">
                <a14:useLocalDpi xmlns:a14="http://schemas.microsoft.com/office/drawing/2010/main" val="0"/>
              </a:ext>
            </a:extLst>
          </a:blip>
          <a:srcRect l="27306" r="3361"/>
          <a:stretch/>
        </p:blipFill>
        <p:spPr bwMode="auto">
          <a:xfrm>
            <a:off x="5874707" y="1784349"/>
            <a:ext cx="6157701" cy="3780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159702" y="538712"/>
            <a:ext cx="5639685" cy="369332"/>
          </a:xfrm>
          <a:prstGeom prst="rect">
            <a:avLst/>
          </a:prstGeom>
        </p:spPr>
        <p:txBody>
          <a:bodyPr wrap="none">
            <a:spAutoFit/>
          </a:bodyPr>
          <a:lstStyle/>
          <a:p>
            <a:r>
              <a:rPr lang="fr-FR" b="0" i="0" dirty="0" smtClean="0">
                <a:effectLst/>
                <a:latin typeface="Open Sans"/>
              </a:rPr>
              <a:t>Les pipes de l'écrivain sont aussi là, sûr son bureaux.</a:t>
            </a:r>
            <a:endParaRPr lang="fr-FR" dirty="0"/>
          </a:p>
        </p:txBody>
      </p:sp>
      <p:pic>
        <p:nvPicPr>
          <p:cNvPr id="5124" name="Picture 4" descr="En images :  dans la maison et les pas de Chabr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734" y="1784349"/>
            <a:ext cx="5615999" cy="374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29127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Picture 2" descr="Les carnets de note de l'Ã©crivain l'attenden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2546" y="941477"/>
            <a:ext cx="7429500" cy="49530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87235" y="1619181"/>
            <a:ext cx="3300548" cy="2862322"/>
          </a:xfrm>
          <a:prstGeom prst="rect">
            <a:avLst/>
          </a:prstGeom>
        </p:spPr>
        <p:txBody>
          <a:bodyPr wrap="square">
            <a:spAutoFit/>
          </a:bodyPr>
          <a:lstStyle/>
          <a:p>
            <a:r>
              <a:rPr lang="fr-FR" dirty="0">
                <a:solidFill>
                  <a:srgbClr val="1B1B1B"/>
                </a:solidFill>
                <a:latin typeface="Open Sans"/>
              </a:rPr>
              <a:t>Ses mots aussi sont présents. Dans ces dizaines de petits carnets à couverture de cuir ou de carton, rouge, vert, marron, entassés tête bêche sur un rayonnage. Sur des enregistrements. Sur un texte écrit de sa main. Sur ses dessins (il fut dessinateur et journaliste pour l’Humanité).</a:t>
            </a:r>
            <a:endParaRPr lang="fr-FR" dirty="0"/>
          </a:p>
        </p:txBody>
      </p:sp>
    </p:spTree>
    <p:extLst>
      <p:ext uri="{BB962C8B-B14F-4D97-AF65-F5344CB8AC3E}">
        <p14:creationId xmlns:p14="http://schemas.microsoft.com/office/powerpoint/2010/main" val="8042715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644435" y="2293259"/>
            <a:ext cx="5403668" cy="1200329"/>
          </a:xfrm>
          <a:prstGeom prst="rect">
            <a:avLst/>
          </a:prstGeom>
        </p:spPr>
        <p:txBody>
          <a:bodyPr wrap="square">
            <a:spAutoFit/>
          </a:bodyPr>
          <a:lstStyle/>
          <a:p>
            <a:r>
              <a:rPr lang="fr-FR" dirty="0">
                <a:solidFill>
                  <a:srgbClr val="1B1B1B"/>
                </a:solidFill>
                <a:latin typeface="Open Sans"/>
              </a:rPr>
              <a:t>C’est donc dans ce cocon surchargé et familier, hors du monde, que le grand barbu au physique hirsute, à la voix et à la langue impressionnants, ami de Brassens, </a:t>
            </a:r>
            <a:r>
              <a:rPr lang="fr-FR" dirty="0" err="1" smtClean="0">
                <a:solidFill>
                  <a:srgbClr val="1B1B1B"/>
                </a:solidFill>
                <a:latin typeface="Open Sans"/>
              </a:rPr>
              <a:t>Brel,Béart</a:t>
            </a:r>
            <a:r>
              <a:rPr lang="fr-FR" dirty="0" smtClean="0">
                <a:solidFill>
                  <a:srgbClr val="1B1B1B"/>
                </a:solidFill>
                <a:latin typeface="Open Sans"/>
              </a:rPr>
              <a:t>, </a:t>
            </a:r>
            <a:r>
              <a:rPr lang="fr-FR" dirty="0">
                <a:solidFill>
                  <a:srgbClr val="1B1B1B"/>
                </a:solidFill>
                <a:latin typeface="Open Sans"/>
              </a:rPr>
              <a:t>écrivait.</a:t>
            </a:r>
            <a:endParaRPr lang="fr-FR"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7391" y="1377148"/>
            <a:ext cx="5764500" cy="4536000"/>
          </a:xfrm>
          <a:prstGeom prst="rect">
            <a:avLst/>
          </a:prstGeom>
        </p:spPr>
      </p:pic>
      <p:sp>
        <p:nvSpPr>
          <p:cNvPr id="4" name="Rectangle 3"/>
          <p:cNvSpPr/>
          <p:nvPr/>
        </p:nvSpPr>
        <p:spPr>
          <a:xfrm>
            <a:off x="131391" y="4242304"/>
            <a:ext cx="6096000" cy="1754326"/>
          </a:xfrm>
          <a:prstGeom prst="rect">
            <a:avLst/>
          </a:prstGeom>
        </p:spPr>
        <p:txBody>
          <a:bodyPr>
            <a:spAutoFit/>
          </a:bodyPr>
          <a:lstStyle/>
          <a:p>
            <a:r>
              <a:rPr lang="fr-FR" dirty="0"/>
              <a:t>Un dernier regard vers cette feuille signée de la main de Jean-Pierre Chabrol. Il s’y adresse au public de ses spectacles de contes, à la fin des années 1980 </a:t>
            </a:r>
            <a:r>
              <a:rPr lang="fr-FR" dirty="0" smtClean="0"/>
              <a:t>:</a:t>
            </a:r>
          </a:p>
          <a:p>
            <a:endParaRPr lang="fr-FR" dirty="0"/>
          </a:p>
          <a:p>
            <a:r>
              <a:rPr lang="fr-FR" dirty="0" smtClean="0"/>
              <a:t> </a:t>
            </a:r>
            <a:r>
              <a:rPr lang="fr-FR" dirty="0"/>
              <a:t>"</a:t>
            </a:r>
            <a:r>
              <a:rPr lang="fr-FR" i="1" dirty="0"/>
              <a:t>Je me présente à vous survivant, pour survivre. Je joue pour vous, afin d’être par vous. Et nous rions."</a:t>
            </a:r>
          </a:p>
        </p:txBody>
      </p:sp>
    </p:spTree>
    <p:extLst>
      <p:ext uri="{BB962C8B-B14F-4D97-AF65-F5344CB8AC3E}">
        <p14:creationId xmlns:p14="http://schemas.microsoft.com/office/powerpoint/2010/main" val="14065791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4608" y="967552"/>
            <a:ext cx="10058400" cy="5652820"/>
          </a:xfrm>
          <a:prstGeom prst="rect">
            <a:avLst/>
          </a:prstGeom>
        </p:spPr>
      </p:pic>
      <p:sp>
        <p:nvSpPr>
          <p:cNvPr id="3" name="Rectangle 2"/>
          <p:cNvSpPr/>
          <p:nvPr/>
        </p:nvSpPr>
        <p:spPr>
          <a:xfrm>
            <a:off x="933189" y="200417"/>
            <a:ext cx="10221238" cy="646331"/>
          </a:xfrm>
          <a:prstGeom prst="rect">
            <a:avLst/>
          </a:prstGeom>
        </p:spPr>
        <p:txBody>
          <a:bodyPr wrap="square">
            <a:spAutoFit/>
          </a:bodyPr>
          <a:lstStyle/>
          <a:p>
            <a:r>
              <a:rPr lang="fr-FR" dirty="0">
                <a:solidFill>
                  <a:srgbClr val="1B1B1B"/>
                </a:solidFill>
                <a:latin typeface="Open Sans"/>
              </a:rPr>
              <a:t>Dans le champ, en face, on discerne le tombeau des ancêtres devenu en décembre 2001, également, celui de Jean-Pierre Chabrol. Le mas lui, est dans la famille depuis 1321.</a:t>
            </a:r>
            <a:endParaRPr lang="fr-FR" dirty="0"/>
          </a:p>
        </p:txBody>
      </p:sp>
    </p:spTree>
    <p:extLst>
      <p:ext uri="{BB962C8B-B14F-4D97-AF65-F5344CB8AC3E}">
        <p14:creationId xmlns:p14="http://schemas.microsoft.com/office/powerpoint/2010/main" val="37021482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2" descr="En images :  dans la maison et les pas de Chabr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2682" y="1356268"/>
            <a:ext cx="7429500" cy="49530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336099" y="262427"/>
            <a:ext cx="6096000" cy="646331"/>
          </a:xfrm>
          <a:prstGeom prst="rect">
            <a:avLst/>
          </a:prstGeom>
        </p:spPr>
        <p:txBody>
          <a:bodyPr>
            <a:spAutoFit/>
          </a:bodyPr>
          <a:lstStyle/>
          <a:p>
            <a:r>
              <a:rPr lang="fr-FR" b="0" i="0" dirty="0" smtClean="0">
                <a:effectLst/>
                <a:latin typeface="Open Sans"/>
              </a:rPr>
              <a:t>Le caveau familial de cette famille protestante est bâti dans un champ en face du mas.</a:t>
            </a:r>
            <a:endParaRPr lang="fr-FR" dirty="0"/>
          </a:p>
        </p:txBody>
      </p:sp>
    </p:spTree>
    <p:extLst>
      <p:ext uri="{BB962C8B-B14F-4D97-AF65-F5344CB8AC3E}">
        <p14:creationId xmlns:p14="http://schemas.microsoft.com/office/powerpoint/2010/main" val="19657731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3501" y="967552"/>
            <a:ext cx="10058400" cy="5652820"/>
          </a:xfrm>
          <a:prstGeom prst="rect">
            <a:avLst/>
          </a:prstGeom>
        </p:spPr>
      </p:pic>
      <p:sp>
        <p:nvSpPr>
          <p:cNvPr id="3" name="ZoneTexte 2"/>
          <p:cNvSpPr txBox="1"/>
          <p:nvPr/>
        </p:nvSpPr>
        <p:spPr>
          <a:xfrm>
            <a:off x="3757807" y="187890"/>
            <a:ext cx="7628351" cy="369332"/>
          </a:xfrm>
          <a:prstGeom prst="rect">
            <a:avLst/>
          </a:prstGeom>
          <a:noFill/>
        </p:spPr>
        <p:txBody>
          <a:bodyPr wrap="square" rtlCol="0">
            <a:spAutoFit/>
          </a:bodyPr>
          <a:lstStyle/>
          <a:p>
            <a:r>
              <a:rPr lang="fr-FR" i="1" dirty="0"/>
              <a:t>le vieux pont bossu, fait de gros galets ronds, </a:t>
            </a:r>
            <a:endParaRPr lang="fr-FR" dirty="0"/>
          </a:p>
        </p:txBody>
      </p:sp>
    </p:spTree>
    <p:extLst>
      <p:ext uri="{BB962C8B-B14F-4D97-AF65-F5344CB8AC3E}">
        <p14:creationId xmlns:p14="http://schemas.microsoft.com/office/powerpoint/2010/main" val="23228270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292274" y="351332"/>
            <a:ext cx="4830871" cy="1200329"/>
          </a:xfrm>
          <a:prstGeom prst="rect">
            <a:avLst/>
          </a:prstGeom>
        </p:spPr>
        <p:txBody>
          <a:bodyPr wrap="square">
            <a:spAutoFit/>
          </a:bodyPr>
          <a:lstStyle/>
          <a:p>
            <a:r>
              <a:rPr lang="fr-FR" i="1" dirty="0" smtClean="0">
                <a:solidFill>
                  <a:srgbClr val="000000"/>
                </a:solidFill>
                <a:latin typeface="Times New Roman" panose="02020603050405020304" pitchFamily="18" charset="0"/>
              </a:rPr>
              <a:t>De </a:t>
            </a:r>
            <a:r>
              <a:rPr lang="fr-FR" i="1" dirty="0">
                <a:solidFill>
                  <a:srgbClr val="000000"/>
                </a:solidFill>
                <a:latin typeface="Times New Roman" panose="02020603050405020304" pitchFamily="18" charset="0"/>
              </a:rPr>
              <a:t>part et d'autre du sommet, les deux saillies aiguës dans lesquelles on pouvait s'abriter quand se lançait au galop sur les galets de sa pente un coche ou l'attelage de la poste,</a:t>
            </a:r>
            <a:endParaRPr lang="fr-FR" dirty="0"/>
          </a:p>
        </p:txBody>
      </p:sp>
      <p:pic>
        <p:nvPicPr>
          <p:cNvPr id="5122" name="Picture 2" descr="http://www.jeanpierrechabrol.fr/images/filatu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7026" y="1551661"/>
            <a:ext cx="5616000" cy="4212000"/>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6926893" y="1027134"/>
            <a:ext cx="2592888" cy="369332"/>
          </a:xfrm>
          <a:prstGeom prst="rect">
            <a:avLst/>
          </a:prstGeom>
          <a:noFill/>
        </p:spPr>
        <p:txBody>
          <a:bodyPr wrap="square" rtlCol="0">
            <a:spAutoFit/>
          </a:bodyPr>
          <a:lstStyle/>
          <a:p>
            <a:r>
              <a:rPr lang="fr-FR" dirty="0" smtClean="0"/>
              <a:t>Filature du </a:t>
            </a:r>
            <a:r>
              <a:rPr lang="fr-FR" dirty="0" err="1" smtClean="0"/>
              <a:t>Mazel</a:t>
            </a:r>
            <a:endParaRPr lang="fr-FR" dirty="0"/>
          </a:p>
        </p:txBody>
      </p:sp>
      <p:sp>
        <p:nvSpPr>
          <p:cNvPr id="5" name="Rectangle 4"/>
          <p:cNvSpPr/>
          <p:nvPr/>
        </p:nvSpPr>
        <p:spPr>
          <a:xfrm>
            <a:off x="405008" y="2700010"/>
            <a:ext cx="4993710" cy="3416320"/>
          </a:xfrm>
          <a:prstGeom prst="rect">
            <a:avLst/>
          </a:prstGeom>
        </p:spPr>
        <p:txBody>
          <a:bodyPr wrap="square">
            <a:spAutoFit/>
          </a:bodyPr>
          <a:lstStyle/>
          <a:p>
            <a:r>
              <a:rPr lang="fr-FR" dirty="0">
                <a:solidFill>
                  <a:srgbClr val="000000"/>
                </a:solidFill>
                <a:latin typeface="Times New Roman" panose="02020603050405020304" pitchFamily="18" charset="0"/>
              </a:rPr>
              <a:t>"</a:t>
            </a:r>
            <a:r>
              <a:rPr lang="fr-FR" i="1" dirty="0">
                <a:solidFill>
                  <a:srgbClr val="000000"/>
                </a:solidFill>
                <a:latin typeface="Times New Roman" panose="02020603050405020304" pitchFamily="18" charset="0"/>
              </a:rPr>
              <a:t>La filature, avec ses quatre étages, ses quatre verrières en demi-cercle, toute en longueur, massive, était, de loin, la construction la plus imposante de </a:t>
            </a:r>
            <a:r>
              <a:rPr lang="fr-FR" i="1" dirty="0" err="1">
                <a:solidFill>
                  <a:srgbClr val="000000"/>
                </a:solidFill>
                <a:latin typeface="Times New Roman" panose="02020603050405020304" pitchFamily="18" charset="0"/>
              </a:rPr>
              <a:t>Clerguemort</a:t>
            </a:r>
            <a:r>
              <a:rPr lang="fr-FR" i="1" dirty="0">
                <a:solidFill>
                  <a:srgbClr val="000000"/>
                </a:solidFill>
                <a:latin typeface="Times New Roman" panose="02020603050405020304" pitchFamily="18" charset="0"/>
              </a:rPr>
              <a:t>, la seule aussi qui s'élevait sur la rive droite, à l'entrée du pont, avec, bien sûr, quelques </a:t>
            </a:r>
            <a:r>
              <a:rPr lang="fr-FR" i="1" dirty="0" err="1">
                <a:solidFill>
                  <a:srgbClr val="000000"/>
                </a:solidFill>
                <a:latin typeface="Times New Roman" panose="02020603050405020304" pitchFamily="18" charset="0"/>
              </a:rPr>
              <a:t>baraquettes</a:t>
            </a:r>
            <a:r>
              <a:rPr lang="fr-FR" i="1" dirty="0">
                <a:solidFill>
                  <a:srgbClr val="000000"/>
                </a:solidFill>
                <a:latin typeface="Times New Roman" panose="02020603050405020304" pitchFamily="18" charset="0"/>
              </a:rPr>
              <a:t> qui servaient de dépendances et, surtout, la demeure du maître, belle bastide bien carrée sur trois étages, qu'on voyait d'abord car elle était la seule crépie en blanc , où filait ses derniers jours le filateur, M. Huguet qu'on appelait </a:t>
            </a:r>
            <a:r>
              <a:rPr lang="fr-FR" i="1" dirty="0" err="1">
                <a:solidFill>
                  <a:srgbClr val="000000"/>
                </a:solidFill>
                <a:latin typeface="Times New Roman" panose="02020603050405020304" pitchFamily="18" charset="0"/>
              </a:rPr>
              <a:t>lù</a:t>
            </a:r>
            <a:r>
              <a:rPr lang="fr-FR" i="1" dirty="0">
                <a:solidFill>
                  <a:srgbClr val="000000"/>
                </a:solidFill>
                <a:latin typeface="Times New Roman" panose="02020603050405020304" pitchFamily="18" charset="0"/>
              </a:rPr>
              <a:t> </a:t>
            </a:r>
            <a:r>
              <a:rPr lang="fr-FR" i="1" dirty="0" err="1">
                <a:solidFill>
                  <a:srgbClr val="000000"/>
                </a:solidFill>
                <a:latin typeface="Times New Roman" panose="02020603050405020304" pitchFamily="18" charset="0"/>
              </a:rPr>
              <a:t>richo</a:t>
            </a:r>
            <a:r>
              <a:rPr lang="fr-FR" i="1" dirty="0">
                <a:solidFill>
                  <a:srgbClr val="000000"/>
                </a:solidFill>
                <a:latin typeface="Times New Roman" panose="02020603050405020304" pitchFamily="18" charset="0"/>
              </a:rPr>
              <a:t>, ou, plus souvent, </a:t>
            </a:r>
            <a:r>
              <a:rPr lang="fr-FR" i="1" dirty="0" err="1">
                <a:solidFill>
                  <a:srgbClr val="000000"/>
                </a:solidFill>
                <a:latin typeface="Times New Roman" panose="02020603050405020304" pitchFamily="18" charset="0"/>
              </a:rPr>
              <a:t>lù</a:t>
            </a:r>
            <a:r>
              <a:rPr lang="fr-FR" i="1" dirty="0">
                <a:solidFill>
                  <a:srgbClr val="000000"/>
                </a:solidFill>
                <a:latin typeface="Times New Roman" panose="02020603050405020304" pitchFamily="18" charset="0"/>
              </a:rPr>
              <a:t> moussu, le monsieur. </a:t>
            </a:r>
            <a:endParaRPr lang="fr-FR" dirty="0"/>
          </a:p>
        </p:txBody>
      </p:sp>
    </p:spTree>
    <p:extLst>
      <p:ext uri="{BB962C8B-B14F-4D97-AF65-F5344CB8AC3E}">
        <p14:creationId xmlns:p14="http://schemas.microsoft.com/office/powerpoint/2010/main" val="9745094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18547" y="353542"/>
            <a:ext cx="7585200" cy="6048000"/>
          </a:xfrm>
          <a:prstGeom prst="rect">
            <a:avLst/>
          </a:prstGeom>
        </p:spPr>
      </p:pic>
      <p:sp>
        <p:nvSpPr>
          <p:cNvPr id="3" name="Rectangle 2"/>
          <p:cNvSpPr/>
          <p:nvPr/>
        </p:nvSpPr>
        <p:spPr>
          <a:xfrm>
            <a:off x="279748" y="1246278"/>
            <a:ext cx="3791211" cy="3693319"/>
          </a:xfrm>
          <a:prstGeom prst="rect">
            <a:avLst/>
          </a:prstGeom>
        </p:spPr>
        <p:txBody>
          <a:bodyPr wrap="square">
            <a:spAutoFit/>
          </a:bodyPr>
          <a:lstStyle/>
          <a:p>
            <a:r>
              <a:rPr lang="fr-FR" dirty="0">
                <a:solidFill>
                  <a:srgbClr val="000000"/>
                </a:solidFill>
                <a:latin typeface="Tahoma" panose="020B0604030504040204" pitchFamily="34" charset="0"/>
              </a:rPr>
              <a:t>Ses habitant se </a:t>
            </a:r>
            <a:r>
              <a:rPr lang="fr-FR" dirty="0" smtClean="0">
                <a:solidFill>
                  <a:srgbClr val="000000"/>
                </a:solidFill>
                <a:latin typeface="Tahoma" panose="020B0604030504040204" pitchFamily="34" charset="0"/>
              </a:rPr>
              <a:t>rendirent </a:t>
            </a:r>
            <a:r>
              <a:rPr lang="fr-FR" dirty="0">
                <a:solidFill>
                  <a:srgbClr val="000000"/>
                </a:solidFill>
                <a:latin typeface="Tahoma" panose="020B0604030504040204" pitchFamily="34" charset="0"/>
              </a:rPr>
              <a:t>tristement célèbres dans la guerre des camisards (1702-1705).</a:t>
            </a:r>
            <a:r>
              <a:rPr lang="fr-FR" dirty="0"/>
              <a:t/>
            </a:r>
            <a:br>
              <a:rPr lang="fr-FR" dirty="0"/>
            </a:br>
            <a:r>
              <a:rPr lang="fr-FR" dirty="0">
                <a:solidFill>
                  <a:srgbClr val="000000"/>
                </a:solidFill>
                <a:latin typeface="Tahoma" panose="020B0604030504040204" pitchFamily="34" charset="0"/>
              </a:rPr>
              <a:t>Le hameau de Pont de Rastel a abrité un homme particulièrement reconnu en Cévennes ;</a:t>
            </a:r>
            <a:r>
              <a:rPr lang="fr-FR" dirty="0">
                <a:solidFill>
                  <a:srgbClr val="551A8B"/>
                </a:solidFill>
                <a:latin typeface="Tahoma" panose="020B0604030504040204" pitchFamily="34" charset="0"/>
                <a:hlinkClick r:id="rId3"/>
              </a:rPr>
              <a:t>Jean-Pierre Chabrol</a:t>
            </a:r>
            <a:r>
              <a:rPr lang="fr-FR" dirty="0">
                <a:solidFill>
                  <a:srgbClr val="000000"/>
                </a:solidFill>
                <a:latin typeface="Tahoma" panose="020B0604030504040204" pitchFamily="34" charset="0"/>
              </a:rPr>
              <a:t> </a:t>
            </a:r>
            <a:r>
              <a:rPr lang="fr-FR" dirty="0" smtClean="0">
                <a:solidFill>
                  <a:srgbClr val="000000"/>
                </a:solidFill>
                <a:latin typeface="Tahoma" panose="020B0604030504040204" pitchFamily="34" charset="0"/>
              </a:rPr>
              <a:t> </a:t>
            </a:r>
            <a:r>
              <a:rPr lang="fr-FR" dirty="0">
                <a:solidFill>
                  <a:srgbClr val="000000"/>
                </a:solidFill>
                <a:latin typeface="Tahoma" panose="020B0604030504040204" pitchFamily="34" charset="0"/>
              </a:rPr>
              <a:t>C'est au cœur des Cévennes qu'il a été élevé, au sein d'une famille d'instituteurs de l'école laïque.</a:t>
            </a:r>
            <a:r>
              <a:rPr lang="fr-FR" dirty="0"/>
              <a:t/>
            </a:r>
            <a:br>
              <a:rPr lang="fr-FR" dirty="0"/>
            </a:br>
            <a:r>
              <a:rPr lang="fr-FR" dirty="0">
                <a:solidFill>
                  <a:srgbClr val="000000"/>
                </a:solidFill>
                <a:latin typeface="Tahoma" panose="020B0604030504040204" pitchFamily="34" charset="0"/>
              </a:rPr>
              <a:t>Son grand-père paternel, chevrier biblique digne descendant des Camisards, l'influencera beaucoup.</a:t>
            </a:r>
            <a:endParaRPr lang="fr-FR" dirty="0"/>
          </a:p>
        </p:txBody>
      </p:sp>
    </p:spTree>
    <p:extLst>
      <p:ext uri="{BB962C8B-B14F-4D97-AF65-F5344CB8AC3E}">
        <p14:creationId xmlns:p14="http://schemas.microsoft.com/office/powerpoint/2010/main" val="34849965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4558"/>
          <a:stretch/>
        </p:blipFill>
        <p:spPr>
          <a:xfrm>
            <a:off x="1973024" y="627397"/>
            <a:ext cx="8125270" cy="5360044"/>
          </a:xfrm>
          <a:prstGeom prst="rect">
            <a:avLst/>
          </a:prstGeom>
        </p:spPr>
      </p:pic>
    </p:spTree>
    <p:extLst>
      <p:ext uri="{BB962C8B-B14F-4D97-AF65-F5344CB8AC3E}">
        <p14:creationId xmlns:p14="http://schemas.microsoft.com/office/powerpoint/2010/main" val="13963434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75657" y="1022300"/>
            <a:ext cx="10058400" cy="5652820"/>
          </a:xfrm>
          <a:prstGeom prst="rect">
            <a:avLst/>
          </a:prstGeom>
        </p:spPr>
      </p:pic>
      <p:sp>
        <p:nvSpPr>
          <p:cNvPr id="4" name="Rectangle 3"/>
          <p:cNvSpPr/>
          <p:nvPr/>
        </p:nvSpPr>
        <p:spPr>
          <a:xfrm>
            <a:off x="3583577" y="284258"/>
            <a:ext cx="6096000" cy="646331"/>
          </a:xfrm>
          <a:prstGeom prst="rect">
            <a:avLst/>
          </a:prstGeom>
        </p:spPr>
        <p:txBody>
          <a:bodyPr>
            <a:spAutoFit/>
          </a:bodyPr>
          <a:lstStyle/>
          <a:p>
            <a:r>
              <a:rPr lang="fr-FR" dirty="0"/>
              <a:t>Laisser vous tenter ,par un bain dans les nombreux « gours » </a:t>
            </a:r>
            <a:r>
              <a:rPr lang="fr-FR" dirty="0" smtClean="0"/>
              <a:t>trou d’eau du </a:t>
            </a:r>
            <a:r>
              <a:rPr lang="fr-FR" dirty="0" err="1"/>
              <a:t>Luech</a:t>
            </a:r>
            <a:endParaRPr lang="fr-FR" dirty="0"/>
          </a:p>
        </p:txBody>
      </p:sp>
    </p:spTree>
    <p:extLst>
      <p:ext uri="{BB962C8B-B14F-4D97-AF65-F5344CB8AC3E}">
        <p14:creationId xmlns:p14="http://schemas.microsoft.com/office/powerpoint/2010/main" val="27119575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5025" y="453985"/>
            <a:ext cx="10058400" cy="5652820"/>
          </a:xfrm>
          <a:prstGeom prst="rect">
            <a:avLst/>
          </a:prstGeom>
        </p:spPr>
      </p:pic>
    </p:spTree>
    <p:extLst>
      <p:ext uri="{BB962C8B-B14F-4D97-AF65-F5344CB8AC3E}">
        <p14:creationId xmlns:p14="http://schemas.microsoft.com/office/powerpoint/2010/main" val="3789225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1227551" y="742083"/>
            <a:ext cx="10058400" cy="5652820"/>
          </a:xfrm>
          <a:prstGeom prst="rect">
            <a:avLst/>
          </a:prstGeom>
        </p:spPr>
      </p:pic>
      <p:sp>
        <p:nvSpPr>
          <p:cNvPr id="3" name="ZoneTexte 2"/>
          <p:cNvSpPr txBox="1"/>
          <p:nvPr/>
        </p:nvSpPr>
        <p:spPr>
          <a:xfrm>
            <a:off x="4219303" y="274320"/>
            <a:ext cx="3409405" cy="369332"/>
          </a:xfrm>
          <a:prstGeom prst="rect">
            <a:avLst/>
          </a:prstGeom>
          <a:noFill/>
        </p:spPr>
        <p:txBody>
          <a:bodyPr wrap="square" rtlCol="0">
            <a:spAutoFit/>
          </a:bodyPr>
          <a:lstStyle/>
          <a:p>
            <a:r>
              <a:rPr lang="fr-FR" dirty="0" smtClean="0"/>
              <a:t>Hameau Pont de Rastel</a:t>
            </a:r>
            <a:endParaRPr lang="fr-FR" dirty="0"/>
          </a:p>
        </p:txBody>
      </p:sp>
    </p:spTree>
    <p:extLst>
      <p:ext uri="{BB962C8B-B14F-4D97-AF65-F5344CB8AC3E}">
        <p14:creationId xmlns:p14="http://schemas.microsoft.com/office/powerpoint/2010/main" val="27378999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352811" y="767136"/>
            <a:ext cx="10058400" cy="5652820"/>
          </a:xfrm>
          <a:prstGeom prst="rect">
            <a:avLst/>
          </a:prstGeom>
        </p:spPr>
      </p:pic>
    </p:spTree>
    <p:extLst>
      <p:ext uri="{BB962C8B-B14F-4D97-AF65-F5344CB8AC3E}">
        <p14:creationId xmlns:p14="http://schemas.microsoft.com/office/powerpoint/2010/main" val="35967699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027134" y="717032"/>
            <a:ext cx="10058400" cy="5652820"/>
          </a:xfrm>
          <a:prstGeom prst="rect">
            <a:avLst/>
          </a:prstGeom>
        </p:spPr>
      </p:pic>
    </p:spTree>
    <p:extLst>
      <p:ext uri="{BB962C8B-B14F-4D97-AF65-F5344CB8AC3E}">
        <p14:creationId xmlns:p14="http://schemas.microsoft.com/office/powerpoint/2010/main" val="42608397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0693170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712314" y="0"/>
            <a:ext cx="3853006" cy="6858594"/>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5823559" y="1502497"/>
            <a:ext cx="6857999" cy="3854195"/>
          </a:xfrm>
          <a:prstGeom prst="rect">
            <a:avLst/>
          </a:prstGeom>
        </p:spPr>
      </p:pic>
      <p:sp>
        <p:nvSpPr>
          <p:cNvPr id="4" name="ZoneTexte 3"/>
          <p:cNvSpPr txBox="1"/>
          <p:nvPr/>
        </p:nvSpPr>
        <p:spPr>
          <a:xfrm>
            <a:off x="5173249" y="400833"/>
            <a:ext cx="1791222" cy="3139321"/>
          </a:xfrm>
          <a:prstGeom prst="rect">
            <a:avLst/>
          </a:prstGeom>
          <a:noFill/>
        </p:spPr>
        <p:txBody>
          <a:bodyPr wrap="square" rtlCol="0">
            <a:spAutoFit/>
          </a:bodyPr>
          <a:lstStyle/>
          <a:p>
            <a:r>
              <a:rPr lang="fr-FR" dirty="0" smtClean="0"/>
              <a:t>De nombreux passages entres les maisons le long de la rue. Permettent de se déplacer d’un coté la rivière de l’autre la montagne   </a:t>
            </a:r>
            <a:endParaRPr lang="fr-FR" dirty="0"/>
          </a:p>
        </p:txBody>
      </p:sp>
    </p:spTree>
    <p:extLst>
      <p:ext uri="{BB962C8B-B14F-4D97-AF65-F5344CB8AC3E}">
        <p14:creationId xmlns:p14="http://schemas.microsoft.com/office/powerpoint/2010/main" val="120933189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5948819" y="1501903"/>
            <a:ext cx="6857999" cy="3854195"/>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89143" y="857250"/>
            <a:ext cx="6858000" cy="5143500"/>
          </a:xfrm>
          <a:prstGeom prst="rect">
            <a:avLst/>
          </a:prstGeom>
        </p:spPr>
      </p:pic>
    </p:spTree>
    <p:extLst>
      <p:ext uri="{BB962C8B-B14F-4D97-AF65-F5344CB8AC3E}">
        <p14:creationId xmlns:p14="http://schemas.microsoft.com/office/powerpoint/2010/main" val="121277577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6249444" y="1501903"/>
            <a:ext cx="6857999" cy="3854195"/>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502085" y="1501903"/>
            <a:ext cx="6857999" cy="3854195"/>
          </a:xfrm>
          <a:prstGeom prst="rect">
            <a:avLst/>
          </a:prstGeom>
        </p:spPr>
      </p:pic>
    </p:spTree>
    <p:extLst>
      <p:ext uri="{BB962C8B-B14F-4D97-AF65-F5344CB8AC3E}">
        <p14:creationId xmlns:p14="http://schemas.microsoft.com/office/powerpoint/2010/main" val="223839130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55174222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8932" y="704505"/>
            <a:ext cx="10058400" cy="5652820"/>
          </a:xfrm>
          <a:prstGeom prst="rect">
            <a:avLst/>
          </a:prstGeom>
        </p:spPr>
      </p:pic>
      <p:sp>
        <p:nvSpPr>
          <p:cNvPr id="3" name="Rectangle 2"/>
          <p:cNvSpPr/>
          <p:nvPr/>
        </p:nvSpPr>
        <p:spPr>
          <a:xfrm>
            <a:off x="5463864" y="200688"/>
            <a:ext cx="1133644" cy="369332"/>
          </a:xfrm>
          <a:prstGeom prst="rect">
            <a:avLst/>
          </a:prstGeom>
        </p:spPr>
        <p:txBody>
          <a:bodyPr wrap="none">
            <a:spAutoFit/>
          </a:bodyPr>
          <a:lstStyle/>
          <a:p>
            <a:r>
              <a:rPr lang="fr-FR" dirty="0">
                <a:latin typeface="Open Sans"/>
              </a:rPr>
              <a:t>Le </a:t>
            </a:r>
            <a:r>
              <a:rPr lang="fr-FR" dirty="0" err="1">
                <a:latin typeface="Open Sans"/>
              </a:rPr>
              <a:t>Luech</a:t>
            </a:r>
            <a:endParaRPr lang="fr-FR" dirty="0"/>
          </a:p>
        </p:txBody>
      </p:sp>
    </p:spTree>
    <p:extLst>
      <p:ext uri="{BB962C8B-B14F-4D97-AF65-F5344CB8AC3E}">
        <p14:creationId xmlns:p14="http://schemas.microsoft.com/office/powerpoint/2010/main" val="8122502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3" name="Rectangle 2"/>
          <p:cNvSpPr/>
          <p:nvPr/>
        </p:nvSpPr>
        <p:spPr>
          <a:xfrm>
            <a:off x="2864608" y="275666"/>
            <a:ext cx="5365571" cy="369332"/>
          </a:xfrm>
          <a:prstGeom prst="rect">
            <a:avLst/>
          </a:prstGeom>
        </p:spPr>
        <p:txBody>
          <a:bodyPr wrap="none">
            <a:spAutoFit/>
          </a:bodyPr>
          <a:lstStyle/>
          <a:p>
            <a:r>
              <a:rPr lang="fr-FR" dirty="0">
                <a:latin typeface="Open Sans"/>
              </a:rPr>
              <a:t>Le </a:t>
            </a:r>
            <a:r>
              <a:rPr lang="fr-FR" dirty="0" err="1">
                <a:latin typeface="Open Sans"/>
              </a:rPr>
              <a:t>Luech</a:t>
            </a:r>
            <a:r>
              <a:rPr lang="fr-FR" dirty="0">
                <a:latin typeface="Open Sans"/>
              </a:rPr>
              <a:t>, depuis le pont </a:t>
            </a:r>
            <a:r>
              <a:rPr lang="fr-FR" dirty="0" smtClean="0">
                <a:latin typeface="Open Sans"/>
              </a:rPr>
              <a:t>bossu </a:t>
            </a:r>
            <a:r>
              <a:rPr lang="fr-FR" dirty="0">
                <a:latin typeface="Open Sans"/>
              </a:rPr>
              <a:t>de Pont-de-Rastel.</a:t>
            </a:r>
            <a:endParaRPr lang="fr-FR" dirty="0"/>
          </a:p>
        </p:txBody>
      </p:sp>
    </p:spTree>
    <p:extLst>
      <p:ext uri="{BB962C8B-B14F-4D97-AF65-F5344CB8AC3E}">
        <p14:creationId xmlns:p14="http://schemas.microsoft.com/office/powerpoint/2010/main" val="276656997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495692" y="688018"/>
            <a:ext cx="6858000" cy="5481963"/>
          </a:xfrm>
          <a:prstGeom prst="rect">
            <a:avLst/>
          </a:prstGeom>
        </p:spPr>
      </p:pic>
      <p:pic>
        <p:nvPicPr>
          <p:cNvPr id="4098" name="Picture 2" descr="intÃ©rieur du temple de Pont de Rast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3326" y="21920"/>
            <a:ext cx="5778674" cy="683608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92326" y="21920"/>
            <a:ext cx="4980851" cy="369332"/>
          </a:xfrm>
          <a:prstGeom prst="rect">
            <a:avLst/>
          </a:prstGeom>
        </p:spPr>
        <p:txBody>
          <a:bodyPr wrap="none">
            <a:spAutoFit/>
          </a:bodyPr>
          <a:lstStyle/>
          <a:p>
            <a:r>
              <a:rPr lang="fr-FR" dirty="0">
                <a:solidFill>
                  <a:srgbClr val="000000"/>
                </a:solidFill>
                <a:latin typeface="Times New Roman" panose="02020603050405020304" pitchFamily="18" charset="0"/>
              </a:rPr>
              <a:t> La cloche du temple provient de la filature du lieu. </a:t>
            </a:r>
            <a:endParaRPr lang="fr-FR" dirty="0"/>
          </a:p>
        </p:txBody>
      </p:sp>
    </p:spTree>
    <p:extLst>
      <p:ext uri="{BB962C8B-B14F-4D97-AF65-F5344CB8AC3E}">
        <p14:creationId xmlns:p14="http://schemas.microsoft.com/office/powerpoint/2010/main" val="305777627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66514" y="4489965"/>
            <a:ext cx="1688288" cy="1878518"/>
          </a:xfrm>
          <a:prstGeom prst="rect">
            <a:avLst/>
          </a:prstGeom>
        </p:spPr>
      </p:pic>
      <p:sp>
        <p:nvSpPr>
          <p:cNvPr id="3" name="ZoneTexte 2"/>
          <p:cNvSpPr txBox="1"/>
          <p:nvPr/>
        </p:nvSpPr>
        <p:spPr>
          <a:xfrm>
            <a:off x="1449977" y="3683725"/>
            <a:ext cx="6975566" cy="369332"/>
          </a:xfrm>
          <a:prstGeom prst="rect">
            <a:avLst/>
          </a:prstGeom>
          <a:noFill/>
        </p:spPr>
        <p:txBody>
          <a:bodyPr wrap="square" rtlCol="0">
            <a:spAutoFit/>
          </a:bodyPr>
          <a:lstStyle/>
          <a:p>
            <a:r>
              <a:rPr lang="fr-FR" dirty="0" smtClean="0"/>
              <a:t>Commentaires du net et sur place: photos perso et du net. </a:t>
            </a:r>
            <a:endParaRPr lang="fr-FR" dirty="0"/>
          </a:p>
        </p:txBody>
      </p:sp>
      <p:sp>
        <p:nvSpPr>
          <p:cNvPr id="4" name="Rectangle 3"/>
          <p:cNvSpPr/>
          <p:nvPr/>
        </p:nvSpPr>
        <p:spPr>
          <a:xfrm>
            <a:off x="1694493" y="550707"/>
            <a:ext cx="4649030"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fr-FR" sz="5400" b="1" cap="none" spc="0" dirty="0" smtClean="0">
                <a:ln/>
                <a:solidFill>
                  <a:schemeClr val="accent3"/>
                </a:solidFill>
                <a:effectLst/>
              </a:rPr>
              <a:t>A Bientôt …!!!</a:t>
            </a:r>
            <a:endParaRPr lang="fr-FR" sz="5400" b="1" cap="none" spc="0" dirty="0">
              <a:ln/>
              <a:solidFill>
                <a:schemeClr val="accent3"/>
              </a:solidFill>
              <a:effectLst/>
            </a:endParaRPr>
          </a:p>
        </p:txBody>
      </p:sp>
      <p:sp>
        <p:nvSpPr>
          <p:cNvPr id="5" name="ZoneTexte 4"/>
          <p:cNvSpPr txBox="1"/>
          <p:nvPr/>
        </p:nvSpPr>
        <p:spPr>
          <a:xfrm>
            <a:off x="1554480" y="4923731"/>
            <a:ext cx="6348549" cy="369332"/>
          </a:xfrm>
          <a:prstGeom prst="rect">
            <a:avLst/>
          </a:prstGeom>
          <a:noFill/>
        </p:spPr>
        <p:txBody>
          <a:bodyPr wrap="square" rtlCol="0">
            <a:spAutoFit/>
          </a:bodyPr>
          <a:lstStyle/>
          <a:p>
            <a:r>
              <a:rPr lang="fr-FR" dirty="0" smtClean="0"/>
              <a:t>Fait le: 15 Mai 2018</a:t>
            </a:r>
            <a:endParaRPr lang="fr-FR" dirty="0"/>
          </a:p>
        </p:txBody>
      </p:sp>
    </p:spTree>
    <p:extLst>
      <p:ext uri="{BB962C8B-B14F-4D97-AF65-F5344CB8AC3E}">
        <p14:creationId xmlns:p14="http://schemas.microsoft.com/office/powerpoint/2010/main" val="3507573488"/>
      </p:ext>
    </p:extLst>
  </p:cSld>
  <p:clrMapOvr>
    <a:masterClrMapping/>
  </p:clrMapOvr>
  <p:timing>
    <p:tnLst>
      <p:par>
        <p:cTn id="1" dur="indefinite" restart="never" nodeType="tmRoot"/>
      </p:par>
    </p:tnLst>
  </p:timing>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287</TotalTime>
  <Words>2387</Words>
  <Application>Microsoft Office PowerPoint</Application>
  <PresentationFormat>Grand écran</PresentationFormat>
  <Paragraphs>126</Paragraphs>
  <Slides>36</Slides>
  <Notes>0</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36</vt:i4>
      </vt:variant>
    </vt:vector>
  </HeadingPairs>
  <TitlesOfParts>
    <vt:vector size="47" baseType="lpstr">
      <vt:lpstr>Arial</vt:lpstr>
      <vt:lpstr>Bodoni MT</vt:lpstr>
      <vt:lpstr>Calibri</vt:lpstr>
      <vt:lpstr>Century Gothic</vt:lpstr>
      <vt:lpstr>Lucida Calligraphy</vt:lpstr>
      <vt:lpstr>Open Sans</vt:lpstr>
      <vt:lpstr>Tahoma</vt:lpstr>
      <vt:lpstr>Times New Roman</vt:lpstr>
      <vt:lpstr>Verdana</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9</cp:revision>
  <dcterms:created xsi:type="dcterms:W3CDTF">2019-05-12T18:21:04Z</dcterms:created>
  <dcterms:modified xsi:type="dcterms:W3CDTF">2024-03-24T11:13:18Z</dcterms:modified>
</cp:coreProperties>
</file>