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5" r:id="rId3"/>
    <p:sldId id="274" r:id="rId4"/>
    <p:sldId id="276" r:id="rId5"/>
    <p:sldId id="273" r:id="rId6"/>
    <p:sldId id="271" r:id="rId7"/>
    <p:sldId id="272" r:id="rId8"/>
    <p:sldId id="270" r:id="rId9"/>
    <p:sldId id="269" r:id="rId10"/>
    <p:sldId id="268" r:id="rId11"/>
    <p:sldId id="267" r:id="rId12"/>
    <p:sldId id="262" r:id="rId13"/>
    <p:sldId id="263" r:id="rId14"/>
    <p:sldId id="265" r:id="rId15"/>
    <p:sldId id="261" r:id="rId16"/>
    <p:sldId id="266" r:id="rId17"/>
    <p:sldId id="259" r:id="rId18"/>
    <p:sldId id="256" r:id="rId19"/>
    <p:sldId id="257" r:id="rId20"/>
    <p:sldId id="258" r:id="rId21"/>
    <p:sldId id="260" r:id="rId22"/>
    <p:sldId id="278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1" autoAdjust="0"/>
    <p:restoredTop sz="94660"/>
  </p:normalViewPr>
  <p:slideViewPr>
    <p:cSldViewPr snapToGrid="0">
      <p:cViewPr varScale="1">
        <p:scale>
          <a:sx n="78" d="100"/>
          <a:sy n="78" d="100"/>
        </p:scale>
        <p:origin x="54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74929-E2D9-036B-D924-892E2AB68D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4E8D5B-2EB0-DC79-E34D-A74327B082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09042B-6BD3-EC6E-C539-8C5D8553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3E642C-AD8A-FCCC-4AF0-54588ACDD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53C586-0FED-50EE-68E4-987CD442C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55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FCBF3-7250-47B5-3305-2938CC00D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D52FA6-FDA2-2AC6-1C29-67F205217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0D7366-E9F9-A9AB-85F0-90031A5B0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D971A4-152B-0582-CCDE-C0A9383FA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39B269-AA68-0E51-33CC-362B7A36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06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8C35D-08CB-9292-1909-8A0ABC67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966C22-324C-E8F1-A188-BCEDDEA6C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D41369-57C2-D921-9CA5-A7EB46965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9DEF34-9303-4111-FBB1-515222C62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949E7F-CC84-9922-4956-96721E129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52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96456-ECAE-ADAE-1B1A-2ED1A294E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BF94F6-EF41-42E8-A6DB-5F2C681850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40CEC2F-3162-57BD-242F-3355A45623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868E64-D182-BE67-2684-BF1A887BF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526E1A-5350-7441-DEF3-22D13E0C1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527B80-6509-DFA3-467A-18D020548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722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B7A20-6095-48B5-A3B9-2C4B662B8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914862-C85D-F65C-0222-6A0C50CEE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FBE86B-AAA2-5039-F658-4543AC48A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5F4AAD5-9E4F-FF10-6327-65AB1D103C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CAE232D-BB62-3993-AC6F-DFFDC1205F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3E3A09B-D281-2682-7F94-9B082B71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226B6CB-5083-9DAE-4B84-44C9BDD69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99BE8AA-5ED1-A707-C365-EE7B0F605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79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26F784-D79C-6F55-387F-71287C8C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1878F28-4B3B-BE0E-0DDC-8987B7AA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AC48BE6-F587-5EB7-5E0D-58826F2C4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2B2584A-A17F-D401-4A3A-6B3C88DDC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09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37173F-0329-2552-1D62-96A6D1137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21CD929-AD09-9C63-D515-980E724AB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62675D-A6AA-CF3D-A5B0-6E9C84E5C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01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9CFF0B-2856-CFE1-375E-1D69A98C3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621D6E-C777-E790-E7CF-941591CFF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BAB142-CA76-AD12-018C-31E33FFD0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BCE348A-199F-7065-4148-533B6C595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6AC7D0-0C8A-0D19-9DBA-4178D15E8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C03001-2D04-B7D6-F44E-120ECFDD4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3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677EA-87C4-331F-CFBE-2E4E40082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9E005D4-8CA4-2A31-F406-5C4CE98B01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B5F23D-7158-EA6E-8FE4-CE2E1EB108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B058BF-8252-2092-74CD-69B7F092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63CC95-605C-2A25-C032-39E215F43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129869-3FD7-D6E6-8612-5C7446A23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41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C0F03-3E27-09F6-AA85-A929D9F1A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6E2BFA-9AEE-6226-6463-46E8F56F1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3E44C7-0D04-3EA6-2A72-EA6BB94D5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664A3E-173F-75BA-BA9C-34C68C64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48512D-B947-29D9-C890-77CD08708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45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6C7803E-3492-8F9B-462E-C2926B8A91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B68819-83D4-9256-135B-95244AE16C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896A58-296C-FFA5-9E67-A6AF8C2D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6ED044-888A-7D42-1F0C-5C66CB4DD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D59572-AFD1-EE8C-2FA1-3CE47FD2A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0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CAFA70A-6AB7-94B3-3926-F35123B9E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48EB1AA-F2D8-3383-56EF-71391ED33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236B24-3EA2-6BD7-1361-6DB23935DD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17134-9C8C-40EB-AAF4-DCD6BC818432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E9575A-198E-FDD0-6E60-5FBE99F21D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F625A6-353D-453A-4BAE-F471A07F18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A9265-B121-4930-A812-306DE77514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702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0C03DE-6D24-3C47-408B-8DE1E0736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905" y="1477328"/>
            <a:ext cx="6881109" cy="458740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37B2690-4260-5534-0DFC-FAAD6EBB4D57}"/>
              </a:ext>
            </a:extLst>
          </p:cNvPr>
          <p:cNvSpPr/>
          <p:nvPr/>
        </p:nvSpPr>
        <p:spPr>
          <a:xfrm>
            <a:off x="2465704" y="0"/>
            <a:ext cx="7163391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Les Gourmandises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fr-FR" sz="3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d’AIX en PROVEN</a:t>
            </a: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CE</a:t>
            </a:r>
            <a:endParaRPr lang="fr-FR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4772A64-53B5-7AB1-2902-BEB882B96F66}"/>
              </a:ext>
            </a:extLst>
          </p:cNvPr>
          <p:cNvSpPr txBox="1"/>
          <p:nvPr/>
        </p:nvSpPr>
        <p:spPr>
          <a:xfrm>
            <a:off x="4117025" y="1371600"/>
            <a:ext cx="5512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Présente</a:t>
            </a:r>
          </a:p>
        </p:txBody>
      </p:sp>
    </p:spTree>
    <p:extLst>
      <p:ext uri="{BB962C8B-B14F-4D97-AF65-F5344CB8AC3E}">
        <p14:creationId xmlns:p14="http://schemas.microsoft.com/office/powerpoint/2010/main" val="81484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  <p:sndAc>
          <p:stSnd loop="1">
            <p:snd r:embed="rId2" name="Charles Aznavour  - Par Gourmandise.wav"/>
          </p:stSnd>
        </p:sndAc>
      </p:transition>
    </mc:Choice>
    <mc:Fallback>
      <p:transition spd="slow" advClick="0" advTm="8000">
        <p:pull/>
        <p:sndAc>
          <p:stSnd loop="1">
            <p:snd r:embed="rId2" name="Charles Aznavour  - Par Gourmandi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2985AB-90DA-1FD1-075C-02EFCC67D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0544" y="416106"/>
            <a:ext cx="4419678" cy="62545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5F8882-DC2F-48E6-FAF2-7F8DE864BF46}"/>
              </a:ext>
            </a:extLst>
          </p:cNvPr>
          <p:cNvSpPr txBox="1"/>
          <p:nvPr/>
        </p:nvSpPr>
        <p:spPr>
          <a:xfrm>
            <a:off x="2002250" y="4812174"/>
            <a:ext cx="57683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i="1" dirty="0">
                <a:solidFill>
                  <a:srgbClr val="FFFF00"/>
                </a:solidFill>
              </a:rPr>
              <a:t>la fondation d’AIX par Sextius Calvinus  (122 av . JC)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  tableau de Joseph Villevieille (1900)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FDBACB6-63DB-3337-73A5-38A4670C9CBD}"/>
              </a:ext>
            </a:extLst>
          </p:cNvPr>
          <p:cNvSpPr txBox="1"/>
          <p:nvPr/>
        </p:nvSpPr>
        <p:spPr>
          <a:xfrm>
            <a:off x="2591242" y="1030147"/>
            <a:ext cx="56204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AIX EN PROVENCE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Fondée par les Romains en 122 avant JC</a:t>
            </a:r>
          </a:p>
        </p:txBody>
      </p:sp>
    </p:spTree>
    <p:extLst>
      <p:ext uri="{BB962C8B-B14F-4D97-AF65-F5344CB8AC3E}">
        <p14:creationId xmlns:p14="http://schemas.microsoft.com/office/powerpoint/2010/main" val="1088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DD41854-A08D-B5B3-0202-3ECE6A2AFA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135" y="247055"/>
            <a:ext cx="5666282" cy="63638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17D7D49-2BDD-BD57-27B6-870F869BEB58}"/>
              </a:ext>
            </a:extLst>
          </p:cNvPr>
          <p:cNvSpPr txBox="1"/>
          <p:nvPr/>
        </p:nvSpPr>
        <p:spPr>
          <a:xfrm>
            <a:off x="7447796" y="4347337"/>
            <a:ext cx="4107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Roi RENE Comte d’Anjou et de Provence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 par Nicolas Froment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AC4AE2C-9716-37C7-65F9-DEF2057B0B9D}"/>
              </a:ext>
            </a:extLst>
          </p:cNvPr>
          <p:cNvSpPr txBox="1"/>
          <p:nvPr/>
        </p:nvSpPr>
        <p:spPr>
          <a:xfrm>
            <a:off x="7355541" y="1794355"/>
            <a:ext cx="4291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Habitée par les Comtes de Provence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 et, le Roi René au 15eme siècle</a:t>
            </a:r>
          </a:p>
        </p:txBody>
      </p:sp>
    </p:spTree>
    <p:extLst>
      <p:ext uri="{BB962C8B-B14F-4D97-AF65-F5344CB8AC3E}">
        <p14:creationId xmlns:p14="http://schemas.microsoft.com/office/powerpoint/2010/main" val="274110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AEE6C2-CA62-BC7C-4E2B-1AB0003EA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547" y="320516"/>
            <a:ext cx="3927423" cy="572152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4BE530-FD93-DD1A-CE56-E62698D3E990}"/>
              </a:ext>
            </a:extLst>
          </p:cNvPr>
          <p:cNvSpPr txBox="1"/>
          <p:nvPr/>
        </p:nvSpPr>
        <p:spPr>
          <a:xfrm>
            <a:off x="352541" y="5672707"/>
            <a:ext cx="463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célébrée par le peintre CEZANNE (1839-1906)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5F849A9-9813-DC53-E61B-811AAACED5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047" y="262218"/>
            <a:ext cx="4222376" cy="31667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534D3A5-1F0D-6EBD-B6FD-9749BD144AB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6015" y="3665213"/>
            <a:ext cx="4636064" cy="29305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0915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EFB190-DC0A-E106-D153-D22F57714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636" y="367869"/>
            <a:ext cx="5721204" cy="381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45F491-8FE7-9732-0E03-8A10B239D0C0}"/>
              </a:ext>
            </a:extLst>
          </p:cNvPr>
          <p:cNvSpPr txBox="1"/>
          <p:nvPr/>
        </p:nvSpPr>
        <p:spPr>
          <a:xfrm>
            <a:off x="1616034" y="3999203"/>
            <a:ext cx="4497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Cours Mirabeau – Aix en Provence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FCC10CE-5327-1778-BB88-772C763549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0691" y="2743735"/>
            <a:ext cx="5088000" cy="381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ACCBAF-3110-AEF2-94BD-51A686DA3F5E}"/>
              </a:ext>
            </a:extLst>
          </p:cNvPr>
          <p:cNvSpPr txBox="1"/>
          <p:nvPr/>
        </p:nvSpPr>
        <p:spPr>
          <a:xfrm>
            <a:off x="3936368" y="5439503"/>
            <a:ext cx="3072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Fontaine de la Rotonde Aix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040456C-E31E-1DB1-B683-6D2FD9D7663E}"/>
              </a:ext>
            </a:extLst>
          </p:cNvPr>
          <p:cNvSpPr txBox="1"/>
          <p:nvPr/>
        </p:nvSpPr>
        <p:spPr>
          <a:xfrm>
            <a:off x="6865542" y="1767271"/>
            <a:ext cx="5088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Capitale historique de la Provence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Patrimoine culturel, artistique et </a:t>
            </a:r>
            <a:r>
              <a:rPr lang="fr-FR" b="1" i="1" dirty="0" err="1">
                <a:solidFill>
                  <a:srgbClr val="FFFF00"/>
                </a:solidFill>
              </a:rPr>
              <a:t>architecturaL</a:t>
            </a:r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Ville touristique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428360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655B7E-72AF-D29E-CD7B-3A59A6334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528" y="453837"/>
            <a:ext cx="5040000" cy="378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F91C761-8ABA-126A-8057-2DBE48501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474" y="2629837"/>
            <a:ext cx="5040000" cy="37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4E8BA1-708F-E80E-5829-B0FAB3783A7C}"/>
              </a:ext>
            </a:extLst>
          </p:cNvPr>
          <p:cNvSpPr txBox="1"/>
          <p:nvPr/>
        </p:nvSpPr>
        <p:spPr>
          <a:xfrm>
            <a:off x="859021" y="4233837"/>
            <a:ext cx="50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Marché à la provençale à AIX en Provence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031BBFC-76B6-2B4C-70D4-962EA7C21906}"/>
              </a:ext>
            </a:extLst>
          </p:cNvPr>
          <p:cNvSpPr txBox="1"/>
          <p:nvPr/>
        </p:nvSpPr>
        <p:spPr>
          <a:xfrm>
            <a:off x="7288403" y="875511"/>
            <a:ext cx="47172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AIX en"/>
              </a:rPr>
              <a:t> AIX en Provence</a:t>
            </a:r>
          </a:p>
          <a:p>
            <a:endParaRPr lang="fr-FR" b="1" dirty="0">
              <a:latin typeface="AIX en"/>
            </a:endParaRPr>
          </a:p>
          <a:p>
            <a:r>
              <a:rPr lang="fr-FR" b="1" i="1" dirty="0">
                <a:latin typeface="AIX en"/>
              </a:rPr>
              <a:t>Spécialités gourmandes</a:t>
            </a:r>
          </a:p>
          <a:p>
            <a:endParaRPr lang="fr-FR" b="1" i="1" dirty="0">
              <a:latin typeface="AIX en"/>
            </a:endParaRPr>
          </a:p>
          <a:p>
            <a:r>
              <a:rPr lang="fr-FR" b="1" i="1" dirty="0">
                <a:latin typeface="AIX en"/>
              </a:rPr>
              <a:t>Marchés, tables étoilées, spécialités gourmandes……….</a:t>
            </a:r>
          </a:p>
        </p:txBody>
      </p:sp>
    </p:spTree>
    <p:extLst>
      <p:ext uri="{BB962C8B-B14F-4D97-AF65-F5344CB8AC3E}">
        <p14:creationId xmlns:p14="http://schemas.microsoft.com/office/powerpoint/2010/main" val="270033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630D64-BA58-E529-9381-07F10E184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666" y="541518"/>
            <a:ext cx="5040000" cy="3780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339C4CA-207A-2E06-0676-BF5A8873E9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334" y="3084224"/>
            <a:ext cx="5460000" cy="327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0249AE-E149-6579-C837-277E83FD4F47}"/>
              </a:ext>
            </a:extLst>
          </p:cNvPr>
          <p:cNvSpPr txBox="1"/>
          <p:nvPr/>
        </p:nvSpPr>
        <p:spPr>
          <a:xfrm>
            <a:off x="1769344" y="2899558"/>
            <a:ext cx="50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Marché aux légumes  AIX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6EF2A4A-0048-E5DC-C90C-DCD14288770F}"/>
              </a:ext>
            </a:extLst>
          </p:cNvPr>
          <p:cNvSpPr txBox="1"/>
          <p:nvPr/>
        </p:nvSpPr>
        <p:spPr>
          <a:xfrm>
            <a:off x="7025666" y="4136852"/>
            <a:ext cx="4870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Marché place Richelme à AIX en Provence</a:t>
            </a:r>
          </a:p>
        </p:txBody>
      </p:sp>
    </p:spTree>
    <p:extLst>
      <p:ext uri="{BB962C8B-B14F-4D97-AF65-F5344CB8AC3E}">
        <p14:creationId xmlns:p14="http://schemas.microsoft.com/office/powerpoint/2010/main" val="9899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CAC456-34AE-5071-63EA-3A62FA73D3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1610" y="1017073"/>
            <a:ext cx="6440863" cy="48238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B9AFD6-E54E-84F7-B210-1B77B0E7134B}"/>
              </a:ext>
            </a:extLst>
          </p:cNvPr>
          <p:cNvSpPr txBox="1"/>
          <p:nvPr/>
        </p:nvSpPr>
        <p:spPr>
          <a:xfrm>
            <a:off x="907116" y="2413336"/>
            <a:ext cx="36844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Tapenade d’olives</a:t>
            </a:r>
          </a:p>
          <a:p>
            <a:endParaRPr lang="fr-FR" b="1" i="1" dirty="0"/>
          </a:p>
          <a:p>
            <a:r>
              <a:rPr lang="fr-FR" b="1" i="1" dirty="0"/>
              <a:t> pour accompagner l’apéritif</a:t>
            </a:r>
          </a:p>
          <a:p>
            <a:r>
              <a:rPr lang="fr-FR" b="1" i="1" dirty="0"/>
              <a:t>Olives, capres, huile, herbes, anchois</a:t>
            </a:r>
          </a:p>
          <a:p>
            <a:endParaRPr lang="fr-FR" b="1" i="1" dirty="0"/>
          </a:p>
          <a:p>
            <a:r>
              <a:rPr lang="fr-FR" b="1" i="1" dirty="0"/>
              <a:t> se tartine sur une fougasse ou est utilisée comme farce pour volailles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B552BC9-6B16-4435-C2B1-0CB9FA7E9C94}"/>
              </a:ext>
            </a:extLst>
          </p:cNvPr>
          <p:cNvSpPr txBox="1"/>
          <p:nvPr/>
        </p:nvSpPr>
        <p:spPr>
          <a:xfrm>
            <a:off x="5789384" y="832407"/>
            <a:ext cx="4598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Spécialités gourmandes locales et régionales</a:t>
            </a:r>
          </a:p>
        </p:txBody>
      </p:sp>
    </p:spTree>
    <p:extLst>
      <p:ext uri="{BB962C8B-B14F-4D97-AF65-F5344CB8AC3E}">
        <p14:creationId xmlns:p14="http://schemas.microsoft.com/office/powerpoint/2010/main" val="206011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7C748F-D007-4710-B05F-DFCA2EBC4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139" y="1157566"/>
            <a:ext cx="6654614" cy="46784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EB8B5E-1D80-C040-747A-CF6368F73290}"/>
              </a:ext>
            </a:extLst>
          </p:cNvPr>
          <p:cNvSpPr txBox="1"/>
          <p:nvPr/>
        </p:nvSpPr>
        <p:spPr>
          <a:xfrm>
            <a:off x="7948405" y="3276827"/>
            <a:ext cx="36441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Soupe au Pistou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Potage de légumes frais et secs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pâtes, sauce au basilic, ail, huile d’olive et parmesan</a:t>
            </a:r>
          </a:p>
        </p:txBody>
      </p:sp>
    </p:spTree>
    <p:extLst>
      <p:ext uri="{BB962C8B-B14F-4D97-AF65-F5344CB8AC3E}">
        <p14:creationId xmlns:p14="http://schemas.microsoft.com/office/powerpoint/2010/main" val="347850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09F131-CD25-B746-DBDF-A09AE7D18E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7068" y="1460826"/>
            <a:ext cx="5728051" cy="393634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D4D049-B1E1-4751-6F3C-C0E80A2F3BE9}"/>
              </a:ext>
            </a:extLst>
          </p:cNvPr>
          <p:cNvSpPr txBox="1"/>
          <p:nvPr/>
        </p:nvSpPr>
        <p:spPr>
          <a:xfrm>
            <a:off x="1226881" y="3285338"/>
            <a:ext cx="36979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AÏOLI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 mélange de jaunes d ‘œufs, citron et huile d’olive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Pour accompagner les plats</a:t>
            </a:r>
          </a:p>
        </p:txBody>
      </p:sp>
    </p:spTree>
    <p:extLst>
      <p:ext uri="{BB962C8B-B14F-4D97-AF65-F5344CB8AC3E}">
        <p14:creationId xmlns:p14="http://schemas.microsoft.com/office/powerpoint/2010/main" val="2728591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50C59E-5EE8-F618-ED7F-62E4DC12F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4300" y="646299"/>
            <a:ext cx="5565402" cy="55654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7E8FB5-31B2-3FFB-697C-87C384B9D332}"/>
              </a:ext>
            </a:extLst>
          </p:cNvPr>
          <p:cNvSpPr txBox="1"/>
          <p:nvPr/>
        </p:nvSpPr>
        <p:spPr>
          <a:xfrm>
            <a:off x="7269752" y="2981332"/>
            <a:ext cx="37920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Daube provençale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 recette du 18eme siècle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Marinade de bœuf au vin rouge</a:t>
            </a:r>
          </a:p>
        </p:txBody>
      </p:sp>
    </p:spTree>
    <p:extLst>
      <p:ext uri="{BB962C8B-B14F-4D97-AF65-F5344CB8AC3E}">
        <p14:creationId xmlns:p14="http://schemas.microsoft.com/office/powerpoint/2010/main" val="3617300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D81573-84ED-86B3-4AC4-70E0F15450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181" y="3818965"/>
            <a:ext cx="6095999" cy="2734235"/>
          </a:xfrm>
          <a:prstGeom prst="rect">
            <a:avLst/>
          </a:prstGeom>
          <a:pattFill prst="pct90">
            <a:fgClr>
              <a:srgbClr val="FF0000"/>
            </a:fgClr>
            <a:bgClr>
              <a:schemeClr val="bg1"/>
            </a:bgClr>
          </a:pattFill>
          <a:effectLst>
            <a:softEdge rad="1270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644B232-AD18-AD2F-1C5A-768F0A949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643" y="329506"/>
            <a:ext cx="5275459" cy="31496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80F507-CC1D-1A5E-A33E-E6DDB4875410}"/>
              </a:ext>
            </a:extLst>
          </p:cNvPr>
          <p:cNvSpPr txBox="1"/>
          <p:nvPr/>
        </p:nvSpPr>
        <p:spPr>
          <a:xfrm>
            <a:off x="1380406" y="3357300"/>
            <a:ext cx="48274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Musée du Calisson et fabrique à Aix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Confiserie du Roi René (depuis 1920)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9E50E1D-F983-A769-CBCF-C0125E4E7773}"/>
              </a:ext>
            </a:extLst>
          </p:cNvPr>
          <p:cNvSpPr txBox="1"/>
          <p:nvPr/>
        </p:nvSpPr>
        <p:spPr>
          <a:xfrm>
            <a:off x="6682757" y="2064639"/>
            <a:ext cx="48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SPECIALITE LOCALE : LE CALISSON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En forme de losange, fine pâte avec :</a:t>
            </a:r>
          </a:p>
          <a:p>
            <a:r>
              <a:rPr lang="fr-FR" b="1" dirty="0">
                <a:solidFill>
                  <a:srgbClr val="FFFF00"/>
                </a:solidFill>
              </a:rPr>
              <a:t>Melon confit, écorces d’oranges, poudre d’amandes, posées sur pain azyme, nappé de sucre glace   (datée du 15eme siècle)</a:t>
            </a:r>
          </a:p>
        </p:txBody>
      </p:sp>
    </p:spTree>
    <p:extLst>
      <p:ext uri="{BB962C8B-B14F-4D97-AF65-F5344CB8AC3E}">
        <p14:creationId xmlns:p14="http://schemas.microsoft.com/office/powerpoint/2010/main" val="665765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2B18B1-86F8-5EB2-4661-0C9C6E3350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5728" y="308030"/>
            <a:ext cx="4184837" cy="62419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20FD83-2BEC-C0B3-FF1E-A0ACB41AA337}"/>
              </a:ext>
            </a:extLst>
          </p:cNvPr>
          <p:cNvSpPr txBox="1"/>
          <p:nvPr/>
        </p:nvSpPr>
        <p:spPr>
          <a:xfrm>
            <a:off x="5766576" y="4439401"/>
            <a:ext cx="5567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L’AIXOIS    gâteau à base de mousse au calisson</a:t>
            </a:r>
          </a:p>
          <a:p>
            <a:r>
              <a:rPr lang="fr-FR" b="1" i="1" dirty="0"/>
              <a:t> crème à la pêche de vigne et, d’abricot</a:t>
            </a:r>
          </a:p>
        </p:txBody>
      </p:sp>
    </p:spTree>
    <p:extLst>
      <p:ext uri="{BB962C8B-B14F-4D97-AF65-F5344CB8AC3E}">
        <p14:creationId xmlns:p14="http://schemas.microsoft.com/office/powerpoint/2010/main" val="114031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B3275A-42CC-EE7A-4C00-1B9C38574F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0043" y="248770"/>
            <a:ext cx="5088367" cy="63604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6D9C95-8B1C-A023-8E7B-272A9564A343}"/>
              </a:ext>
            </a:extLst>
          </p:cNvPr>
          <p:cNvSpPr txBox="1"/>
          <p:nvPr/>
        </p:nvSpPr>
        <p:spPr>
          <a:xfrm>
            <a:off x="2263590" y="3833092"/>
            <a:ext cx="35634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Les ‘Navettes’ aixoises</a:t>
            </a:r>
          </a:p>
          <a:p>
            <a:endParaRPr lang="fr-FR" b="1" i="1" dirty="0"/>
          </a:p>
          <a:p>
            <a:r>
              <a:rPr lang="fr-FR" b="1" i="1" dirty="0"/>
              <a:t> petit gâteau parfumé</a:t>
            </a:r>
          </a:p>
        </p:txBody>
      </p:sp>
    </p:spTree>
    <p:extLst>
      <p:ext uri="{BB962C8B-B14F-4D97-AF65-F5344CB8AC3E}">
        <p14:creationId xmlns:p14="http://schemas.microsoft.com/office/powerpoint/2010/main" val="3153613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BA3EAA-5158-41CC-F4B0-4C3E318E94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070" y="248770"/>
            <a:ext cx="4975412" cy="37315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C5D4EB-B5E1-A656-AF97-6E5D09706CA6}"/>
              </a:ext>
            </a:extLst>
          </p:cNvPr>
          <p:cNvSpPr txBox="1"/>
          <p:nvPr/>
        </p:nvSpPr>
        <p:spPr>
          <a:xfrm>
            <a:off x="279835" y="3980329"/>
            <a:ext cx="4975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Pâtisserie WEIBEL (depuis 1954) à AIX en Provence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D44004A-7911-5750-61D1-1F00570427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1170" y="2730214"/>
            <a:ext cx="5911380" cy="37315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8543CA1-E27C-C503-558F-1505B5326129}"/>
              </a:ext>
            </a:extLst>
          </p:cNvPr>
          <p:cNvSpPr txBox="1"/>
          <p:nvPr/>
        </p:nvSpPr>
        <p:spPr>
          <a:xfrm>
            <a:off x="6700896" y="2435400"/>
            <a:ext cx="5307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Magasin Maison Bechard à Aix en Provence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AF42832-A802-F365-8F05-43959675A057}"/>
              </a:ext>
            </a:extLst>
          </p:cNvPr>
          <p:cNvSpPr txBox="1"/>
          <p:nvPr/>
        </p:nvSpPr>
        <p:spPr>
          <a:xfrm>
            <a:off x="5338482" y="1652884"/>
            <a:ext cx="4365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Bonnes adresses</a:t>
            </a:r>
          </a:p>
        </p:txBody>
      </p:sp>
    </p:spTree>
    <p:extLst>
      <p:ext uri="{BB962C8B-B14F-4D97-AF65-F5344CB8AC3E}">
        <p14:creationId xmlns:p14="http://schemas.microsoft.com/office/powerpoint/2010/main" val="398462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3078F13-6318-75EE-0524-03AFA0510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163" y="710640"/>
            <a:ext cx="8147673" cy="54367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F3330DC-A972-2194-AB5B-3B5BAEA7AC19}"/>
              </a:ext>
            </a:extLst>
          </p:cNvPr>
          <p:cNvSpPr txBox="1"/>
          <p:nvPr/>
        </p:nvSpPr>
        <p:spPr>
          <a:xfrm>
            <a:off x="2568096" y="5778028"/>
            <a:ext cx="8147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Boutique spécialités Aixoises gourmandes  (Roi René à Aix en Provence)</a:t>
            </a:r>
          </a:p>
        </p:txBody>
      </p:sp>
    </p:spTree>
    <p:extLst>
      <p:ext uri="{BB962C8B-B14F-4D97-AF65-F5344CB8AC3E}">
        <p14:creationId xmlns:p14="http://schemas.microsoft.com/office/powerpoint/2010/main" val="3688395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03D88E-83CF-B326-A4DE-86C49B0D4B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7827" y="2856696"/>
            <a:ext cx="5922877" cy="35500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D1A9E3-1666-DCBB-9A80-26AF5501B4D2}"/>
              </a:ext>
            </a:extLst>
          </p:cNvPr>
          <p:cNvSpPr txBox="1"/>
          <p:nvPr/>
        </p:nvSpPr>
        <p:spPr>
          <a:xfrm>
            <a:off x="6691131" y="2540680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Epicerie fine AIX et TERRA   la boutique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004C0AF-FCBB-5EAD-72A0-83047E71B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96" y="480501"/>
            <a:ext cx="5132603" cy="38494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493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16D6BED-0100-555F-E43B-3FFB44022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363" y="263086"/>
            <a:ext cx="5238750" cy="3933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FB994A-D100-B778-E391-9F7623DCCBBA}"/>
              </a:ext>
            </a:extLst>
          </p:cNvPr>
          <p:cNvSpPr txBox="1"/>
          <p:nvPr/>
        </p:nvSpPr>
        <p:spPr>
          <a:xfrm>
            <a:off x="592991" y="4116070"/>
            <a:ext cx="4827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Restaurant Tourneille, repas au bord de l’étang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FEB4179-FED2-6605-364D-EDE6BCD322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555" y="2491060"/>
            <a:ext cx="5341082" cy="40917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0413255-AE4B-F36F-61E6-125DCE176CE7}"/>
              </a:ext>
            </a:extLst>
          </p:cNvPr>
          <p:cNvSpPr txBox="1"/>
          <p:nvPr/>
        </p:nvSpPr>
        <p:spPr>
          <a:xfrm>
            <a:off x="6727072" y="2229998"/>
            <a:ext cx="4814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Restaurant le Chastel , façade  AIX en Provence</a:t>
            </a:r>
          </a:p>
        </p:txBody>
      </p:sp>
    </p:spTree>
    <p:extLst>
      <p:ext uri="{BB962C8B-B14F-4D97-AF65-F5344CB8AC3E}">
        <p14:creationId xmlns:p14="http://schemas.microsoft.com/office/powerpoint/2010/main" val="72978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07E27A-6152-D236-B71A-03B536A0BF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988" y="275632"/>
            <a:ext cx="9558123" cy="63067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DB8C9E-7752-91BF-2BE8-99CC635A01FC}"/>
              </a:ext>
            </a:extLst>
          </p:cNvPr>
          <p:cNvSpPr txBox="1"/>
          <p:nvPr/>
        </p:nvSpPr>
        <p:spPr>
          <a:xfrm>
            <a:off x="9982655" y="3885689"/>
            <a:ext cx="18691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Restaurant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La Brocherie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Aix en Provence</a:t>
            </a:r>
          </a:p>
        </p:txBody>
      </p:sp>
    </p:spTree>
    <p:extLst>
      <p:ext uri="{BB962C8B-B14F-4D97-AF65-F5344CB8AC3E}">
        <p14:creationId xmlns:p14="http://schemas.microsoft.com/office/powerpoint/2010/main" val="420090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DEC728-03BA-486C-2C07-E390DB1AE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76" y="355786"/>
            <a:ext cx="5645949" cy="34093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F9B38D-1266-0073-25F5-AB38A0E529D4}"/>
              </a:ext>
            </a:extLst>
          </p:cNvPr>
          <p:cNvSpPr txBox="1"/>
          <p:nvPr/>
        </p:nvSpPr>
        <p:spPr>
          <a:xfrm>
            <a:off x="900953" y="3639446"/>
            <a:ext cx="4908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Salle de restaurant ‘Sauvage’ du chef Loïc Pietri</a:t>
            </a:r>
          </a:p>
          <a:p>
            <a:r>
              <a:rPr lang="fr-FR" b="1" i="1" dirty="0">
                <a:solidFill>
                  <a:srgbClr val="FFFF00"/>
                </a:solidFill>
              </a:rPr>
              <a:t>   Aix en Provence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BFC050D-C40B-D97E-74AB-85AE5F1B90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824" y="3073214"/>
            <a:ext cx="5143500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58268BF-7D74-1FF7-559D-6ABE9B609171}"/>
              </a:ext>
            </a:extLst>
          </p:cNvPr>
          <p:cNvSpPr txBox="1"/>
          <p:nvPr/>
        </p:nvSpPr>
        <p:spPr>
          <a:xfrm>
            <a:off x="6923174" y="2367054"/>
            <a:ext cx="5089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Restaurant er jardin Ama Terra dans l’hôtel villa Saint Ange  du chef Pierre Gagnaire   AIX en Provence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A4792F5-F769-29A6-1298-E07A08DE6479}"/>
              </a:ext>
            </a:extLst>
          </p:cNvPr>
          <p:cNvSpPr txBox="1"/>
          <p:nvPr/>
        </p:nvSpPr>
        <p:spPr>
          <a:xfrm>
            <a:off x="6831106" y="470647"/>
            <a:ext cx="4128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TABLES ETOILEES</a:t>
            </a:r>
          </a:p>
        </p:txBody>
      </p:sp>
    </p:spTree>
    <p:extLst>
      <p:ext uri="{BB962C8B-B14F-4D97-AF65-F5344CB8AC3E}">
        <p14:creationId xmlns:p14="http://schemas.microsoft.com/office/powerpoint/2010/main" val="88342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F0A1C4-B857-CC5B-2439-E1DB4B41E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504" y="355787"/>
            <a:ext cx="4198284" cy="41982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96A2D4-5FCA-0483-31F0-586FAF434644}"/>
              </a:ext>
            </a:extLst>
          </p:cNvPr>
          <p:cNvSpPr txBox="1"/>
          <p:nvPr/>
        </p:nvSpPr>
        <p:spPr>
          <a:xfrm>
            <a:off x="7467824" y="4369405"/>
            <a:ext cx="4195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Restaurant</a:t>
            </a:r>
            <a:r>
              <a:rPr lang="fr-FR" b="1" i="1" dirty="0"/>
              <a:t> </a:t>
            </a:r>
            <a:r>
              <a:rPr lang="fr-FR" b="1" i="1" dirty="0">
                <a:solidFill>
                  <a:srgbClr val="FFFF00"/>
                </a:solidFill>
              </a:rPr>
              <a:t>Fruits de mer TOINOU à AIX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EAF8A1D-A82C-7837-F9F7-2DA7A06AD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06" y="2454928"/>
            <a:ext cx="5284694" cy="39635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5811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1ACB26-6424-2825-724B-24869C20D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269" y="1281112"/>
            <a:ext cx="5489266" cy="41111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802B83-121A-C3A9-D432-91ABF7AA3AAC}"/>
              </a:ext>
            </a:extLst>
          </p:cNvPr>
          <p:cNvSpPr txBox="1"/>
          <p:nvPr/>
        </p:nvSpPr>
        <p:spPr>
          <a:xfrm>
            <a:off x="1411333" y="5507356"/>
            <a:ext cx="520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Musée Granet à Aix en Provence, haut lieu des Beaux-Arts – expositions art pictural.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13AAE49-1DFB-5EF6-8261-A87FD42450AA}"/>
              </a:ext>
            </a:extLst>
          </p:cNvPr>
          <p:cNvSpPr txBox="1"/>
          <p:nvPr/>
        </p:nvSpPr>
        <p:spPr>
          <a:xfrm>
            <a:off x="228600" y="935194"/>
            <a:ext cx="10607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Les Gourmandises D’Aix-En- Provence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8EFD110-AB71-DCFF-44E7-D391C5EA3DF5}"/>
              </a:ext>
            </a:extLst>
          </p:cNvPr>
          <p:cNvSpPr txBox="1"/>
          <p:nvPr/>
        </p:nvSpPr>
        <p:spPr>
          <a:xfrm>
            <a:off x="6869430" y="3154680"/>
            <a:ext cx="5322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69987E9-4300-953B-D3F6-4DD8E849B906}"/>
              </a:ext>
            </a:extLst>
          </p:cNvPr>
          <p:cNvSpPr txBox="1"/>
          <p:nvPr/>
        </p:nvSpPr>
        <p:spPr>
          <a:xfrm>
            <a:off x="8229600" y="4025592"/>
            <a:ext cx="3497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71957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432</Words>
  <Application>Microsoft Office PowerPoint</Application>
  <PresentationFormat>Grand écran</PresentationFormat>
  <Paragraphs>82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AIX en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11</cp:revision>
  <dcterms:created xsi:type="dcterms:W3CDTF">2024-03-22T08:44:25Z</dcterms:created>
  <dcterms:modified xsi:type="dcterms:W3CDTF">2024-03-22T15:04:32Z</dcterms:modified>
</cp:coreProperties>
</file>