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5" r:id="rId3"/>
    <p:sldId id="271" r:id="rId4"/>
    <p:sldId id="272" r:id="rId5"/>
    <p:sldId id="273" r:id="rId6"/>
    <p:sldId id="270" r:id="rId7"/>
    <p:sldId id="269" r:id="rId8"/>
    <p:sldId id="268" r:id="rId9"/>
    <p:sldId id="267" r:id="rId10"/>
    <p:sldId id="266" r:id="rId11"/>
    <p:sldId id="265" r:id="rId12"/>
    <p:sldId id="264" r:id="rId13"/>
    <p:sldId id="263" r:id="rId14"/>
    <p:sldId id="261" r:id="rId15"/>
    <p:sldId id="262" r:id="rId16"/>
    <p:sldId id="260" r:id="rId17"/>
    <p:sldId id="259" r:id="rId18"/>
    <p:sldId id="258" r:id="rId19"/>
    <p:sldId id="257" r:id="rId20"/>
    <p:sldId id="275" r:id="rId21"/>
    <p:sldId id="276" r:id="rId22"/>
    <p:sldId id="274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512" autoAdjust="0"/>
    <p:restoredTop sz="94660"/>
  </p:normalViewPr>
  <p:slideViewPr>
    <p:cSldViewPr snapToGrid="0">
      <p:cViewPr varScale="1">
        <p:scale>
          <a:sx n="89" d="100"/>
          <a:sy n="89" d="100"/>
        </p:scale>
        <p:origin x="23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789DA87-9B30-9C14-914E-5B2979018E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572571B2-674D-6B6D-E1EF-FB2D5C41C8D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EF5C825-2D44-9C17-3B71-BC5798D2FD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48497-EC85-48B4-900F-D32B9C15B12C}" type="datetimeFigureOut">
              <a:rPr lang="fr-FR" smtClean="0"/>
              <a:t>18/03/2024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9C1C909-437F-912F-CFAA-B5F00354A5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D7A0465-35B9-B0CA-C03E-C74815B28F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2A8FB-C503-46BB-8D76-F255A21880D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0857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A6673D1-A014-4C05-E14A-25F7AD1080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098BCAC-AA76-981A-7EFD-DCDDECA91F0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401C181-9435-BC51-A1D0-29DA0A4DC6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48497-EC85-48B4-900F-D32B9C15B12C}" type="datetimeFigureOut">
              <a:rPr lang="fr-FR" smtClean="0"/>
              <a:t>18/03/2024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7CC4403-B022-ACEF-B0D7-0CB3E3E8B4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318F9C9-EDE1-15AF-8494-77E8E38FBC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2A8FB-C503-46BB-8D76-F255A21880D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93678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9B49E7F-DE41-9630-ECCD-DD1FCEF8F8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A922E8C-ECD1-0BF6-4B98-56ACD12565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707911F-3AB8-2217-583F-5F4F0012B7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48497-EC85-48B4-900F-D32B9C15B12C}" type="datetimeFigureOut">
              <a:rPr lang="fr-FR" smtClean="0"/>
              <a:t>18/03/2024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81F50D9-7B1C-B16C-E300-C233F481AE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E74FFB2-57C4-CF9A-5C71-FC5F18ED78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2A8FB-C503-46BB-8D76-F255A21880D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53599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82A6EE2-86FE-6D2A-5481-3B94CFC385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9EBF333-D5DE-4692-03A4-3E7B3579B0C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6C8AD9AE-BB20-8529-630C-607D38607FF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5F988A5-5E79-30CA-B371-077588C37C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48497-EC85-48B4-900F-D32B9C15B12C}" type="datetimeFigureOut">
              <a:rPr lang="fr-FR" smtClean="0"/>
              <a:t>18/03/2024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2FD9D40-08B7-613F-039E-169AF7401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FEFA90A-1704-761B-4D1C-1EDFBAEB7B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2A8FB-C503-46BB-8D76-F255A21880D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94637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95D559B-6F11-3571-BE5B-775C9AA13D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E2AC8D8-0007-62F9-2541-50ACA288DFE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0DDD9D9-A354-DDDE-B84E-3135B9D212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ED380AE2-883C-EF76-F5E3-9BA805FB47D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299E8370-9277-E9E1-A355-34E4CE6EC13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609B59F6-C74E-3249-F9B6-B088345070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48497-EC85-48B4-900F-D32B9C15B12C}" type="datetimeFigureOut">
              <a:rPr lang="fr-FR" smtClean="0"/>
              <a:t>18/03/2024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FA766548-7DE8-D1CC-B308-C9AC3639F8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0C720A63-149A-D984-31DA-B16B821433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2A8FB-C503-46BB-8D76-F255A21880D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0907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9524019-32F3-E3AA-39DF-3B3E12C365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A2D0450-F165-4EC8-7801-1BECFA6D2A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48497-EC85-48B4-900F-D32B9C15B12C}" type="datetimeFigureOut">
              <a:rPr lang="fr-FR" smtClean="0"/>
              <a:t>18/03/2024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7770562B-6A97-B941-809D-E83EBA365A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D6975948-3462-A38C-0157-9594D09A5C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2A8FB-C503-46BB-8D76-F255A21880D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1356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B135ABA-9A8A-7006-20B5-F64A39E0A1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48497-EC85-48B4-900F-D32B9C15B12C}" type="datetimeFigureOut">
              <a:rPr lang="fr-FR" smtClean="0"/>
              <a:t>18/03/2024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4F0AE8B-6E9E-FA6F-4EA2-380C886BD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9982DCB4-1232-2876-2B41-044E9E97F3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2A8FB-C503-46BB-8D76-F255A21880D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9191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29E28CA-DC5A-8145-4FB6-0D5E45DE53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2C0E36F-C4C8-7264-B8B0-93F6DE9752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AB31326-7052-8C4E-8B62-D6992C34FC5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AF2A641-275E-D918-FA20-6AAFBBC521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48497-EC85-48B4-900F-D32B9C15B12C}" type="datetimeFigureOut">
              <a:rPr lang="fr-FR" smtClean="0"/>
              <a:t>18/03/2024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D63F12E-B3B5-F156-4476-933C149138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DE5F938-D9C3-3C48-9D01-718D407AF5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2A8FB-C503-46BB-8D76-F255A21880D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9447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B6BDC79-7BD0-849F-EB59-B0082AF494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DF5CFBA0-4D66-43D3-0345-D5CCEB214CC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99A4094-4E82-F548-CB4B-3DCDA83F9D7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765DC9C-5649-6AB8-E030-3EAD6C5824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48497-EC85-48B4-900F-D32B9C15B12C}" type="datetimeFigureOut">
              <a:rPr lang="fr-FR" smtClean="0"/>
              <a:t>18/03/2024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E49952B-0236-788E-D40B-C2F52FD199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5D5D2BB-D9AC-B603-F63E-9D490D65C7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2A8FB-C503-46BB-8D76-F255A21880D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64438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A58F7D-4765-F77B-F468-2EEA32534C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ACF6EE79-5C4E-5151-D227-54286195899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C9D1693-D309-EB7A-406F-D903F000D0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48497-EC85-48B4-900F-D32B9C15B12C}" type="datetimeFigureOut">
              <a:rPr lang="fr-FR" smtClean="0"/>
              <a:t>18/03/2024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8B90C5D-E0E0-FBF3-C955-88E93884AC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3B99482-FED4-3B01-C74D-F5FA34CA94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2A8FB-C503-46BB-8D76-F255A21880D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7383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7E94FF5B-29A6-7F10-3ADE-895FF8835A6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C87D89AA-A61D-A760-8F75-9E02AA8C645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3B64F30-FBF2-FF3F-4988-73CFD3594F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48497-EC85-48B4-900F-D32B9C15B12C}" type="datetimeFigureOut">
              <a:rPr lang="fr-FR" smtClean="0"/>
              <a:t>18/03/2024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5FA9F11-4612-50A5-C873-C5A1C4C35D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F717563-3ACD-6CFF-71AB-526D4B9882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2A8FB-C503-46BB-8D76-F255A21880D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1385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C99C4492-2A2A-F355-E877-B9C8DC4215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F7656D2-1AD0-3EBE-335A-9C3E6F7EBD1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3830497-E855-9C63-6353-D787CAE2089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E148497-EC85-48B4-900F-D32B9C15B12C}" type="datetimeFigureOut">
              <a:rPr lang="fr-FR" smtClean="0"/>
              <a:t>18/03/2024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A1FBB72-7310-DDD3-CD9B-1FA44E77092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01CDC52-B97E-80BB-D3A8-E87E3C47DC7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9B2A8FB-C503-46BB-8D76-F255A21880D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2405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portrait, habits, personne&#10;&#10;Description générée automatiquement">
            <a:extLst>
              <a:ext uri="{FF2B5EF4-FFF2-40B4-BE49-F238E27FC236}">
                <a16:creationId xmlns:a16="http://schemas.microsoft.com/office/drawing/2014/main" id="{EA9E63F2-E5A9-EB8D-EFDE-CAD3B846232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58000" y="613372"/>
            <a:ext cx="6876000" cy="6048359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6BA18A4-96B5-5613-827F-253EB53ABC56}"/>
              </a:ext>
            </a:extLst>
          </p:cNvPr>
          <p:cNvSpPr txBox="1"/>
          <p:nvPr/>
        </p:nvSpPr>
        <p:spPr>
          <a:xfrm>
            <a:off x="1754777" y="326570"/>
            <a:ext cx="94836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Lorient Vous Présente Le Musée Eugène Boudin (  Peintre )</a:t>
            </a:r>
          </a:p>
        </p:txBody>
      </p:sp>
    </p:spTree>
    <p:extLst>
      <p:ext uri="{BB962C8B-B14F-4D97-AF65-F5344CB8AC3E}">
        <p14:creationId xmlns:p14="http://schemas.microsoft.com/office/powerpoint/2010/main" val="3412345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  <p:sndAc>
          <p:stSnd loop="1">
            <p:snd r:embed="rId2" name="Aurora  -  Ernesto Cortázar.wav"/>
          </p:stSnd>
        </p:sndAc>
      </p:transition>
    </mc:Choice>
    <mc:Fallback>
      <p:transition spd="slow" advClick="0" advTm="8000">
        <p:pull/>
        <p:sndAc>
          <p:stSnd loop="1">
            <p:snd r:embed="rId2" name="Aurora  -  Ernesto Cortázar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>
            <a:extLst>
              <a:ext uri="{FF2B5EF4-FFF2-40B4-BE49-F238E27FC236}">
                <a16:creationId xmlns:a16="http://schemas.microsoft.com/office/drawing/2014/main" id="{1E96B99A-8391-272B-8F02-5A81FCF29A5B}"/>
              </a:ext>
            </a:extLst>
          </p:cNvPr>
          <p:cNvSpPr txBox="1"/>
          <p:nvPr/>
        </p:nvSpPr>
        <p:spPr>
          <a:xfrm>
            <a:off x="254758" y="151179"/>
            <a:ext cx="11682484" cy="65556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  <a:latin typeface="Algerian" panose="04020705040A02060702" pitchFamily="82" charset="0"/>
              </a:rPr>
              <a:t>Eugène Boudin est né à Honfleur, en Normandie, fils de Léonard-Sébastien Boudin (1790-1863) et de son épouse Marie-Félicité Buffet (1793-1871) qui lui donnent en 1821 une sœur, prénommée Rose Désirée et en 1827 un frère prénommé Louis. Son père est marin sur les bateaux assurant la liaison Le Havre-Hambourg et sa mère est femme de chambre sur ces bateaux1.</a:t>
            </a:r>
          </a:p>
          <a:p>
            <a:endParaRPr lang="fr-FR" sz="2800" b="1" dirty="0">
              <a:solidFill>
                <a:schemeClr val="bg1"/>
              </a:solidFill>
              <a:latin typeface="Algerian" panose="04020705040A02060702" pitchFamily="82" charset="0"/>
            </a:endParaRPr>
          </a:p>
          <a:p>
            <a:r>
              <a:rPr lang="fr-FR" sz="2800" b="1" dirty="0">
                <a:solidFill>
                  <a:schemeClr val="bg1"/>
                </a:solidFill>
                <a:latin typeface="Algerian" panose="04020705040A02060702" pitchFamily="82" charset="0"/>
              </a:rPr>
              <a:t>En 1835, sa famille emménage au Havre. À dix ans, il travaille comme mousse sur un bateau à vapeur assurant la liaison entre Le Havre et Honfleur. Par la suite, son père l'établit comme commis chez l'imprimeur Joseph </a:t>
            </a:r>
            <a:r>
              <a:rPr lang="fr-FR" sz="2800" b="1" dirty="0" err="1">
                <a:solidFill>
                  <a:schemeClr val="bg1"/>
                </a:solidFill>
                <a:latin typeface="Algerian" panose="04020705040A02060702" pitchFamily="82" charset="0"/>
              </a:rPr>
              <a:t>Morlent</a:t>
            </a:r>
            <a:r>
              <a:rPr lang="fr-FR" sz="2800" b="1" dirty="0">
                <a:solidFill>
                  <a:schemeClr val="bg1"/>
                </a:solidFill>
                <a:latin typeface="Algerian" panose="04020705040A02060702" pitchFamily="82" charset="0"/>
              </a:rPr>
              <a:t>, puis chez le papetier Alphonse </a:t>
            </a:r>
            <a:r>
              <a:rPr lang="fr-FR" sz="2800" b="1" dirty="0" err="1">
                <a:solidFill>
                  <a:schemeClr val="bg1"/>
                </a:solidFill>
                <a:latin typeface="Algerian" panose="04020705040A02060702" pitchFamily="82" charset="0"/>
              </a:rPr>
              <a:t>Lemasle</a:t>
            </a:r>
            <a:r>
              <a:rPr lang="fr-FR" sz="2800" b="1" dirty="0">
                <a:solidFill>
                  <a:schemeClr val="bg1"/>
                </a:solidFill>
                <a:latin typeface="Algerian" panose="04020705040A02060702" pitchFamily="82" charset="0"/>
              </a:rPr>
              <a:t>. Il commence à travailler l'année suivante comme assistant dans une boutique de papetier-encadreur1.</a:t>
            </a:r>
          </a:p>
        </p:txBody>
      </p:sp>
    </p:spTree>
    <p:extLst>
      <p:ext uri="{BB962C8B-B14F-4D97-AF65-F5344CB8AC3E}">
        <p14:creationId xmlns:p14="http://schemas.microsoft.com/office/powerpoint/2010/main" val="15116817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grave, cimetière, funérailles, plein air&#10;&#10;Description générée automatiquement">
            <a:extLst>
              <a:ext uri="{FF2B5EF4-FFF2-40B4-BE49-F238E27FC236}">
                <a16:creationId xmlns:a16="http://schemas.microsoft.com/office/drawing/2014/main" id="{5244B4D9-A749-BBF2-2D4D-6759EB5F728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73912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ACBAE12-D17B-DB1A-93ED-94C5CB2CC30F}"/>
              </a:ext>
            </a:extLst>
          </p:cNvPr>
          <p:cNvSpPr txBox="1"/>
          <p:nvPr/>
        </p:nvSpPr>
        <p:spPr>
          <a:xfrm>
            <a:off x="1123406" y="6322423"/>
            <a:ext cx="107637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Tombe d'Eugène Boudin, cimetière Saint-Vincent, 12e division, Paris 18e.</a:t>
            </a:r>
          </a:p>
        </p:txBody>
      </p:sp>
    </p:spTree>
    <p:extLst>
      <p:ext uri="{BB962C8B-B14F-4D97-AF65-F5344CB8AC3E}">
        <p14:creationId xmlns:p14="http://schemas.microsoft.com/office/powerpoint/2010/main" val="38926923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einture, ciel, plein air, croquis&#10;&#10;Description générée automatiquement">
            <a:extLst>
              <a:ext uri="{FF2B5EF4-FFF2-40B4-BE49-F238E27FC236}">
                <a16:creationId xmlns:a16="http://schemas.microsoft.com/office/drawing/2014/main" id="{3E0A4EDB-15AB-B7EA-846F-05303A54679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4000" y="716166"/>
            <a:ext cx="10764000" cy="445693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877000F-15E3-75F2-CD88-C968330D760A}"/>
              </a:ext>
            </a:extLst>
          </p:cNvPr>
          <p:cNvSpPr txBox="1"/>
          <p:nvPr/>
        </p:nvSpPr>
        <p:spPr>
          <a:xfrm>
            <a:off x="1764877" y="5076125"/>
            <a:ext cx="91942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Plage à Trouville (entre 1870 à 1874), Londres, National </a:t>
            </a:r>
            <a:r>
              <a:rPr lang="fr-FR" sz="2400" b="1" dirty="0" err="1">
                <a:solidFill>
                  <a:schemeClr val="bg1"/>
                </a:solidFill>
              </a:rPr>
              <a:t>Gallery</a:t>
            </a:r>
            <a:r>
              <a:rPr lang="fr-FR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61019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plein air, dessin, bateau&#10;&#10;Description générée automatiquement">
            <a:extLst>
              <a:ext uri="{FF2B5EF4-FFF2-40B4-BE49-F238E27FC236}">
                <a16:creationId xmlns:a16="http://schemas.microsoft.com/office/drawing/2014/main" id="{7DCDA0D3-0722-D76D-9F58-B58E94621D3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46644" y="313920"/>
            <a:ext cx="8172000" cy="577786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3182C69-7991-8A57-7D33-A8E113411184}"/>
              </a:ext>
            </a:extLst>
          </p:cNvPr>
          <p:cNvSpPr txBox="1"/>
          <p:nvPr/>
        </p:nvSpPr>
        <p:spPr>
          <a:xfrm>
            <a:off x="2010000" y="6055723"/>
            <a:ext cx="817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Canal à Bruxelles, Londres, collection particulière. 1871</a:t>
            </a:r>
          </a:p>
        </p:txBody>
      </p:sp>
    </p:spTree>
    <p:extLst>
      <p:ext uri="{BB962C8B-B14F-4D97-AF65-F5344CB8AC3E}">
        <p14:creationId xmlns:p14="http://schemas.microsoft.com/office/powerpoint/2010/main" val="34925305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dessin, arbre, personne&#10;&#10;Description générée automatiquement">
            <a:extLst>
              <a:ext uri="{FF2B5EF4-FFF2-40B4-BE49-F238E27FC236}">
                <a16:creationId xmlns:a16="http://schemas.microsoft.com/office/drawing/2014/main" id="{04D954DD-E08A-DDFF-7804-204093934D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99524" y="189000"/>
            <a:ext cx="4687195" cy="6480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3350810-3F06-172E-3ED0-0B227D1F8FCE}"/>
              </a:ext>
            </a:extLst>
          </p:cNvPr>
          <p:cNvSpPr txBox="1"/>
          <p:nvPr/>
        </p:nvSpPr>
        <p:spPr>
          <a:xfrm>
            <a:off x="6264322" y="3429000"/>
            <a:ext cx="543180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Plus de détails</a:t>
            </a:r>
          </a:p>
          <a:p>
            <a:r>
              <a:rPr lang="fr-FR" sz="2400" b="1" dirty="0"/>
              <a:t>La Ferme </a:t>
            </a:r>
            <a:r>
              <a:rPr lang="fr-FR" sz="2400" b="1" dirty="0" err="1"/>
              <a:t>Saint-Siméon</a:t>
            </a:r>
            <a:r>
              <a:rPr lang="fr-FR" sz="2400" b="1" dirty="0"/>
              <a:t>, 1854-1857, collection privée, vente 2006.</a:t>
            </a:r>
          </a:p>
        </p:txBody>
      </p:sp>
    </p:spTree>
    <p:extLst>
      <p:ext uri="{BB962C8B-B14F-4D97-AF65-F5344CB8AC3E}">
        <p14:creationId xmlns:p14="http://schemas.microsoft.com/office/powerpoint/2010/main" val="23116659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peinture, paysage, dessin&#10;&#10;Description générée automatiquement">
            <a:extLst>
              <a:ext uri="{FF2B5EF4-FFF2-40B4-BE49-F238E27FC236}">
                <a16:creationId xmlns:a16="http://schemas.microsoft.com/office/drawing/2014/main" id="{E0F95505-4B41-ED6B-06B0-483132C7FD6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4513" y="471564"/>
            <a:ext cx="9922974" cy="558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51F200F-A63B-372B-217C-38246BBA9347}"/>
              </a:ext>
            </a:extLst>
          </p:cNvPr>
          <p:cNvSpPr txBox="1"/>
          <p:nvPr/>
        </p:nvSpPr>
        <p:spPr>
          <a:xfrm>
            <a:off x="1446663" y="5883111"/>
            <a:ext cx="104814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Rivage de </a:t>
            </a:r>
            <a:r>
              <a:rPr lang="fr-FR" sz="2400" b="1" dirty="0" err="1">
                <a:solidFill>
                  <a:srgbClr val="FFFF00"/>
                </a:solidFill>
              </a:rPr>
              <a:t>Portrieux</a:t>
            </a:r>
            <a:r>
              <a:rPr lang="fr-FR" sz="2400" b="1" dirty="0">
                <a:solidFill>
                  <a:srgbClr val="FFFF00"/>
                </a:solidFill>
              </a:rPr>
              <a:t>, Côtes-du-Nord (1874), collection particulière</a:t>
            </a:r>
            <a:r>
              <a:rPr lang="fr-FR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8150425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ciel, plein air, dessin&#10;&#10;Description générée automatiquement">
            <a:extLst>
              <a:ext uri="{FF2B5EF4-FFF2-40B4-BE49-F238E27FC236}">
                <a16:creationId xmlns:a16="http://schemas.microsoft.com/office/drawing/2014/main" id="{EE8FC8F6-BC64-59CA-85BF-56DEE6ACE5F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0084" y="272969"/>
            <a:ext cx="9951831" cy="594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9DBEB0E-483E-5DA9-C38D-D17BBA83F716}"/>
              </a:ext>
            </a:extLst>
          </p:cNvPr>
          <p:cNvSpPr txBox="1"/>
          <p:nvPr/>
        </p:nvSpPr>
        <p:spPr>
          <a:xfrm>
            <a:off x="1355678" y="6002945"/>
            <a:ext cx="1083632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 Plage à Trouville. L'impératrice Eugénie et sa suite (1863), Glasgow, collection Burrell.</a:t>
            </a:r>
          </a:p>
        </p:txBody>
      </p:sp>
    </p:spTree>
    <p:extLst>
      <p:ext uri="{BB962C8B-B14F-4D97-AF65-F5344CB8AC3E}">
        <p14:creationId xmlns:p14="http://schemas.microsoft.com/office/powerpoint/2010/main" val="37407519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dessin, plein air, art&#10;&#10;Description générée automatiquement">
            <a:extLst>
              <a:ext uri="{FF2B5EF4-FFF2-40B4-BE49-F238E27FC236}">
                <a16:creationId xmlns:a16="http://schemas.microsoft.com/office/drawing/2014/main" id="{19E5AB67-0221-6053-1FA6-14895111E82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2259" y="279000"/>
            <a:ext cx="11107481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719A9D2-360A-B453-3E57-A825530ED57C}"/>
              </a:ext>
            </a:extLst>
          </p:cNvPr>
          <p:cNvSpPr txBox="1"/>
          <p:nvPr/>
        </p:nvSpPr>
        <p:spPr>
          <a:xfrm>
            <a:off x="2338317" y="6117335"/>
            <a:ext cx="98536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Place Saint-Marc à Venise (1895), localisation inconnue.</a:t>
            </a:r>
          </a:p>
        </p:txBody>
      </p:sp>
    </p:spTree>
    <p:extLst>
      <p:ext uri="{BB962C8B-B14F-4D97-AF65-F5344CB8AC3E}">
        <p14:creationId xmlns:p14="http://schemas.microsoft.com/office/powerpoint/2010/main" val="14757013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bâtiment, fenêtre, ciel&#10;&#10;Description générée automatiquement">
            <a:extLst>
              <a:ext uri="{FF2B5EF4-FFF2-40B4-BE49-F238E27FC236}">
                <a16:creationId xmlns:a16="http://schemas.microsoft.com/office/drawing/2014/main" id="{BF06D54C-BD11-2041-D7EF-BFF19D5B949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48000" y="243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B182054-15B8-80B3-E16D-EC912216EB83}"/>
              </a:ext>
            </a:extLst>
          </p:cNvPr>
          <p:cNvSpPr txBox="1"/>
          <p:nvPr/>
        </p:nvSpPr>
        <p:spPr>
          <a:xfrm>
            <a:off x="2122961" y="6153335"/>
            <a:ext cx="93760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villa Breloque à Deauville où le peintre vécut et mourut.</a:t>
            </a:r>
          </a:p>
        </p:txBody>
      </p:sp>
    </p:spTree>
    <p:extLst>
      <p:ext uri="{BB962C8B-B14F-4D97-AF65-F5344CB8AC3E}">
        <p14:creationId xmlns:p14="http://schemas.microsoft.com/office/powerpoint/2010/main" val="38468991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dessin, croquis, Œuvre d’art&#10;&#10;Description générée automatiquement">
            <a:extLst>
              <a:ext uri="{FF2B5EF4-FFF2-40B4-BE49-F238E27FC236}">
                <a16:creationId xmlns:a16="http://schemas.microsoft.com/office/drawing/2014/main" id="{5EB01DEF-5789-94C3-B8A2-0B4594836E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1566" y="354884"/>
            <a:ext cx="9148867" cy="594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01B91B2-8FB7-9C52-23AB-F481701A22C4}"/>
              </a:ext>
            </a:extLst>
          </p:cNvPr>
          <p:cNvSpPr txBox="1"/>
          <p:nvPr/>
        </p:nvSpPr>
        <p:spPr>
          <a:xfrm>
            <a:off x="1325950" y="6064051"/>
            <a:ext cx="113437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Deauville, Juliette sous la tente, 1895, collection privée, vente 2018.</a:t>
            </a:r>
          </a:p>
        </p:txBody>
      </p:sp>
    </p:spTree>
    <p:extLst>
      <p:ext uri="{BB962C8B-B14F-4D97-AF65-F5344CB8AC3E}">
        <p14:creationId xmlns:p14="http://schemas.microsoft.com/office/powerpoint/2010/main" val="15301000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ransport, embarcation, bateau, dessin&#10;&#10;Description générée automatiquement">
            <a:extLst>
              <a:ext uri="{FF2B5EF4-FFF2-40B4-BE49-F238E27FC236}">
                <a16:creationId xmlns:a16="http://schemas.microsoft.com/office/drawing/2014/main" id="{F8D0D4F7-785D-14CD-B995-54F7536589B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01508" y="259557"/>
            <a:ext cx="8988984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F11A936-12CB-D84A-4E49-D85E8A4587D1}"/>
              </a:ext>
            </a:extLst>
          </p:cNvPr>
          <p:cNvSpPr txBox="1"/>
          <p:nvPr/>
        </p:nvSpPr>
        <p:spPr>
          <a:xfrm>
            <a:off x="2720454" y="6067359"/>
            <a:ext cx="94715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Bateaux dans le port, dessin, localisation inconnue.</a:t>
            </a:r>
          </a:p>
        </p:txBody>
      </p:sp>
    </p:spTree>
    <p:extLst>
      <p:ext uri="{BB962C8B-B14F-4D97-AF65-F5344CB8AC3E}">
        <p14:creationId xmlns:p14="http://schemas.microsoft.com/office/powerpoint/2010/main" val="841810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personne, dessin, Arts visuels&#10;&#10;Description générée automatiquement">
            <a:extLst>
              <a:ext uri="{FF2B5EF4-FFF2-40B4-BE49-F238E27FC236}">
                <a16:creationId xmlns:a16="http://schemas.microsoft.com/office/drawing/2014/main" id="{D4552948-32E3-D0EA-3662-52A3C34F128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42858" y="279000"/>
            <a:ext cx="8506283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7976EA8-5700-DA88-008B-D6D85D5C7C95}"/>
              </a:ext>
            </a:extLst>
          </p:cNvPr>
          <p:cNvSpPr txBox="1"/>
          <p:nvPr/>
        </p:nvSpPr>
        <p:spPr>
          <a:xfrm>
            <a:off x="877594" y="6163501"/>
            <a:ext cx="107093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Noce à Quimper (1857), huile sur bois, musée des Beaux-Arts de Quimper.</a:t>
            </a:r>
          </a:p>
        </p:txBody>
      </p:sp>
    </p:spTree>
    <p:extLst>
      <p:ext uri="{BB962C8B-B14F-4D97-AF65-F5344CB8AC3E}">
        <p14:creationId xmlns:p14="http://schemas.microsoft.com/office/powerpoint/2010/main" val="3510739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einture, nature morte, fruit, Photographie de nature morte&#10;&#10;Description générée automatiquement">
            <a:extLst>
              <a:ext uri="{FF2B5EF4-FFF2-40B4-BE49-F238E27FC236}">
                <a16:creationId xmlns:a16="http://schemas.microsoft.com/office/drawing/2014/main" id="{7116C950-40F0-E728-19B5-42F87C5F70B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9758" y="279000"/>
            <a:ext cx="9132483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A917E0F-C119-6FF5-5CDA-94F62F3E11CF}"/>
              </a:ext>
            </a:extLst>
          </p:cNvPr>
          <p:cNvSpPr txBox="1"/>
          <p:nvPr/>
        </p:nvSpPr>
        <p:spPr>
          <a:xfrm>
            <a:off x="1241946" y="6237027"/>
            <a:ext cx="120509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Nature morte au potiron, Le Havre, musée d'Art moderne André-Malraux.</a:t>
            </a:r>
          </a:p>
        </p:txBody>
      </p:sp>
    </p:spTree>
    <p:extLst>
      <p:ext uri="{BB962C8B-B14F-4D97-AF65-F5344CB8AC3E}">
        <p14:creationId xmlns:p14="http://schemas.microsoft.com/office/powerpoint/2010/main" val="2173045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einture, plein air, nuage&#10;&#10;Description générée automatiquement">
            <a:extLst>
              <a:ext uri="{FF2B5EF4-FFF2-40B4-BE49-F238E27FC236}">
                <a16:creationId xmlns:a16="http://schemas.microsoft.com/office/drawing/2014/main" id="{4DD91503-3F52-B3E5-3D40-2B585ADAFF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3132" y="179963"/>
            <a:ext cx="10985735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0694831-1137-F346-8099-E648C1C399EE}"/>
              </a:ext>
            </a:extLst>
          </p:cNvPr>
          <p:cNvSpPr txBox="1"/>
          <p:nvPr/>
        </p:nvSpPr>
        <p:spPr>
          <a:xfrm>
            <a:off x="1462940" y="6216372"/>
            <a:ext cx="109857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Pardon à Sainte-Anne-la-Palud (vers 1858), localisation inconnue.</a:t>
            </a:r>
          </a:p>
        </p:txBody>
      </p:sp>
    </p:spTree>
    <p:extLst>
      <p:ext uri="{BB962C8B-B14F-4D97-AF65-F5344CB8AC3E}">
        <p14:creationId xmlns:p14="http://schemas.microsoft.com/office/powerpoint/2010/main" val="229831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ciel, plein air, dessin&#10;&#10;Description générée automatiquement">
            <a:extLst>
              <a:ext uri="{FF2B5EF4-FFF2-40B4-BE49-F238E27FC236}">
                <a16:creationId xmlns:a16="http://schemas.microsoft.com/office/drawing/2014/main" id="{3522679C-CD5A-18EA-C26C-34C75066BEA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654" y="272964"/>
            <a:ext cx="9986692" cy="594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9A6516D-46EA-ED1E-1F57-B8B6F0E85C25}"/>
              </a:ext>
            </a:extLst>
          </p:cNvPr>
          <p:cNvSpPr txBox="1"/>
          <p:nvPr/>
        </p:nvSpPr>
        <p:spPr>
          <a:xfrm>
            <a:off x="2210937" y="5940009"/>
            <a:ext cx="97717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 Plage de Trouville (1863), New York, collection particulière.</a:t>
            </a:r>
          </a:p>
        </p:txBody>
      </p:sp>
    </p:spTree>
    <p:extLst>
      <p:ext uri="{BB962C8B-B14F-4D97-AF65-F5344CB8AC3E}">
        <p14:creationId xmlns:p14="http://schemas.microsoft.com/office/powerpoint/2010/main" val="35133994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ciel, nuage, plein air&#10;&#10;Description générée automatiquement">
            <a:extLst>
              <a:ext uri="{FF2B5EF4-FFF2-40B4-BE49-F238E27FC236}">
                <a16:creationId xmlns:a16="http://schemas.microsoft.com/office/drawing/2014/main" id="{D1285398-CF03-3F22-676A-02F21ED6DE8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9892" y="639000"/>
            <a:ext cx="10692216" cy="558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C93E1F5B-FE1D-E039-D4E3-15F1EF5897B2}"/>
              </a:ext>
            </a:extLst>
          </p:cNvPr>
          <p:cNvSpPr txBox="1"/>
          <p:nvPr/>
        </p:nvSpPr>
        <p:spPr>
          <a:xfrm>
            <a:off x="1846997" y="5988167"/>
            <a:ext cx="103229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Plage de Trouville (1864), Washington, National </a:t>
            </a:r>
            <a:r>
              <a:rPr lang="fr-FR" sz="2400" b="1" dirty="0" err="1">
                <a:solidFill>
                  <a:schemeClr val="bg1"/>
                </a:solidFill>
              </a:rPr>
              <a:t>Gallery</a:t>
            </a:r>
            <a:r>
              <a:rPr lang="fr-FR" sz="2400" b="1" dirty="0">
                <a:solidFill>
                  <a:schemeClr val="bg1"/>
                </a:solidFill>
              </a:rPr>
              <a:t> of Art.</a:t>
            </a:r>
          </a:p>
        </p:txBody>
      </p:sp>
    </p:spTree>
    <p:extLst>
      <p:ext uri="{BB962C8B-B14F-4D97-AF65-F5344CB8AC3E}">
        <p14:creationId xmlns:p14="http://schemas.microsoft.com/office/powerpoint/2010/main" val="37269434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plein air, ciel, cheval&#10;&#10;Description générée automatiquement">
            <a:extLst>
              <a:ext uri="{FF2B5EF4-FFF2-40B4-BE49-F238E27FC236}">
                <a16:creationId xmlns:a16="http://schemas.microsoft.com/office/drawing/2014/main" id="{CEC36BC2-08E7-AD19-9DFF-D26B6C4ADFA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74206" y="254284"/>
            <a:ext cx="9843587" cy="594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591F053-0B3C-68E9-792E-CC96A7F05B6E}"/>
              </a:ext>
            </a:extLst>
          </p:cNvPr>
          <p:cNvSpPr txBox="1"/>
          <p:nvPr/>
        </p:nvSpPr>
        <p:spPr>
          <a:xfrm>
            <a:off x="1174206" y="5963451"/>
            <a:ext cx="102267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L'Heure du bain à Deauville (1865), Washington, National </a:t>
            </a:r>
            <a:r>
              <a:rPr lang="fr-FR" sz="2400" b="1" dirty="0" err="1">
                <a:solidFill>
                  <a:schemeClr val="bg1"/>
                </a:solidFill>
              </a:rPr>
              <a:t>Gallery</a:t>
            </a:r>
            <a:r>
              <a:rPr lang="fr-FR" sz="2400" b="1" dirty="0">
                <a:solidFill>
                  <a:schemeClr val="bg1"/>
                </a:solidFill>
              </a:rPr>
              <a:t> of Art.</a:t>
            </a:r>
          </a:p>
        </p:txBody>
      </p:sp>
    </p:spTree>
    <p:extLst>
      <p:ext uri="{BB962C8B-B14F-4D97-AF65-F5344CB8AC3E}">
        <p14:creationId xmlns:p14="http://schemas.microsoft.com/office/powerpoint/2010/main" val="33466542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ersonnes, peinture&#10;&#10;Description générée automatiquement">
            <a:extLst>
              <a:ext uri="{FF2B5EF4-FFF2-40B4-BE49-F238E27FC236}">
                <a16:creationId xmlns:a16="http://schemas.microsoft.com/office/drawing/2014/main" id="{390903D4-DE70-8BF1-2B96-2C923D0A357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80018" y="441000"/>
            <a:ext cx="9831964" cy="5976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E7F208E-E923-97FB-E394-30C967ABBA4B}"/>
              </a:ext>
            </a:extLst>
          </p:cNvPr>
          <p:cNvSpPr txBox="1"/>
          <p:nvPr/>
        </p:nvSpPr>
        <p:spPr>
          <a:xfrm>
            <a:off x="2299135" y="6130300"/>
            <a:ext cx="102158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Plage de Trouville (1868)), Paris, collection particulière.</a:t>
            </a:r>
          </a:p>
        </p:txBody>
      </p:sp>
    </p:spTree>
    <p:extLst>
      <p:ext uri="{BB962C8B-B14F-4D97-AF65-F5344CB8AC3E}">
        <p14:creationId xmlns:p14="http://schemas.microsoft.com/office/powerpoint/2010/main" val="10942860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nuage, ciel, art&#10;&#10;Description générée automatiquement">
            <a:extLst>
              <a:ext uri="{FF2B5EF4-FFF2-40B4-BE49-F238E27FC236}">
                <a16:creationId xmlns:a16="http://schemas.microsoft.com/office/drawing/2014/main" id="{ED315CAD-B20C-B5F3-38EF-C2494BD36C1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73582" y="279000"/>
            <a:ext cx="8444835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1A2BBDD-0531-CA02-27EA-DC3E7B3EEBA5}"/>
              </a:ext>
            </a:extLst>
          </p:cNvPr>
          <p:cNvSpPr txBox="1"/>
          <p:nvPr/>
        </p:nvSpPr>
        <p:spPr>
          <a:xfrm>
            <a:off x="2729553" y="6236963"/>
            <a:ext cx="93077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Jetée de Deauville (1869), Paris, musée d'Orsay.</a:t>
            </a:r>
          </a:p>
        </p:txBody>
      </p:sp>
    </p:spTree>
    <p:extLst>
      <p:ext uri="{BB962C8B-B14F-4D97-AF65-F5344CB8AC3E}">
        <p14:creationId xmlns:p14="http://schemas.microsoft.com/office/powerpoint/2010/main" val="2975322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bateau, plein air, dessin&#10;&#10;Description générée automatiquement">
            <a:extLst>
              <a:ext uri="{FF2B5EF4-FFF2-40B4-BE49-F238E27FC236}">
                <a16:creationId xmlns:a16="http://schemas.microsoft.com/office/drawing/2014/main" id="{510CC63E-1E3B-F912-945C-764C752208F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63129" y="218389"/>
            <a:ext cx="9865742" cy="594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A93374F-A61D-4EAE-9144-CFE216F0204C}"/>
              </a:ext>
            </a:extLst>
          </p:cNvPr>
          <p:cNvSpPr txBox="1"/>
          <p:nvPr/>
        </p:nvSpPr>
        <p:spPr>
          <a:xfrm>
            <a:off x="2729553" y="5927556"/>
            <a:ext cx="97596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Port de mer (vers 1870), Paris, collection particulière.</a:t>
            </a:r>
          </a:p>
        </p:txBody>
      </p:sp>
    </p:spTree>
    <p:extLst>
      <p:ext uri="{BB962C8B-B14F-4D97-AF65-F5344CB8AC3E}">
        <p14:creationId xmlns:p14="http://schemas.microsoft.com/office/powerpoint/2010/main" val="670955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bateau, embarcation, transport&#10;&#10;Description générée automatiquement">
            <a:extLst>
              <a:ext uri="{FF2B5EF4-FFF2-40B4-BE49-F238E27FC236}">
                <a16:creationId xmlns:a16="http://schemas.microsoft.com/office/drawing/2014/main" id="{DFAECE88-A4A0-B392-B783-8E5836F7859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326" y="517283"/>
            <a:ext cx="9753600" cy="590296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CBB1CB2-131D-BABE-5508-068C609EF0BB}"/>
              </a:ext>
            </a:extLst>
          </p:cNvPr>
          <p:cNvSpPr txBox="1"/>
          <p:nvPr/>
        </p:nvSpPr>
        <p:spPr>
          <a:xfrm>
            <a:off x="2238233" y="6189410"/>
            <a:ext cx="103177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Port de Camaret (1872), musée des Beaux-Arts d'Angers[40</a:t>
            </a:r>
            <a:r>
              <a:rPr lang="fr-FR" dirty="0">
                <a:solidFill>
                  <a:schemeClr val="bg1"/>
                </a:solidFill>
              </a:rPr>
              <a:t>].</a:t>
            </a:r>
          </a:p>
        </p:txBody>
      </p:sp>
    </p:spTree>
    <p:extLst>
      <p:ext uri="{BB962C8B-B14F-4D97-AF65-F5344CB8AC3E}">
        <p14:creationId xmlns:p14="http://schemas.microsoft.com/office/powerpoint/2010/main" val="4256016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ciel, dessin, plein air&#10;&#10;Description générée automatiquement">
            <a:extLst>
              <a:ext uri="{FF2B5EF4-FFF2-40B4-BE49-F238E27FC236}">
                <a16:creationId xmlns:a16="http://schemas.microsoft.com/office/drawing/2014/main" id="{655D5D01-1939-4FF9-A94C-2685BDCA0E2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97030" y="276582"/>
            <a:ext cx="9797940" cy="594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932FB11-8F7E-8C09-9EA5-702F94CD04A4}"/>
              </a:ext>
            </a:extLst>
          </p:cNvPr>
          <p:cNvSpPr txBox="1"/>
          <p:nvPr/>
        </p:nvSpPr>
        <p:spPr>
          <a:xfrm>
            <a:off x="696035" y="6119753"/>
            <a:ext cx="120782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chemeClr val="bg1"/>
                </a:solidFill>
              </a:rPr>
              <a:t>Portrieux</a:t>
            </a:r>
            <a:r>
              <a:rPr lang="fr-FR" sz="2400" b="1" dirty="0">
                <a:solidFill>
                  <a:schemeClr val="bg1"/>
                </a:solidFill>
              </a:rPr>
              <a:t> (Saint-Quay-Portrieux) (1874), musée des Beaux-Arts de Budapest.</a:t>
            </a:r>
          </a:p>
        </p:txBody>
      </p:sp>
    </p:spTree>
    <p:extLst>
      <p:ext uri="{BB962C8B-B14F-4D97-AF65-F5344CB8AC3E}">
        <p14:creationId xmlns:p14="http://schemas.microsoft.com/office/powerpoint/2010/main" val="30042611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dessin, plein air, bateau&#10;&#10;Description générée automatiquement">
            <a:extLst>
              <a:ext uri="{FF2B5EF4-FFF2-40B4-BE49-F238E27FC236}">
                <a16:creationId xmlns:a16="http://schemas.microsoft.com/office/drawing/2014/main" id="{3F9936A4-D403-F975-26F9-34006B174D3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27578" y="259307"/>
            <a:ext cx="8336843" cy="594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34C40E8-BD8D-96B4-4BF0-29B03BD74692}"/>
              </a:ext>
            </a:extLst>
          </p:cNvPr>
          <p:cNvSpPr txBox="1"/>
          <p:nvPr/>
        </p:nvSpPr>
        <p:spPr>
          <a:xfrm>
            <a:off x="1228299" y="5968474"/>
            <a:ext cx="106452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Rotterdam, Le Pont de la Bourse (1876), Toulouse, Fondation </a:t>
            </a:r>
            <a:r>
              <a:rPr lang="fr-FR" sz="2400" b="1" dirty="0" err="1">
                <a:solidFill>
                  <a:schemeClr val="bg1"/>
                </a:solidFill>
              </a:rPr>
              <a:t>Bemberg</a:t>
            </a:r>
            <a:r>
              <a:rPr lang="fr-FR" sz="2400" b="1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9185668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ransport, embarcation, plein air, peinture&#10;&#10;Description générée automatiquement">
            <a:extLst>
              <a:ext uri="{FF2B5EF4-FFF2-40B4-BE49-F238E27FC236}">
                <a16:creationId xmlns:a16="http://schemas.microsoft.com/office/drawing/2014/main" id="{5B9C338E-70F9-CBB1-9BAE-D5A2DF195FD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62599" y="177421"/>
            <a:ext cx="8466801" cy="594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01B730B-49A0-2503-2203-9C2F5EAB6915}"/>
              </a:ext>
            </a:extLst>
          </p:cNvPr>
          <p:cNvSpPr txBox="1"/>
          <p:nvPr/>
        </p:nvSpPr>
        <p:spPr>
          <a:xfrm>
            <a:off x="2565779" y="6095393"/>
            <a:ext cx="89119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Bassin de Deauville ciel gris, 1877, Liège, La </a:t>
            </a:r>
            <a:r>
              <a:rPr lang="fr-FR" sz="2400" b="1" dirty="0" err="1">
                <a:solidFill>
                  <a:schemeClr val="bg1"/>
                </a:solidFill>
              </a:rPr>
              <a:t>Boverie</a:t>
            </a:r>
            <a:r>
              <a:rPr lang="fr-FR" sz="2400" b="1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8487463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herbe, nuage, ciel&#10;&#10;Description générée automatiquement">
            <a:extLst>
              <a:ext uri="{FF2B5EF4-FFF2-40B4-BE49-F238E27FC236}">
                <a16:creationId xmlns:a16="http://schemas.microsoft.com/office/drawing/2014/main" id="{478A157D-80EB-BE75-FF4B-922E8D6ED1B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01425" y="286603"/>
            <a:ext cx="8789150" cy="594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9815EE5-B38C-7866-3AA4-0DA2C1704E7E}"/>
              </a:ext>
            </a:extLst>
          </p:cNvPr>
          <p:cNvSpPr txBox="1"/>
          <p:nvPr/>
        </p:nvSpPr>
        <p:spPr>
          <a:xfrm>
            <a:off x="668740" y="6109732"/>
            <a:ext cx="112048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Paysage avec vaches (1881), Le Havre, musée d'Art moderne André-Malraux.</a:t>
            </a:r>
          </a:p>
        </p:txBody>
      </p:sp>
    </p:spTree>
    <p:extLst>
      <p:ext uri="{BB962C8B-B14F-4D97-AF65-F5344CB8AC3E}">
        <p14:creationId xmlns:p14="http://schemas.microsoft.com/office/powerpoint/2010/main" val="551349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art, plein air, dessin&#10;&#10;Description générée automatiquement">
            <a:extLst>
              <a:ext uri="{FF2B5EF4-FFF2-40B4-BE49-F238E27FC236}">
                <a16:creationId xmlns:a16="http://schemas.microsoft.com/office/drawing/2014/main" id="{0F3EB3B1-AE27-E954-9BF5-A67496A6B2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19200" y="331421"/>
            <a:ext cx="8553600" cy="594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F69015B-0058-8B10-BBF8-B0E821E16616}"/>
              </a:ext>
            </a:extLst>
          </p:cNvPr>
          <p:cNvSpPr txBox="1"/>
          <p:nvPr/>
        </p:nvSpPr>
        <p:spPr>
          <a:xfrm>
            <a:off x="631845" y="6027003"/>
            <a:ext cx="1156015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Entrée des jetées du Havre par gros temps (1895), Le Havre, musée d'Art moderne André-Malraux.</a:t>
            </a:r>
          </a:p>
        </p:txBody>
      </p:sp>
    </p:spTree>
    <p:extLst>
      <p:ext uri="{BB962C8B-B14F-4D97-AF65-F5344CB8AC3E}">
        <p14:creationId xmlns:p14="http://schemas.microsoft.com/office/powerpoint/2010/main" val="150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eau, dessin, paysage&#10;&#10;Description générée automatiquement">
            <a:extLst>
              <a:ext uri="{FF2B5EF4-FFF2-40B4-BE49-F238E27FC236}">
                <a16:creationId xmlns:a16="http://schemas.microsoft.com/office/drawing/2014/main" id="{731C7D5C-E71D-FD41-33C2-F53BC5B6BE6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92796" y="291812"/>
            <a:ext cx="9806407" cy="594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67B3037-41D9-018F-B674-7AC4EC277347}"/>
              </a:ext>
            </a:extLst>
          </p:cNvPr>
          <p:cNvSpPr txBox="1"/>
          <p:nvPr/>
        </p:nvSpPr>
        <p:spPr>
          <a:xfrm>
            <a:off x="1050878" y="5827594"/>
            <a:ext cx="101266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Côte atlantique à </a:t>
            </a:r>
            <a:r>
              <a:rPr lang="fr-FR" sz="2400" b="1" dirty="0" err="1">
                <a:solidFill>
                  <a:schemeClr val="bg1"/>
                </a:solidFill>
              </a:rPr>
              <a:t>Bénerville</a:t>
            </a:r>
            <a:r>
              <a:rPr lang="fr-FR" sz="2400" b="1" dirty="0">
                <a:solidFill>
                  <a:schemeClr val="bg1"/>
                </a:solidFill>
              </a:rPr>
              <a:t> (1897), Rotterdam, musée </a:t>
            </a:r>
            <a:r>
              <a:rPr lang="fr-FR" sz="2400" b="1" dirty="0" err="1">
                <a:solidFill>
                  <a:schemeClr val="bg1"/>
                </a:solidFill>
              </a:rPr>
              <a:t>Boijmans</a:t>
            </a:r>
            <a:r>
              <a:rPr lang="fr-FR" sz="2400" b="1" dirty="0">
                <a:solidFill>
                  <a:schemeClr val="bg1"/>
                </a:solidFill>
              </a:rPr>
              <a:t> Van </a:t>
            </a:r>
            <a:r>
              <a:rPr lang="fr-FR" sz="2400" b="1" dirty="0" err="1">
                <a:solidFill>
                  <a:schemeClr val="bg1"/>
                </a:solidFill>
              </a:rPr>
              <a:t>Beuningen</a:t>
            </a:r>
            <a:r>
              <a:rPr lang="fr-FR" sz="2400" b="1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4264434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bateau, nuage&#10;&#10;Description générée automatiquement">
            <a:extLst>
              <a:ext uri="{FF2B5EF4-FFF2-40B4-BE49-F238E27FC236}">
                <a16:creationId xmlns:a16="http://schemas.microsoft.com/office/drawing/2014/main" id="{AAA5A013-65B6-662E-7C83-000C5DB2B84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30754" y="341194"/>
            <a:ext cx="8389722" cy="594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5533039-39BB-5BCE-09BA-43D00580DFB7}"/>
              </a:ext>
            </a:extLst>
          </p:cNvPr>
          <p:cNvSpPr txBox="1"/>
          <p:nvPr/>
        </p:nvSpPr>
        <p:spPr>
          <a:xfrm>
            <a:off x="2320120" y="6027003"/>
            <a:ext cx="940330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Berck : le retour des barques, (vers 1888), Reims, musée des Beaux-Arts[41].</a:t>
            </a:r>
          </a:p>
        </p:txBody>
      </p:sp>
    </p:spTree>
    <p:extLst>
      <p:ext uri="{BB962C8B-B14F-4D97-AF65-F5344CB8AC3E}">
        <p14:creationId xmlns:p14="http://schemas.microsoft.com/office/powerpoint/2010/main" val="39928103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einture, plein air, nuage&#10;&#10;Description générée automatiquement">
            <a:extLst>
              <a:ext uri="{FF2B5EF4-FFF2-40B4-BE49-F238E27FC236}">
                <a16:creationId xmlns:a16="http://schemas.microsoft.com/office/drawing/2014/main" id="{34600F72-CB48-720E-F0A4-3E2636F91E7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644" y="715500"/>
            <a:ext cx="7236000" cy="5427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F50052F-310E-B892-A111-B26D95F7C088}"/>
              </a:ext>
            </a:extLst>
          </p:cNvPr>
          <p:cNvSpPr txBox="1"/>
          <p:nvPr/>
        </p:nvSpPr>
        <p:spPr>
          <a:xfrm>
            <a:off x="104632" y="150125"/>
            <a:ext cx="97763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Lorient  Vous A Présenté  Le Musée Eugène Boudin ( Peintre )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00B07423-C756-B4EB-9F10-1864A4FE76EA}"/>
              </a:ext>
            </a:extLst>
          </p:cNvPr>
          <p:cNvSpPr txBox="1"/>
          <p:nvPr/>
        </p:nvSpPr>
        <p:spPr>
          <a:xfrm>
            <a:off x="459474" y="6142500"/>
            <a:ext cx="78383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Coucher de soleil à marée basse, peinture à l'huile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56136C5F-7182-AD0F-668F-4029D0A6EEBA}"/>
              </a:ext>
            </a:extLst>
          </p:cNvPr>
          <p:cNvSpPr txBox="1"/>
          <p:nvPr/>
        </p:nvSpPr>
        <p:spPr>
          <a:xfrm>
            <a:off x="7874758" y="2745559"/>
            <a:ext cx="43172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Les Images Et Le Son Du Net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69C113C6-D30E-5FD0-2B8E-1C3B0FF65FD8}"/>
              </a:ext>
            </a:extLst>
          </p:cNvPr>
          <p:cNvSpPr txBox="1"/>
          <p:nvPr/>
        </p:nvSpPr>
        <p:spPr>
          <a:xfrm>
            <a:off x="9253182" y="3661138"/>
            <a:ext cx="41216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26623307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73</TotalTime>
  <Words>540</Words>
  <Application>Microsoft Office PowerPoint</Application>
  <PresentationFormat>Grand écran</PresentationFormat>
  <Paragraphs>36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5" baseType="lpstr">
      <vt:lpstr>Algerian</vt:lpstr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3</cp:revision>
  <dcterms:created xsi:type="dcterms:W3CDTF">2024-03-18T09:20:02Z</dcterms:created>
  <dcterms:modified xsi:type="dcterms:W3CDTF">2024-03-18T10:40:19Z</dcterms:modified>
</cp:coreProperties>
</file>