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4" r:id="rId4"/>
    <p:sldId id="266" r:id="rId5"/>
    <p:sldId id="265" r:id="rId6"/>
    <p:sldId id="267" r:id="rId7"/>
    <p:sldId id="338" r:id="rId8"/>
    <p:sldId id="268" r:id="rId9"/>
    <p:sldId id="269" r:id="rId10"/>
    <p:sldId id="337" r:id="rId11"/>
    <p:sldId id="259" r:id="rId12"/>
    <p:sldId id="271" r:id="rId13"/>
    <p:sldId id="272" r:id="rId14"/>
    <p:sldId id="273" r:id="rId15"/>
    <p:sldId id="262" r:id="rId16"/>
    <p:sldId id="274" r:id="rId17"/>
    <p:sldId id="275" r:id="rId18"/>
    <p:sldId id="276" r:id="rId19"/>
    <p:sldId id="285" r:id="rId20"/>
    <p:sldId id="277" r:id="rId21"/>
    <p:sldId id="286" r:id="rId22"/>
    <p:sldId id="278" r:id="rId23"/>
    <p:sldId id="281" r:id="rId24"/>
    <p:sldId id="283" r:id="rId25"/>
    <p:sldId id="284" r:id="rId26"/>
    <p:sldId id="279" r:id="rId27"/>
    <p:sldId id="280" r:id="rId28"/>
    <p:sldId id="261" r:id="rId29"/>
    <p:sldId id="288" r:id="rId30"/>
    <p:sldId id="289" r:id="rId31"/>
    <p:sldId id="290" r:id="rId32"/>
    <p:sldId id="298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340" r:id="rId41"/>
    <p:sldId id="341" r:id="rId42"/>
    <p:sldId id="342" r:id="rId43"/>
    <p:sldId id="339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LI9DhrbTn5aQxI8is0IYA==" hashData="8UoNrfyoSwuAoqpetY6oMWIVhDjsCeKcgze7M4bR5+geMG7uxZm1GyWzCSgnp3ZktAZw6Ceju1g52bDamNcv+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898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39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0502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1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795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504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4971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222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171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795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7857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1026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456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9710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368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1504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129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F6685-3310-4AC8-8932-D189C53A86A3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DF8B3-D734-4B27-8EAA-157D77C53F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8547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" y="3407080"/>
            <a:ext cx="1841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12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1327" y="3227129"/>
            <a:ext cx="1427967" cy="9138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655485" y="2718148"/>
            <a:ext cx="11398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fr-FR" sz="9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1244" y="4385111"/>
            <a:ext cx="1684709" cy="187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5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ndAc>
          <p:stSnd loop="1">
            <p:snd r:embed="rId2" name="Le lion est mort ce soir version anglais ;) Pour vous !!!.wav"/>
          </p:stSnd>
        </p:sndAc>
      </p:transition>
    </mc:Choice>
    <mc:Fallback xmlns="">
      <p:transition spd="slow" advClick="0" advTm="3000">
        <p:sndAc>
          <p:stSnd loop="1">
            <p:snd r:embed="rId6" name="Le lion est mort ce soir version anglais ;) Pour vous !!!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2072" y="0"/>
            <a:ext cx="9759928" cy="671395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6910" y="109974"/>
            <a:ext cx="221293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0" dirty="0" smtClean="0">
                <a:effectLst/>
                <a:latin typeface="arial" panose="020B0604020202020204" pitchFamily="34" charset="0"/>
              </a:rPr>
              <a:t>Claude Caillé </a:t>
            </a:r>
            <a:r>
              <a:rPr lang="fr-FR" b="0" i="0" dirty="0" smtClean="0">
                <a:effectLst/>
                <a:latin typeface="arial" panose="020B0604020202020204" pitchFamily="34" charset="0"/>
              </a:rPr>
              <a:t>est un Français né à Rochefort le 8 mars 1931 et mort le 17 mars 2011. Il est le créateur du zoo de la Palmyre, qui a ouvert ses portes en 1966, et qui est aujourd'hui un des dix parcs zoologiques les plus fréquentés de France.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16911" y="4080292"/>
            <a:ext cx="206261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0" dirty="0" smtClean="0">
                <a:effectLst/>
                <a:latin typeface="Helvetica" panose="020B0604020202020204" pitchFamily="34" charset="0"/>
              </a:rPr>
              <a:t>                    1966</a:t>
            </a:r>
          </a:p>
          <a:p>
            <a:endParaRPr lang="fr-FR" dirty="0">
              <a:latin typeface="Helvetica" panose="020B0604020202020204" pitchFamily="34" charset="0"/>
            </a:endParaRPr>
          </a:p>
          <a:p>
            <a:r>
              <a:rPr lang="fr-FR" b="0" i="0" dirty="0" smtClean="0">
                <a:effectLst/>
                <a:latin typeface="Helvetica" panose="020B0604020202020204" pitchFamily="34" charset="0"/>
              </a:rPr>
              <a:t>Ouverture du zoo. Il s'étend sur 2,5 hectares et présente 160 animaux.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031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701244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40488" y="0"/>
            <a:ext cx="6124752" cy="432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0126" y="3654000"/>
            <a:ext cx="4601874" cy="320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17385" y="4121063"/>
            <a:ext cx="3456600" cy="255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500870" y="5256000"/>
            <a:ext cx="320248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i="0" dirty="0" smtClean="0">
                <a:effectLst/>
                <a:latin typeface="Helvetica" panose="020B0604020202020204" pitchFamily="34" charset="0"/>
              </a:rPr>
              <a:t>1974</a:t>
            </a:r>
            <a:r>
              <a:rPr lang="fr-FR" b="1" i="0" dirty="0" smtClean="0">
                <a:effectLst/>
                <a:latin typeface="Helvetica" panose="020B0604020202020204" pitchFamily="34" charset="0"/>
              </a:rPr>
              <a:t> </a:t>
            </a:r>
            <a:r>
              <a:rPr lang="fr-FR" b="1" i="0" dirty="0" smtClean="0">
                <a:solidFill>
                  <a:schemeClr val="bg1"/>
                </a:solidFill>
                <a:effectLst/>
                <a:latin typeface="Helvetica" panose="020B0604020202020204" pitchFamily="34" charset="0"/>
              </a:rPr>
              <a:t>Arrivée des premiers gorilles King-Kong, Natacha, Annette et Martha.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22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64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2860" y="711315"/>
            <a:ext cx="7116186" cy="5652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-1" y="0"/>
            <a:ext cx="3557393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/>
              <a:t>1975 </a:t>
            </a:r>
          </a:p>
          <a:p>
            <a:r>
              <a:rPr lang="fr-FR" dirty="0" smtClean="0"/>
              <a:t>Construction </a:t>
            </a:r>
            <a:r>
              <a:rPr lang="fr-FR" dirty="0"/>
              <a:t>de l'enclos des girafes qui accueille son premier couple prénommé Roby I et Sophie</a:t>
            </a:r>
            <a:r>
              <a:rPr lang="fr-FR" dirty="0" smtClean="0"/>
              <a:t>.</a:t>
            </a:r>
          </a:p>
          <a:p>
            <a:endParaRPr lang="fr-FR" dirty="0"/>
          </a:p>
          <a:p>
            <a:r>
              <a:rPr lang="fr-FR" dirty="0" smtClean="0"/>
              <a:t>Les girafes aujourd’hui se nomment </a:t>
            </a:r>
            <a:r>
              <a:rPr lang="fr-FR" dirty="0"/>
              <a:t> </a:t>
            </a:r>
            <a:r>
              <a:rPr lang="fr-FR" dirty="0" smtClean="0"/>
              <a:t>Kruger/</a:t>
            </a:r>
            <a:r>
              <a:rPr lang="fr-FR" dirty="0" err="1" smtClean="0"/>
              <a:t>Evelien</a:t>
            </a:r>
            <a:r>
              <a:rPr lang="fr-FR" dirty="0" smtClean="0"/>
              <a:t> .</a:t>
            </a:r>
          </a:p>
          <a:p>
            <a:pPr fontAlgn="base"/>
            <a:r>
              <a:rPr lang="fr-FR" sz="1600" b="1" i="0" dirty="0" smtClean="0">
                <a:solidFill>
                  <a:srgbClr val="666666"/>
                </a:solidFill>
                <a:effectLst/>
                <a:latin typeface="inherit"/>
              </a:rPr>
              <a:t>Vendredi 3 mai en début de nuit, </a:t>
            </a:r>
            <a:r>
              <a:rPr lang="fr-FR" sz="1600" b="1" i="0" dirty="0" smtClean="0">
                <a:effectLst/>
                <a:latin typeface="inherit"/>
              </a:rPr>
              <a:t>Pauline, notre girafe de Rothschild (</a:t>
            </a:r>
            <a:r>
              <a:rPr lang="fr-FR" sz="1600" b="1" i="1" dirty="0" err="1" smtClean="0">
                <a:effectLst/>
                <a:latin typeface="inherit"/>
              </a:rPr>
              <a:t>Giraffa</a:t>
            </a:r>
            <a:r>
              <a:rPr lang="fr-FR" sz="1600" b="1" i="1" dirty="0" smtClean="0">
                <a:effectLst/>
                <a:latin typeface="inherit"/>
              </a:rPr>
              <a:t> </a:t>
            </a:r>
            <a:r>
              <a:rPr lang="fr-FR" sz="1600" b="1" i="1" dirty="0" err="1" smtClean="0">
                <a:effectLst/>
                <a:latin typeface="inherit"/>
              </a:rPr>
              <a:t>camelopardalis</a:t>
            </a:r>
            <a:r>
              <a:rPr lang="fr-FR" sz="1600" b="1" i="1" dirty="0" smtClean="0">
                <a:effectLst/>
                <a:latin typeface="inherit"/>
              </a:rPr>
              <a:t> </a:t>
            </a:r>
            <a:r>
              <a:rPr lang="fr-FR" sz="1600" b="1" i="1" dirty="0" err="1" smtClean="0">
                <a:effectLst/>
                <a:latin typeface="inherit"/>
              </a:rPr>
              <a:t>rothschildi</a:t>
            </a:r>
            <a:r>
              <a:rPr lang="fr-FR" sz="1600" b="1" i="0" dirty="0" smtClean="0">
                <a:effectLst/>
                <a:latin typeface="inherit"/>
              </a:rPr>
              <a:t>), a donné naissance à son deuxième girafon.</a:t>
            </a:r>
            <a:r>
              <a:rPr lang="fr-FR" sz="1600" b="0" i="0" dirty="0" smtClean="0">
                <a:effectLst/>
                <a:latin typeface="Helvetica" panose="020B0604020202020204" pitchFamily="34" charset="0"/>
              </a:rPr>
              <a:t> Les animaux avaient été rentrés dans le bâtiment en fin d’après-midi, Pauline montrant les signes d’une mise bas imminente. Celle-ci s’est parfaitement déroulée et vers 23h, le girafon était debout, prêt à téter.</a:t>
            </a:r>
          </a:p>
          <a:p>
            <a:pPr fontAlgn="base"/>
            <a:r>
              <a:rPr lang="fr-FR" sz="1600" b="0" i="0" dirty="0" smtClean="0">
                <a:effectLst/>
                <a:latin typeface="Helvetica" panose="020B0604020202020204" pitchFamily="34" charset="0"/>
              </a:rPr>
              <a:t>Prénommé Rémi en hommage à son soigneur parti à la retraite au début de cette année après 14 ans passés sur le secteur des girafes, le girafon se porte bien. Il s’agit de la 26</a:t>
            </a:r>
            <a:r>
              <a:rPr lang="fr-FR" sz="1600" b="0" i="0" baseline="30000" dirty="0" smtClean="0">
                <a:effectLst/>
                <a:latin typeface="Helvetica" panose="020B0604020202020204" pitchFamily="34" charset="0"/>
              </a:rPr>
              <a:t>ème</a:t>
            </a:r>
            <a:r>
              <a:rPr lang="fr-FR" sz="1600" b="0" i="0" dirty="0" smtClean="0">
                <a:effectLst/>
                <a:latin typeface="Helvetica" panose="020B0604020202020204" pitchFamily="34" charset="0"/>
              </a:rPr>
              <a:t> naissance de girafe au zoo.</a:t>
            </a:r>
            <a:r>
              <a:rPr lang="fr-FR" sz="1600" b="0" i="0" dirty="0" smtClean="0">
                <a:solidFill>
                  <a:srgbClr val="666666"/>
                </a:solidFill>
                <a:effectLst/>
                <a:latin typeface="Helvetica" panose="020B0604020202020204" pitchFamily="34" charset="0"/>
              </a:rPr>
              <a:t> </a:t>
            </a:r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4396636" y="6363315"/>
            <a:ext cx="2505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dirty="0" smtClean="0">
                <a:effectLst/>
                <a:latin typeface="Helvetica" panose="020B0604020202020204" pitchFamily="34" charset="0"/>
              </a:rPr>
              <a:t>Girafe de Rothschild</a:t>
            </a:r>
            <a:r>
              <a:rPr lang="fr-FR" b="0" i="0" dirty="0" smtClean="0">
                <a:solidFill>
                  <a:srgbClr val="FFFFFF"/>
                </a:solidFill>
                <a:effectLst/>
                <a:latin typeface="Helvetica" panose="020B0604020202020204" pitchFamily="34" charset="0"/>
              </a:rPr>
              <a:t>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8865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510" y="573528"/>
            <a:ext cx="7536000" cy="5652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382" y="573528"/>
            <a:ext cx="2897201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47167" y="6225528"/>
            <a:ext cx="813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atin typeface="Helvetica" panose="020B0604020202020204" pitchFamily="34" charset="0"/>
              </a:rPr>
              <a:t>Rémi</a:t>
            </a:r>
            <a:r>
              <a:rPr lang="fr-FR" dirty="0">
                <a:solidFill>
                  <a:srgbClr val="666666"/>
                </a:solidFill>
                <a:latin typeface="Helvetica" panose="020B0604020202020204" pitchFamily="34" charset="0"/>
              </a:rPr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818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431" y="616824"/>
            <a:ext cx="10056938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077942" y="717032"/>
            <a:ext cx="2775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Orang-outan de Bornéo</a:t>
            </a:r>
          </a:p>
        </p:txBody>
      </p:sp>
    </p:spTree>
    <p:extLst>
      <p:ext uri="{BB962C8B-B14F-4D97-AF65-F5344CB8AC3E}">
        <p14:creationId xmlns:p14="http://schemas.microsoft.com/office/powerpoint/2010/main" val="247411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637" y="2727914"/>
            <a:ext cx="36659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effectLst/>
                <a:latin typeface="Helvetica" panose="020B0604020202020204" pitchFamily="34" charset="0"/>
              </a:rPr>
              <a:t>Construction de l'emblématique rocher aux flamants à l'entrée du parc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638827" y="1327759"/>
            <a:ext cx="23298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/>
              <a:t>1984</a:t>
            </a:r>
            <a:endParaRPr lang="fr-FR" sz="32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6337657" y="1092953"/>
            <a:ext cx="6288000" cy="471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4696" y="365124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effectLst/>
                <a:latin typeface="Helvetica" panose="020B0604020202020204" pitchFamily="34" charset="0"/>
              </a:rPr>
              <a:t>Niché au cœur d'une forêt de pins de 18 hectares, le Zoo de La Palmyre est aujourd'hui l'un des sites touristiques les plus fréquentés de Charente-Maritime. Chaque année, 700 000 visiteurs se pressent dans ses allées pour contempler plus de 1600 mammifères, oiseaux et reptiles représentant 110 espèces différentes.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041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8608" y="638827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2553" y="739129"/>
            <a:ext cx="2108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atin typeface="Helvetica" panose="020B0604020202020204" pitchFamily="34" charset="0"/>
              </a:rPr>
              <a:t>Flamant de Cuba</a:t>
            </a:r>
            <a:r>
              <a:rPr lang="fr-FR" b="1" dirty="0">
                <a:solidFill>
                  <a:srgbClr val="FFFFFF"/>
                </a:solidFill>
                <a:latin typeface="Helvetica" panose="020B0604020202020204" pitchFamily="34" charset="0"/>
              </a:rPr>
              <a:t>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9210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515" y="413359"/>
            <a:ext cx="7536000" cy="5652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083731" y="1027227"/>
            <a:ext cx="2108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FFFF"/>
                </a:solidFill>
                <a:latin typeface="Helvetica" panose="020B0604020202020204" pitchFamily="34" charset="0"/>
              </a:rPr>
              <a:t>Flamant de Cuba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4699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1631" y="150405"/>
            <a:ext cx="44935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i="0" dirty="0" smtClean="0">
                <a:effectLst/>
                <a:latin typeface="Helvetica" panose="020B0604020202020204" pitchFamily="34" charset="0"/>
              </a:rPr>
              <a:t>Naissance d’une panthère du Sri Lanka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1631" y="771715"/>
            <a:ext cx="258914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0" dirty="0" smtClean="0">
                <a:effectLst/>
                <a:latin typeface="Helvetica" panose="020B0604020202020204" pitchFamily="34" charset="0"/>
              </a:rPr>
              <a:t>Agée d’un mois et demi, la petite panthère (une femelle) se porte bien et a été baptisée "</a:t>
            </a:r>
            <a:r>
              <a:rPr lang="fr-FR" b="1" i="0" dirty="0" err="1" smtClean="0">
                <a:effectLst/>
                <a:latin typeface="Helvetica" panose="020B0604020202020204" pitchFamily="34" charset="0"/>
              </a:rPr>
              <a:t>Piumi</a:t>
            </a:r>
            <a:r>
              <a:rPr lang="fr-FR" b="1" i="0" dirty="0" smtClean="0">
                <a:effectLst/>
                <a:latin typeface="Helvetica" panose="020B0604020202020204" pitchFamily="34" charset="0"/>
              </a:rPr>
              <a:t>" par son soigneur.</a:t>
            </a:r>
            <a:r>
              <a:rPr lang="fr-FR" b="0" i="0" dirty="0" smtClean="0">
                <a:effectLst/>
                <a:latin typeface="Helvetica" panose="020B0604020202020204" pitchFamily="34" charset="0"/>
              </a:rPr>
              <a:t> </a:t>
            </a:r>
            <a:r>
              <a:rPr lang="fr-FR" b="0" i="0" dirty="0" err="1" smtClean="0">
                <a:effectLst/>
                <a:latin typeface="Helvetica" panose="020B0604020202020204" pitchFamily="34" charset="0"/>
              </a:rPr>
              <a:t>Piumi</a:t>
            </a:r>
            <a:r>
              <a:rPr lang="fr-FR" b="0" i="0" dirty="0" smtClean="0">
                <a:effectLst/>
                <a:latin typeface="Helvetica" panose="020B0604020202020204" pitchFamily="34" charset="0"/>
              </a:rPr>
              <a:t> et sa mère n’étaient pas en présentation publique durant ces premières semaines afin de permettre à la femelle de s’occuper de son jeune en toute tranquillité. Il s’agit de la cinquième naissance de panthère du Sri Lanka au zoo qui héberge l'espèce depuis 2005.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2889" y="629349"/>
            <a:ext cx="9409857" cy="56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90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5041" y="548727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577187" y="889441"/>
            <a:ext cx="149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atin typeface="Helvetica" panose="020B0604020202020204" pitchFamily="34" charset="0"/>
              </a:rPr>
              <a:t>panthère du Sri Lanka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9364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104" y="626394"/>
            <a:ext cx="10056938" cy="5652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41923" y="1027227"/>
            <a:ext cx="1450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i="0" dirty="0" smtClean="0">
                <a:effectLst/>
                <a:latin typeface="Helvetica" panose="020B0604020202020204" pitchFamily="34" charset="0"/>
              </a:rPr>
              <a:t>Tigre </a:t>
            </a:r>
            <a:r>
              <a:rPr lang="fr-FR" b="1" i="0" dirty="0" smtClean="0">
                <a:effectLst/>
                <a:latin typeface="inherit"/>
              </a:rPr>
              <a:t>(Asie</a:t>
            </a:r>
            <a:r>
              <a:rPr lang="fr-FR" b="1" i="0" dirty="0" smtClean="0">
                <a:solidFill>
                  <a:schemeClr val="bg1"/>
                </a:solidFill>
                <a:effectLst/>
                <a:latin typeface="inherit"/>
              </a:rPr>
              <a:t>)</a:t>
            </a:r>
            <a:endParaRPr lang="fr-FR" b="1" i="0" dirty="0">
              <a:solidFill>
                <a:schemeClr val="bg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37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3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636" y="438142"/>
            <a:ext cx="10056938" cy="5652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30216" y="438142"/>
            <a:ext cx="74737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sz="2000" b="1" dirty="0"/>
              <a:t>Le loup de Mackenzie vit dans l’ouest canadien et en Alaska.</a:t>
            </a:r>
            <a:endParaRPr lang="fr-FR" sz="2000" b="1" i="0" dirty="0">
              <a:effectLst/>
              <a:latin typeface="Helvetica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636" y="838252"/>
            <a:ext cx="41043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0" dirty="0" smtClean="0">
                <a:effectLst/>
                <a:latin typeface="Helvetica" panose="020B0604020202020204" pitchFamily="34" charset="0"/>
              </a:rPr>
              <a:t>Les trois louveteaux de Mackenzie (2 mâles et une femelle) nés début avril sortent depuis une dizaine de jours dans leur enclos en compagnie des 3 adultes.</a:t>
            </a:r>
            <a:r>
              <a:rPr lang="fr-FR" b="0" i="0" dirty="0" smtClean="0">
                <a:effectLst/>
                <a:latin typeface="Helvetica" panose="020B0604020202020204" pitchFamily="34" charset="0"/>
              </a:rPr>
              <a:t> A l’état sauvage, les louveteaux restent généralement dans la tanière de mise bas jusqu’à l’âge de 3 semaines avant de faire leurs premiers pas dehors, sous la surveillance étroite de leur mère et du reste de la meute.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1544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527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850" y="526186"/>
            <a:ext cx="10056938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885693" y="1052279"/>
            <a:ext cx="992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FFFF"/>
                </a:solidFill>
                <a:latin typeface="Helvetica" panose="020B0604020202020204" pitchFamily="34" charset="0"/>
              </a:rPr>
              <a:t>Fennec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79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849" y="623170"/>
            <a:ext cx="10056938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182091" y="1014701"/>
            <a:ext cx="2009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i="0" dirty="0" smtClean="0">
                <a:solidFill>
                  <a:srgbClr val="FFFFFF"/>
                </a:solidFill>
                <a:effectLst/>
                <a:latin typeface="Helvetica" panose="020B0604020202020204" pitchFamily="34" charset="0"/>
              </a:rPr>
              <a:t>Lycaon </a:t>
            </a:r>
            <a:r>
              <a:rPr lang="fr-FR" b="1" i="0" dirty="0" smtClean="0">
                <a:solidFill>
                  <a:srgbClr val="FFFFFF"/>
                </a:solidFill>
                <a:effectLst/>
                <a:latin typeface="inherit"/>
              </a:rPr>
              <a:t>(Afrique)</a:t>
            </a:r>
            <a:endParaRPr lang="fr-FR" b="1" i="0" dirty="0">
              <a:solidFill>
                <a:srgbClr val="FFFFFF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22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61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7984" y="676406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631597" y="1014701"/>
            <a:ext cx="13003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Maki catta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16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249" y="538619"/>
            <a:ext cx="7536000" cy="56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57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30690" y="375874"/>
            <a:ext cx="736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FFFF"/>
                </a:solidFill>
                <a:latin typeface="Helvetica" panose="020B0604020202020204" pitchFamily="34" charset="0"/>
              </a:rPr>
              <a:t>Lion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328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096000" cy="4572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286000"/>
            <a:ext cx="6096000" cy="457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72592" y="1114816"/>
            <a:ext cx="939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Lion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318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5145" y="695102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171135" y="1027227"/>
            <a:ext cx="1903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atin typeface="Helvetica" panose="020B0604020202020204" pitchFamily="34" charset="0"/>
              </a:rPr>
              <a:t>Colobe </a:t>
            </a:r>
            <a:r>
              <a:rPr lang="fr-FR" b="1" dirty="0" err="1">
                <a:latin typeface="Helvetica" panose="020B0604020202020204" pitchFamily="34" charset="0"/>
              </a:rPr>
              <a:t>guéréza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395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198" y="745206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146082" y="1014701"/>
            <a:ext cx="1903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atin typeface="Helvetica" panose="020B0604020202020204" pitchFamily="34" charset="0"/>
              </a:rPr>
              <a:t>Colobe </a:t>
            </a:r>
            <a:r>
              <a:rPr lang="fr-FR" b="1" dirty="0" err="1">
                <a:latin typeface="Helvetica" panose="020B0604020202020204" pitchFamily="34" charset="0"/>
              </a:rPr>
              <a:t>guéréza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031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0509" y="598118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116395" y="1027227"/>
            <a:ext cx="1980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solidFill>
                  <a:schemeClr val="bg1"/>
                </a:solidFill>
                <a:latin typeface="Helvetica" panose="020B0604020202020204" pitchFamily="34" charset="0"/>
              </a:rPr>
              <a:t>Manchot du Cap</a:t>
            </a:r>
            <a:endParaRPr lang="fr-FR" b="1" i="0" dirty="0">
              <a:solidFill>
                <a:schemeClr val="bg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27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1251" y="338296"/>
            <a:ext cx="1980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solidFill>
                  <a:schemeClr val="bg1"/>
                </a:solidFill>
                <a:latin typeface="Helvetica" panose="020B0604020202020204" pitchFamily="34" charset="0"/>
              </a:rPr>
              <a:t>Manchot du Cap</a:t>
            </a:r>
            <a:endParaRPr lang="fr-FR" b="1" i="0" dirty="0">
              <a:solidFill>
                <a:schemeClr val="bg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32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5146" y="748430"/>
            <a:ext cx="7536000" cy="5652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591917" y="1002175"/>
            <a:ext cx="1441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Panda roux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0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2310" y="585592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05761" y="1002175"/>
            <a:ext cx="2886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Tamarin empereur barbu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33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096"/>
            <a:ext cx="12192000" cy="68519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238" y="438504"/>
            <a:ext cx="2864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Capucin à poitrine jaune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41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837" y="635696"/>
            <a:ext cx="10056938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276091" y="977123"/>
            <a:ext cx="1915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Ouistiti pygmée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50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5093" y="563764"/>
            <a:ext cx="2899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Tamarin lion à tête dorée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14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249" y="588816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916744" y="1064805"/>
            <a:ext cx="3275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Cercopithèque de de Brazza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9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2569" y="6187950"/>
            <a:ext cx="3275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solidFill>
                  <a:srgbClr val="666666"/>
                </a:solidFill>
                <a:latin typeface="Helvetica" panose="020B0604020202020204" pitchFamily="34" charset="0"/>
              </a:rPr>
              <a:t>Cercopithèque de de Brazza</a:t>
            </a:r>
            <a:endParaRPr lang="fr-FR" b="1" i="0" dirty="0">
              <a:solidFill>
                <a:srgbClr val="666666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50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9695" y="576290"/>
            <a:ext cx="2103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Tamarin lion doré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96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6543806" y="1209805"/>
            <a:ext cx="6857999" cy="443838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857250" y="857250"/>
            <a:ext cx="6858000" cy="51435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96568" y="526186"/>
            <a:ext cx="2103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solidFill>
                  <a:srgbClr val="666666"/>
                </a:solidFill>
                <a:latin typeface="Helvetica" panose="020B0604020202020204" pitchFamily="34" charset="0"/>
              </a:rPr>
              <a:t>Tamarin lion doré</a:t>
            </a:r>
            <a:endParaRPr lang="fr-FR" b="1" i="0" dirty="0">
              <a:solidFill>
                <a:srgbClr val="666666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06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5666" y="598118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35556" y="1064805"/>
            <a:ext cx="2864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Ouistiti à toupets blancs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28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485" y="670050"/>
            <a:ext cx="10056938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121629" y="1077332"/>
            <a:ext cx="2967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solidFill>
                  <a:schemeClr val="bg1"/>
                </a:solidFill>
                <a:latin typeface="Helvetica" panose="020B0604020202020204" pitchFamily="34" charset="0"/>
              </a:rPr>
              <a:t>Cercopithèque de l’</a:t>
            </a:r>
            <a:r>
              <a:rPr lang="fr-FR" b="1" dirty="0" err="1">
                <a:solidFill>
                  <a:schemeClr val="bg1"/>
                </a:solidFill>
                <a:latin typeface="Helvetica" panose="020B0604020202020204" pitchFamily="34" charset="0"/>
              </a:rPr>
              <a:t>Hoest</a:t>
            </a:r>
            <a:endParaRPr lang="fr-FR" b="1" i="0" dirty="0">
              <a:solidFill>
                <a:schemeClr val="bg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8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2307" y="619946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11100" y="1077332"/>
            <a:ext cx="28135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Cercopithèque </a:t>
            </a:r>
            <a:r>
              <a:rPr lang="fr-FR" b="1" dirty="0" err="1">
                <a:latin typeface="Helvetica" panose="020B0604020202020204" pitchFamily="34" charset="0"/>
              </a:rPr>
              <a:t>Roloway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70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05078" y="463556"/>
            <a:ext cx="1287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solidFill>
                  <a:schemeClr val="bg1"/>
                </a:solidFill>
                <a:latin typeface="Helvetica" panose="020B0604020202020204" pitchFamily="34" charset="0"/>
              </a:rPr>
              <a:t>Ibis rouge</a:t>
            </a:r>
            <a:endParaRPr lang="fr-FR" b="1" i="0" dirty="0">
              <a:solidFill>
                <a:schemeClr val="bg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17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64674" y="463556"/>
            <a:ext cx="1133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solidFill>
                  <a:schemeClr val="bg1"/>
                </a:solidFill>
                <a:latin typeface="Helvetica" panose="020B0604020202020204" pitchFamily="34" charset="0"/>
              </a:rPr>
              <a:t>Guépard</a:t>
            </a:r>
            <a:endParaRPr lang="fr-FR" b="1" i="0" dirty="0">
              <a:solidFill>
                <a:schemeClr val="bg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58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093" y="626394"/>
            <a:ext cx="7536000" cy="565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714954" y="1014701"/>
            <a:ext cx="1133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fr-FR" b="1" dirty="0">
                <a:latin typeface="Helvetica" panose="020B0604020202020204" pitchFamily="34" charset="0"/>
              </a:rPr>
              <a:t>Guépard</a:t>
            </a:r>
            <a:endParaRPr lang="fr-FR" b="1" i="0" dirty="0"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27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5457" y="4510371"/>
            <a:ext cx="1684709" cy="1874535"/>
          </a:xfrm>
          <a:prstGeom prst="rect">
            <a:avLst/>
          </a:prstGeom>
        </p:spPr>
      </p:pic>
      <p:pic>
        <p:nvPicPr>
          <p:cNvPr id="1026" name="Picture 2" descr="Accuei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939" y="449066"/>
            <a:ext cx="10710000" cy="24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128329" y="123927"/>
            <a:ext cx="339773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cap="none" spc="0" dirty="0" smtClean="0">
                <a:ln/>
                <a:solidFill>
                  <a:srgbClr val="FFFF00"/>
                </a:solidFill>
                <a:effectLst/>
              </a:rPr>
              <a:t>A Bientôt</a:t>
            </a:r>
          </a:p>
          <a:p>
            <a:pPr algn="ctr"/>
            <a:r>
              <a:rPr lang="fr-FR" sz="5400" b="1" dirty="0" smtClean="0">
                <a:ln/>
                <a:solidFill>
                  <a:srgbClr val="FFFF00"/>
                </a:solidFill>
              </a:rPr>
              <a:t>au</a:t>
            </a:r>
            <a:endParaRPr lang="fr-FR" sz="5400" b="1" cap="none" spc="0" dirty="0">
              <a:ln/>
              <a:solidFill>
                <a:srgbClr val="FFFF00"/>
              </a:solidFill>
              <a:effectLst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327759" y="4196219"/>
            <a:ext cx="5448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du NET: photos perso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283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253</TotalTime>
  <Words>546</Words>
  <Application>Microsoft Office PowerPoint</Application>
  <PresentationFormat>Grand écran</PresentationFormat>
  <Paragraphs>53</Paragraphs>
  <Slides>43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9" baseType="lpstr">
      <vt:lpstr>Arial</vt:lpstr>
      <vt:lpstr>Arial</vt:lpstr>
      <vt:lpstr>Helvetica</vt:lpstr>
      <vt:lpstr>inherit</vt:lpstr>
      <vt:lpstr>Trebuchet MS</vt:lpstr>
      <vt:lpstr>Berlin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22</cp:revision>
  <dcterms:created xsi:type="dcterms:W3CDTF">2019-06-09T20:07:24Z</dcterms:created>
  <dcterms:modified xsi:type="dcterms:W3CDTF">2024-03-21T16:56:34Z</dcterms:modified>
</cp:coreProperties>
</file>