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9" r:id="rId2"/>
    <p:sldId id="261" r:id="rId3"/>
    <p:sldId id="262" r:id="rId4"/>
    <p:sldId id="263" r:id="rId5"/>
    <p:sldId id="264" r:id="rId6"/>
    <p:sldId id="265" r:id="rId7"/>
    <p:sldId id="266" r:id="rId8"/>
    <p:sldId id="267" r:id="rId9"/>
    <p:sldId id="268" r:id="rId10"/>
    <p:sldId id="269"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NB18A25rC2JR9V7sJR5Wg==" hashData="InmqNWbBHARPg0/MLGKQO25qmDGYXsP3UKqroZCMvLnZikuV69sWo50/nKmMLTSYf5INgGUmUpmhhR4tXB/lj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fr-FR" smtClean="0"/>
              <a:t>Modifiez le style du titre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96DF2F16-16AE-4396-9621-297AF8B71D0B}" type="datetimeFigureOut">
              <a:rPr lang="fr-FR" smtClean="0"/>
              <a:t>21/03/2024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9255346" y="2750337"/>
            <a:ext cx="1171888" cy="1356442"/>
          </a:xfrm>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1044906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6DF2F16-16AE-4396-9621-297AF8B71D0B}" type="datetimeFigureOut">
              <a:rPr lang="fr-FR" smtClean="0"/>
              <a:t>21/03/2024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3800090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fr-FR" smtClean="0"/>
              <a:t>Modifiez le style du titre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96DF2F16-16AE-4396-9621-297AF8B71D0B}" type="datetimeFigureOut">
              <a:rPr lang="fr-FR" smtClean="0"/>
              <a:t>21/03/2024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10729455" y="2869895"/>
            <a:ext cx="1154151" cy="1090789"/>
          </a:xfrm>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2674087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6DF2F16-16AE-4396-9621-297AF8B71D0B}" type="datetimeFigureOut">
              <a:rPr lang="fr-FR" smtClean="0"/>
              <a:t>21/03/2024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2521644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680322" y="3030008"/>
            <a:ext cx="4698355" cy="2906179"/>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5594123" y="3030008"/>
            <a:ext cx="4700059" cy="2906179"/>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6DF2F16-16AE-4396-9621-297AF8B71D0B}" type="datetimeFigureOut">
              <a:rPr lang="fr-FR" smtClean="0"/>
              <a:t>21/03/2024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2233333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96DF2F16-16AE-4396-9621-297AF8B71D0B}" type="datetimeFigureOut">
              <a:rPr lang="fr-FR" smtClean="0"/>
              <a:t>21/03/2024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2679092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6DF2F16-16AE-4396-9621-297AF8B71D0B}" type="datetimeFigureOut">
              <a:rPr lang="fr-FR" smtClean="0"/>
              <a:t>21/03/2024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4152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fr-FR" smtClean="0"/>
              <a:t>Modifiez le style du titre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6DF2F16-16AE-4396-9621-297AF8B71D0B}" type="datetimeFigureOut">
              <a:rPr lang="fr-FR" smtClean="0"/>
              <a:t>21/03/2024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4242982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6DF2F16-16AE-4396-9621-297AF8B71D0B}" type="datetimeFigureOut">
              <a:rPr lang="fr-FR" smtClean="0"/>
              <a:t>21/03/2024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127603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6DF2F16-16AE-4396-9621-297AF8B71D0B}" type="datetimeFigureOut">
              <a:rPr lang="fr-FR" smtClean="0"/>
              <a:t>21/03/2024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309"/>
            <a:ext cx="1154151" cy="1090789"/>
          </a:xfrm>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1991149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6DF2F16-16AE-4396-9621-297AF8B71D0B}" type="datetimeFigureOut">
              <a:rPr lang="fr-FR" smtClean="0"/>
              <a:t>21/03/2024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615"/>
            <a:ext cx="1154151" cy="1090789"/>
          </a:xfrm>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2158111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6DF2F16-16AE-4396-9621-297AF8B71D0B}" type="datetimeFigureOut">
              <a:rPr lang="fr-FR" smtClean="0"/>
              <a:t>21/03/2024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AF126254-6397-4EA1-B4C6-3D0F5AF58A15}" type="slidenum">
              <a:rPr lang="fr-FR" smtClean="0"/>
              <a:t>‹N°›</a:t>
            </a:fld>
            <a:endParaRPr lang="fr-FR"/>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4237332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6DF2F16-16AE-4396-9621-297AF8B71D0B}" type="datetimeFigureOut">
              <a:rPr lang="fr-FR" smtClean="0"/>
              <a:t>21/03/2024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32590981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96DF2F16-16AE-4396-9621-297AF8B71D0B}" type="datetimeFigureOut">
              <a:rPr lang="fr-FR" smtClean="0"/>
              <a:t>21/03/2024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28596575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96DF2F16-16AE-4396-9621-297AF8B71D0B}" type="datetimeFigureOut">
              <a:rPr lang="fr-FR" smtClean="0"/>
              <a:t>21/03/2024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5585640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6DF2F16-16AE-4396-9621-297AF8B71D0B}" type="datetimeFigureOut">
              <a:rPr lang="fr-FR" smtClean="0"/>
              <a:t>21/03/2024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F126254-6397-4EA1-B4C6-3D0F5AF58A15}" type="slidenum">
              <a:rPr lang="fr-FR" smtClean="0"/>
              <a:t>‹N°›</a:t>
            </a:fld>
            <a:endParaRPr lang="fr-FR"/>
          </a:p>
        </p:txBody>
      </p:sp>
    </p:spTree>
    <p:extLst>
      <p:ext uri="{BB962C8B-B14F-4D97-AF65-F5344CB8AC3E}">
        <p14:creationId xmlns:p14="http://schemas.microsoft.com/office/powerpoint/2010/main" val="288658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96DF2F16-16AE-4396-9621-297AF8B71D0B}" type="datetimeFigureOut">
              <a:rPr lang="fr-FR" smtClean="0"/>
              <a:t>21/03/2024</a:t>
            </a:fld>
            <a:endParaRPr lang="fr-FR"/>
          </a:p>
        </p:txBody>
      </p:sp>
      <p:sp>
        <p:nvSpPr>
          <p:cNvPr id="5" name="Footer Placeholder 4"/>
          <p:cNvSpPr>
            <a:spLocks noGrp="1"/>
          </p:cNvSpPr>
          <p:nvPr>
            <p:ph type="ftr" sz="quarter" idx="11"/>
          </p:nvPr>
        </p:nvSpPr>
        <p:spPr>
          <a:xfrm>
            <a:off x="680321" y="5936188"/>
            <a:ext cx="6126805" cy="365125"/>
          </a:xfrm>
        </p:spPr>
        <p:txBody>
          <a:bodyPr/>
          <a:lstStyle/>
          <a:p>
            <a:endParaRPr lang="fr-FR"/>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AF126254-6397-4EA1-B4C6-3D0F5AF58A15}" type="slidenum">
              <a:rPr lang="fr-FR" smtClean="0"/>
              <a:t>‹N°›</a:t>
            </a:fld>
            <a:endParaRPr lang="fr-FR"/>
          </a:p>
        </p:txBody>
      </p:sp>
    </p:spTree>
    <p:extLst>
      <p:ext uri="{BB962C8B-B14F-4D97-AF65-F5344CB8AC3E}">
        <p14:creationId xmlns:p14="http://schemas.microsoft.com/office/powerpoint/2010/main" val="809721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cstate="email">
            <a:alphaModFix amt="10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6DF2F16-16AE-4396-9621-297AF8B71D0B}" type="datetimeFigureOut">
              <a:rPr lang="fr-FR" smtClean="0"/>
              <a:t>21/03/2024</a:t>
            </a:fld>
            <a:endParaRPr lang="fr-FR"/>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AF126254-6397-4EA1-B4C6-3D0F5AF58A15}" type="slidenum">
              <a:rPr lang="fr-FR" smtClean="0"/>
              <a:t>‹N°›</a:t>
            </a:fld>
            <a:endParaRPr lang="fr-FR"/>
          </a:p>
        </p:txBody>
      </p:sp>
    </p:spTree>
    <p:extLst>
      <p:ext uri="{BB962C8B-B14F-4D97-AF65-F5344CB8AC3E}">
        <p14:creationId xmlns:p14="http://schemas.microsoft.com/office/powerpoint/2010/main" val="37191208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7.jpeg"/><Relationship Id="rId4"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8.jpe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4" name="ZoneTexte 3"/>
          <p:cNvSpPr txBox="1"/>
          <p:nvPr/>
        </p:nvSpPr>
        <p:spPr>
          <a:xfrm>
            <a:off x="1" y="3407080"/>
            <a:ext cx="1841326" cy="276999"/>
          </a:xfrm>
          <a:prstGeom prst="rect">
            <a:avLst/>
          </a:prstGeom>
          <a:noFill/>
        </p:spPr>
        <p:txBody>
          <a:bodyPr wrap="square" rtlCol="0">
            <a:spAutoFit/>
          </a:bodyPr>
          <a:lstStyle/>
          <a:p>
            <a:endParaRPr lang="fr-FR" sz="1200" b="1" dirty="0"/>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41327" y="3227129"/>
            <a:ext cx="1427967" cy="913899"/>
          </a:xfrm>
          <a:prstGeom prst="rect">
            <a:avLst/>
          </a:prstGeom>
        </p:spPr>
      </p:pic>
      <p:sp>
        <p:nvSpPr>
          <p:cNvPr id="3" name="ZoneTexte 2"/>
          <p:cNvSpPr txBox="1"/>
          <p:nvPr/>
        </p:nvSpPr>
        <p:spPr>
          <a:xfrm>
            <a:off x="8755692" y="2960803"/>
            <a:ext cx="926926" cy="1569660"/>
          </a:xfrm>
          <a:prstGeom prst="rect">
            <a:avLst/>
          </a:prstGeom>
          <a:noFill/>
        </p:spPr>
        <p:txBody>
          <a:bodyPr wrap="square" rtlCol="0">
            <a:spAutoFit/>
          </a:bodyPr>
          <a:lstStyle/>
          <a:p>
            <a:r>
              <a:rPr lang="fr-FR" sz="9600" b="1" dirty="0" smtClean="0">
                <a:solidFill>
                  <a:srgbClr val="FF0000"/>
                </a:solidFill>
                <a:latin typeface="Arial" panose="020B0604020202020204" pitchFamily="34" charset="0"/>
                <a:cs typeface="Arial" panose="020B0604020202020204" pitchFamily="34" charset="0"/>
              </a:rPr>
              <a:t>2</a:t>
            </a:r>
            <a:endParaRPr lang="fr-FR" sz="9600" b="1" dirty="0">
              <a:solidFill>
                <a:srgbClr val="FF0000"/>
              </a:solidFill>
              <a:latin typeface="Arial" panose="020B0604020202020204" pitchFamily="34" charset="0"/>
              <a:cs typeface="Arial" panose="020B0604020202020204" pitchFamily="34" charset="0"/>
            </a:endParaRP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29219" y="4594520"/>
            <a:ext cx="1684709" cy="1874535"/>
          </a:xfrm>
          <a:prstGeom prst="rect">
            <a:avLst/>
          </a:prstGeom>
        </p:spPr>
      </p:pic>
    </p:spTree>
    <p:extLst>
      <p:ext uri="{BB962C8B-B14F-4D97-AF65-F5344CB8AC3E}">
        <p14:creationId xmlns:p14="http://schemas.microsoft.com/office/powerpoint/2010/main" val="2681012115"/>
      </p:ext>
    </p:extLst>
  </p:cSld>
  <p:clrMapOvr>
    <a:masterClrMapping/>
  </p:clrMapOvr>
  <mc:AlternateContent xmlns:mc="http://schemas.openxmlformats.org/markup-compatibility/2006" xmlns:p14="http://schemas.microsoft.com/office/powerpoint/2010/main">
    <mc:Choice Requires="p14">
      <p:transition spd="slow" p14:dur="2000" advClick="0" advTm="3000">
        <p:sndAc>
          <p:stSnd loop="1">
            <p:snd r:embed="rId2" name="Le lion est mort ce soir version anglais ;) Pour vous !!!.wav"/>
          </p:stSnd>
        </p:sndAc>
      </p:transition>
    </mc:Choice>
    <mc:Fallback xmlns="">
      <p:transition spd="slow" advClick="0" advTm="3000">
        <p:sndAc>
          <p:stSnd loop="1">
            <p:snd r:embed="rId6" name="Le lion est mort ce soir version anglais ;) Pour vous !!!.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Rectangle 2"/>
          <p:cNvSpPr/>
          <p:nvPr/>
        </p:nvSpPr>
        <p:spPr>
          <a:xfrm>
            <a:off x="375463" y="5762066"/>
            <a:ext cx="1069524" cy="369332"/>
          </a:xfrm>
          <a:prstGeom prst="rect">
            <a:avLst/>
          </a:prstGeom>
        </p:spPr>
        <p:txBody>
          <a:bodyPr wrap="none">
            <a:spAutoFit/>
          </a:bodyPr>
          <a:lstStyle/>
          <a:p>
            <a:pPr fontAlgn="base"/>
            <a:r>
              <a:rPr lang="fr-FR" b="1" dirty="0">
                <a:latin typeface="Helvetica" panose="020B0604020202020204" pitchFamily="34" charset="0"/>
              </a:rPr>
              <a:t>Mandrill</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1526505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942" y="1028343"/>
            <a:ext cx="6400800" cy="4524315"/>
          </a:xfrm>
          <a:prstGeom prst="rect">
            <a:avLst/>
          </a:prstGeom>
        </p:spPr>
        <p:txBody>
          <a:bodyPr wrap="square">
            <a:spAutoFit/>
          </a:bodyPr>
          <a:lstStyle/>
          <a:p>
            <a:pPr fontAlgn="base"/>
            <a:r>
              <a:rPr lang="fr-FR" b="0" i="0" dirty="0" smtClean="0">
                <a:effectLst/>
                <a:latin typeface="Helvetica" panose="020B0604020202020204" pitchFamily="34" charset="0"/>
              </a:rPr>
              <a:t>Niché au </a:t>
            </a:r>
            <a:r>
              <a:rPr lang="fr-FR" b="0" i="0" dirty="0" err="1" smtClean="0">
                <a:effectLst/>
                <a:latin typeface="Helvetica" panose="020B0604020202020204" pitchFamily="34" charset="0"/>
              </a:rPr>
              <a:t>coeur</a:t>
            </a:r>
            <a:r>
              <a:rPr lang="fr-FR" b="0" i="0" dirty="0" smtClean="0">
                <a:effectLst/>
                <a:latin typeface="Helvetica" panose="020B0604020202020204" pitchFamily="34" charset="0"/>
              </a:rPr>
              <a:t> d'une forêt de pins de 18 hectares, le Zoo de La Palmyre est aujourd'hui l'un des sites touristiques les plus fréquentés de Charente-Maritime. Chaque année, 700 000 visiteurs se pressent dans ses allées pour contempler plus de 1600 mammifères, oiseaux et reptiles représentant 110 espèces différentes.</a:t>
            </a:r>
          </a:p>
          <a:p>
            <a:pPr fontAlgn="base"/>
            <a:r>
              <a:rPr lang="fr-FR" b="0" i="0" dirty="0" smtClean="0">
                <a:effectLst/>
                <a:latin typeface="Helvetica" panose="020B0604020202020204" pitchFamily="34" charset="0"/>
              </a:rPr>
              <a:t>Au-delà d’être une sortie agréable et divertissante pour le public, le Zoo de La Palmyre joue aussi un rôle important dans la conservation des espèces menacées, la recherche scientifique et l’éducation à l’environnement. Il enregistre chaque année 200 à 300 naissances, un succès qui s'explique par les soins apportés à l'alimentation et au bien-être des animaux. Fondé par </a:t>
            </a:r>
            <a:r>
              <a:rPr lang="fr-FR" b="1" i="0" dirty="0" smtClean="0">
                <a:effectLst/>
                <a:latin typeface="Helvetica" panose="020B0604020202020204" pitchFamily="34" charset="0"/>
              </a:rPr>
              <a:t>Claude Caillé en 1966</a:t>
            </a:r>
            <a:r>
              <a:rPr lang="fr-FR" b="0" i="0" dirty="0" smtClean="0">
                <a:effectLst/>
                <a:latin typeface="Helvetica" panose="020B0604020202020204" pitchFamily="34" charset="0"/>
              </a:rPr>
              <a:t>, ce site unique est devenu au fil du temps l'un des parcs zoologiques les plus renommés de France et un élément phare du patrimoine sentimental de la région. </a:t>
            </a:r>
            <a:r>
              <a:rPr lang="fr-FR" b="0" i="0" dirty="0" smtClean="0">
                <a:solidFill>
                  <a:srgbClr val="666666"/>
                </a:solidFill>
                <a:effectLst/>
                <a:latin typeface="Helvetica" panose="020B0604020202020204" pitchFamily="34" charset="0"/>
              </a:rPr>
              <a:t> </a:t>
            </a:r>
            <a:endParaRPr lang="fr-FR" b="0" i="0" dirty="0">
              <a:solidFill>
                <a:srgbClr val="666666"/>
              </a:solidFill>
              <a:effectLst/>
              <a:latin typeface="Helvetica" panose="020B0604020202020204" pitchFamily="34" charset="0"/>
            </a:endParaRPr>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6200000">
            <a:off x="5863742" y="1294789"/>
            <a:ext cx="6000000" cy="4500000"/>
          </a:xfrm>
          <a:prstGeom prst="rect">
            <a:avLst/>
          </a:prstGeom>
        </p:spPr>
      </p:pic>
      <p:sp>
        <p:nvSpPr>
          <p:cNvPr id="4" name="Rectangle 3"/>
          <p:cNvSpPr/>
          <p:nvPr/>
        </p:nvSpPr>
        <p:spPr>
          <a:xfrm>
            <a:off x="11113742" y="1028343"/>
            <a:ext cx="1069524" cy="369332"/>
          </a:xfrm>
          <a:prstGeom prst="rect">
            <a:avLst/>
          </a:prstGeom>
        </p:spPr>
        <p:txBody>
          <a:bodyPr wrap="none">
            <a:spAutoFit/>
          </a:bodyPr>
          <a:lstStyle/>
          <a:p>
            <a:pPr fontAlgn="base"/>
            <a:r>
              <a:rPr lang="fr-FR" b="1" dirty="0">
                <a:latin typeface="Helvetica" panose="020B0604020202020204" pitchFamily="34" charset="0"/>
              </a:rPr>
              <a:t>Mandrill</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30288601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3344041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480" y="561003"/>
            <a:ext cx="10056938" cy="5652000"/>
          </a:xfrm>
          <a:prstGeom prst="rect">
            <a:avLst/>
          </a:prstGeom>
        </p:spPr>
      </p:pic>
      <p:sp>
        <p:nvSpPr>
          <p:cNvPr id="2" name="Rectangle 1"/>
          <p:cNvSpPr/>
          <p:nvPr/>
        </p:nvSpPr>
        <p:spPr>
          <a:xfrm>
            <a:off x="10070907" y="1027227"/>
            <a:ext cx="2121093" cy="369332"/>
          </a:xfrm>
          <a:prstGeom prst="rect">
            <a:avLst/>
          </a:prstGeom>
        </p:spPr>
        <p:txBody>
          <a:bodyPr wrap="none">
            <a:spAutoFit/>
          </a:bodyPr>
          <a:lstStyle/>
          <a:p>
            <a:r>
              <a:rPr lang="fr-FR" b="1" dirty="0">
                <a:solidFill>
                  <a:schemeClr val="bg1"/>
                </a:solidFill>
                <a:latin typeface="Helvetica" panose="020B0604020202020204" pitchFamily="34" charset="0"/>
              </a:rPr>
              <a:t>Rhinocéros blanc</a:t>
            </a:r>
            <a:endParaRPr lang="fr-FR" dirty="0">
              <a:solidFill>
                <a:schemeClr val="bg1"/>
              </a:solidFill>
            </a:endParaRPr>
          </a:p>
        </p:txBody>
      </p:sp>
    </p:spTree>
    <p:extLst>
      <p:ext uri="{BB962C8B-B14F-4D97-AF65-F5344CB8AC3E}">
        <p14:creationId xmlns:p14="http://schemas.microsoft.com/office/powerpoint/2010/main" val="25273402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5562" y="638828"/>
            <a:ext cx="7536000" cy="5652000"/>
          </a:xfrm>
          <a:prstGeom prst="rect">
            <a:avLst/>
          </a:prstGeom>
        </p:spPr>
      </p:pic>
      <p:sp>
        <p:nvSpPr>
          <p:cNvPr id="3" name="Rectangle 2"/>
          <p:cNvSpPr/>
          <p:nvPr/>
        </p:nvSpPr>
        <p:spPr>
          <a:xfrm>
            <a:off x="10058082" y="939545"/>
            <a:ext cx="2133918" cy="369332"/>
          </a:xfrm>
          <a:prstGeom prst="rect">
            <a:avLst/>
          </a:prstGeom>
        </p:spPr>
        <p:txBody>
          <a:bodyPr wrap="none">
            <a:spAutoFit/>
          </a:bodyPr>
          <a:lstStyle/>
          <a:p>
            <a:pPr fontAlgn="base"/>
            <a:r>
              <a:rPr lang="fr-FR" b="1" dirty="0">
                <a:latin typeface="Helvetica" panose="020B0604020202020204" pitchFamily="34" charset="0"/>
              </a:rPr>
              <a:t>Zèbre des plaines</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30561021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Rectangle 2"/>
          <p:cNvSpPr/>
          <p:nvPr/>
        </p:nvSpPr>
        <p:spPr>
          <a:xfrm>
            <a:off x="419463" y="275666"/>
            <a:ext cx="2133918" cy="369332"/>
          </a:xfrm>
          <a:prstGeom prst="rect">
            <a:avLst/>
          </a:prstGeom>
        </p:spPr>
        <p:txBody>
          <a:bodyPr wrap="none">
            <a:spAutoFit/>
          </a:bodyPr>
          <a:lstStyle/>
          <a:p>
            <a:pPr fontAlgn="base"/>
            <a:r>
              <a:rPr lang="fr-FR" b="1" dirty="0">
                <a:solidFill>
                  <a:schemeClr val="bg1"/>
                </a:solidFill>
                <a:latin typeface="Helvetica" panose="020B0604020202020204" pitchFamily="34" charset="0"/>
              </a:rPr>
              <a:t>Zèbre des plaines</a:t>
            </a:r>
            <a:endParaRPr lang="fr-FR" b="1" i="0" dirty="0">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3151264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329" y="616824"/>
            <a:ext cx="10056938" cy="5652000"/>
          </a:xfrm>
          <a:prstGeom prst="rect">
            <a:avLst/>
          </a:prstGeom>
        </p:spPr>
      </p:pic>
      <p:sp>
        <p:nvSpPr>
          <p:cNvPr id="3" name="Rectangle 2"/>
          <p:cNvSpPr/>
          <p:nvPr/>
        </p:nvSpPr>
        <p:spPr>
          <a:xfrm>
            <a:off x="10032434" y="996782"/>
            <a:ext cx="2159566" cy="369332"/>
          </a:xfrm>
          <a:prstGeom prst="rect">
            <a:avLst/>
          </a:prstGeom>
        </p:spPr>
        <p:txBody>
          <a:bodyPr wrap="none">
            <a:spAutoFit/>
          </a:bodyPr>
          <a:lstStyle/>
          <a:p>
            <a:pPr fontAlgn="base"/>
            <a:r>
              <a:rPr lang="fr-FR" b="1" dirty="0">
                <a:solidFill>
                  <a:schemeClr val="bg1"/>
                </a:solidFill>
                <a:latin typeface="Helvetica" panose="020B0604020202020204" pitchFamily="34" charset="0"/>
              </a:rPr>
              <a:t>Bison d’Amérique</a:t>
            </a:r>
            <a:endParaRPr lang="fr-FR" b="1" i="0" dirty="0">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3817287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3035" y="613776"/>
            <a:ext cx="7536000" cy="5652000"/>
          </a:xfrm>
          <a:prstGeom prst="rect">
            <a:avLst/>
          </a:prstGeom>
        </p:spPr>
      </p:pic>
      <p:sp>
        <p:nvSpPr>
          <p:cNvPr id="3" name="Rectangle 2"/>
          <p:cNvSpPr/>
          <p:nvPr/>
        </p:nvSpPr>
        <p:spPr>
          <a:xfrm>
            <a:off x="10427008" y="1102384"/>
            <a:ext cx="1659429" cy="369332"/>
          </a:xfrm>
          <a:prstGeom prst="rect">
            <a:avLst/>
          </a:prstGeom>
        </p:spPr>
        <p:txBody>
          <a:bodyPr wrap="none">
            <a:spAutoFit/>
          </a:bodyPr>
          <a:lstStyle/>
          <a:p>
            <a:pPr fontAlgn="base"/>
            <a:r>
              <a:rPr lang="fr-FR" b="1" dirty="0">
                <a:latin typeface="Helvetica" panose="020B0604020202020204" pitchFamily="34" charset="0"/>
              </a:rPr>
              <a:t>Hippopotame</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14396111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Rectangle 2"/>
          <p:cNvSpPr/>
          <p:nvPr/>
        </p:nvSpPr>
        <p:spPr>
          <a:xfrm>
            <a:off x="556499" y="363348"/>
            <a:ext cx="1659429" cy="369332"/>
          </a:xfrm>
          <a:prstGeom prst="rect">
            <a:avLst/>
          </a:prstGeom>
        </p:spPr>
        <p:txBody>
          <a:bodyPr wrap="none">
            <a:spAutoFit/>
          </a:bodyPr>
          <a:lstStyle/>
          <a:p>
            <a:pPr fontAlgn="base"/>
            <a:r>
              <a:rPr lang="fr-FR" b="1" dirty="0">
                <a:solidFill>
                  <a:schemeClr val="bg1"/>
                </a:solidFill>
                <a:latin typeface="Helvetica" panose="020B0604020202020204" pitchFamily="34" charset="0"/>
              </a:rPr>
              <a:t>Hippopotame</a:t>
            </a:r>
            <a:endParaRPr lang="fr-FR" b="1" i="0" dirty="0">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8862465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Rectangle 2"/>
          <p:cNvSpPr/>
          <p:nvPr/>
        </p:nvSpPr>
        <p:spPr>
          <a:xfrm>
            <a:off x="328458" y="259834"/>
            <a:ext cx="714683" cy="369332"/>
          </a:xfrm>
          <a:prstGeom prst="rect">
            <a:avLst/>
          </a:prstGeom>
        </p:spPr>
        <p:txBody>
          <a:bodyPr wrap="none">
            <a:spAutoFit/>
          </a:bodyPr>
          <a:lstStyle/>
          <a:p>
            <a:pPr fontAlgn="base"/>
            <a:r>
              <a:rPr lang="fr-FR" b="1" dirty="0">
                <a:latin typeface="Helvetica" panose="020B0604020202020204" pitchFamily="34" charset="0"/>
              </a:rPr>
              <a:t>Lynx</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1455725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584" y="717032"/>
            <a:ext cx="10056938" cy="5652000"/>
          </a:xfrm>
          <a:prstGeom prst="rect">
            <a:avLst/>
          </a:prstGeom>
        </p:spPr>
      </p:pic>
    </p:spTree>
    <p:extLst>
      <p:ext uri="{BB962C8B-B14F-4D97-AF65-F5344CB8AC3E}">
        <p14:creationId xmlns:p14="http://schemas.microsoft.com/office/powerpoint/2010/main" val="1247384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6200000">
            <a:off x="6835903" y="1501903"/>
            <a:ext cx="6857999" cy="3854195"/>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501902" y="1501902"/>
            <a:ext cx="6857999" cy="3854195"/>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2441531" y="1501902"/>
            <a:ext cx="6857999" cy="3854195"/>
          </a:xfrm>
          <a:prstGeom prst="rect">
            <a:avLst/>
          </a:prstGeom>
        </p:spPr>
      </p:pic>
    </p:spTree>
    <p:extLst>
      <p:ext uri="{BB962C8B-B14F-4D97-AF65-F5344CB8AC3E}">
        <p14:creationId xmlns:p14="http://schemas.microsoft.com/office/powerpoint/2010/main" val="595660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0405" y="547921"/>
            <a:ext cx="7536000" cy="5652000"/>
          </a:xfrm>
          <a:prstGeom prst="rect">
            <a:avLst/>
          </a:prstGeom>
        </p:spPr>
      </p:pic>
      <p:sp>
        <p:nvSpPr>
          <p:cNvPr id="3" name="ZoneTexte 2"/>
          <p:cNvSpPr txBox="1"/>
          <p:nvPr/>
        </p:nvSpPr>
        <p:spPr>
          <a:xfrm>
            <a:off x="10722279" y="914400"/>
            <a:ext cx="1240077" cy="369332"/>
          </a:xfrm>
          <a:prstGeom prst="rect">
            <a:avLst/>
          </a:prstGeom>
          <a:noFill/>
        </p:spPr>
        <p:txBody>
          <a:bodyPr wrap="square" rtlCol="0">
            <a:spAutoFit/>
          </a:bodyPr>
          <a:lstStyle/>
          <a:p>
            <a:r>
              <a:rPr lang="fr-FR" b="1" dirty="0" smtClean="0"/>
              <a:t>lionne</a:t>
            </a:r>
            <a:endParaRPr lang="fr-FR" b="1" dirty="0"/>
          </a:p>
        </p:txBody>
      </p:sp>
    </p:spTree>
    <p:extLst>
      <p:ext uri="{BB962C8B-B14F-4D97-AF65-F5344CB8AC3E}">
        <p14:creationId xmlns:p14="http://schemas.microsoft.com/office/powerpoint/2010/main" val="3764946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ZoneTexte 2"/>
          <p:cNvSpPr txBox="1"/>
          <p:nvPr/>
        </p:nvSpPr>
        <p:spPr>
          <a:xfrm>
            <a:off x="4346531" y="638827"/>
            <a:ext cx="2129425" cy="369332"/>
          </a:xfrm>
          <a:prstGeom prst="rect">
            <a:avLst/>
          </a:prstGeom>
          <a:noFill/>
        </p:spPr>
        <p:txBody>
          <a:bodyPr wrap="square" rtlCol="0">
            <a:spAutoFit/>
          </a:bodyPr>
          <a:lstStyle/>
          <a:p>
            <a:r>
              <a:rPr lang="fr-FR" b="1" dirty="0" smtClean="0">
                <a:solidFill>
                  <a:schemeClr val="bg1"/>
                </a:solidFill>
              </a:rPr>
              <a:t>Ours polaire</a:t>
            </a:r>
            <a:endParaRPr lang="fr-FR" b="1" dirty="0">
              <a:solidFill>
                <a:schemeClr val="bg1"/>
              </a:solidFill>
            </a:endParaRPr>
          </a:p>
        </p:txBody>
      </p:sp>
    </p:spTree>
    <p:extLst>
      <p:ext uri="{BB962C8B-B14F-4D97-AF65-F5344CB8AC3E}">
        <p14:creationId xmlns:p14="http://schemas.microsoft.com/office/powerpoint/2010/main" val="824361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2" name="Rectangle 1"/>
          <p:cNvSpPr/>
          <p:nvPr/>
        </p:nvSpPr>
        <p:spPr>
          <a:xfrm>
            <a:off x="428259" y="238088"/>
            <a:ext cx="1915909" cy="369332"/>
          </a:xfrm>
          <a:prstGeom prst="rect">
            <a:avLst/>
          </a:prstGeom>
        </p:spPr>
        <p:txBody>
          <a:bodyPr wrap="none">
            <a:spAutoFit/>
          </a:bodyPr>
          <a:lstStyle/>
          <a:p>
            <a:pPr fontAlgn="base"/>
            <a:r>
              <a:rPr lang="fr-FR" b="1" dirty="0">
                <a:latin typeface="Helvetica" panose="020B0604020202020204" pitchFamily="34" charset="0"/>
              </a:rPr>
              <a:t>Eléphant d’Asie</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41509179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272" y="616823"/>
            <a:ext cx="10056938" cy="5652000"/>
          </a:xfrm>
          <a:prstGeom prst="rect">
            <a:avLst/>
          </a:prstGeom>
        </p:spPr>
      </p:pic>
    </p:spTree>
    <p:extLst>
      <p:ext uri="{BB962C8B-B14F-4D97-AF65-F5344CB8AC3E}">
        <p14:creationId xmlns:p14="http://schemas.microsoft.com/office/powerpoint/2010/main" val="34771589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6200000">
            <a:off x="6835903" y="1501903"/>
            <a:ext cx="6857999" cy="3854195"/>
          </a:xfrm>
          <a:prstGeom prst="rect">
            <a:avLst/>
          </a:prstGeom>
        </p:spPr>
      </p:pic>
      <p:pic>
        <p:nvPicPr>
          <p:cNvPr id="3" name="Image 2"/>
          <p:cNvPicPr>
            <a:picLocks noChangeAspect="1"/>
          </p:cNvPicPr>
          <p:nvPr/>
        </p:nvPicPr>
        <p:blipFill>
          <a:blip r:embed="rId3" cstate="email">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tretch>
            <a:fillRect/>
          </a:stretch>
        </p:blipFill>
        <p:spPr>
          <a:xfrm rot="16200000">
            <a:off x="2888116" y="1501901"/>
            <a:ext cx="6857999" cy="3854195"/>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6200000">
            <a:off x="-1280786" y="1280786"/>
            <a:ext cx="6858000" cy="4296427"/>
          </a:xfrm>
          <a:prstGeom prst="rect">
            <a:avLst/>
          </a:prstGeom>
        </p:spPr>
      </p:pic>
      <p:sp>
        <p:nvSpPr>
          <p:cNvPr id="5" name="Rectangle 4"/>
          <p:cNvSpPr/>
          <p:nvPr/>
        </p:nvSpPr>
        <p:spPr>
          <a:xfrm>
            <a:off x="9390303" y="150405"/>
            <a:ext cx="1749197" cy="369332"/>
          </a:xfrm>
          <a:prstGeom prst="rect">
            <a:avLst/>
          </a:prstGeom>
        </p:spPr>
        <p:txBody>
          <a:bodyPr wrap="none">
            <a:spAutoFit/>
          </a:bodyPr>
          <a:lstStyle/>
          <a:p>
            <a:pPr fontAlgn="base"/>
            <a:r>
              <a:rPr lang="fr-FR" b="1" dirty="0">
                <a:latin typeface="Helvetica" panose="020B0604020202020204" pitchFamily="34" charset="0"/>
              </a:rPr>
              <a:t>Grue</a:t>
            </a:r>
            <a:r>
              <a:rPr lang="fr-FR" b="1" dirty="0">
                <a:solidFill>
                  <a:schemeClr val="bg1"/>
                </a:solidFill>
                <a:latin typeface="Helvetica" panose="020B0604020202020204" pitchFamily="34" charset="0"/>
              </a:rPr>
              <a:t> </a:t>
            </a:r>
            <a:r>
              <a:rPr lang="fr-FR" b="1" dirty="0" err="1">
                <a:latin typeface="Helvetica" panose="020B0604020202020204" pitchFamily="34" charset="0"/>
              </a:rPr>
              <a:t>antigone</a:t>
            </a:r>
            <a:endParaRPr lang="fr-FR" b="1" i="0" dirty="0">
              <a:effectLst/>
              <a:latin typeface="Helvetica" panose="020B0604020202020204" pitchFamily="34" charset="0"/>
            </a:endParaRPr>
          </a:p>
        </p:txBody>
      </p:sp>
      <p:sp>
        <p:nvSpPr>
          <p:cNvPr id="6" name="Rectangle 5"/>
          <p:cNvSpPr/>
          <p:nvPr/>
        </p:nvSpPr>
        <p:spPr>
          <a:xfrm>
            <a:off x="927810" y="150405"/>
            <a:ext cx="2044149" cy="369332"/>
          </a:xfrm>
          <a:prstGeom prst="rect">
            <a:avLst/>
          </a:prstGeom>
        </p:spPr>
        <p:txBody>
          <a:bodyPr wrap="none">
            <a:spAutoFit/>
          </a:bodyPr>
          <a:lstStyle/>
          <a:p>
            <a:pPr fontAlgn="base"/>
            <a:r>
              <a:rPr lang="fr-FR" b="1" dirty="0">
                <a:latin typeface="Helvetica" panose="020B0604020202020204" pitchFamily="34" charset="0"/>
              </a:rPr>
              <a:t>Cigogne blanche</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326536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Rectangle 2"/>
          <p:cNvSpPr/>
          <p:nvPr/>
        </p:nvSpPr>
        <p:spPr>
          <a:xfrm>
            <a:off x="659782" y="767834"/>
            <a:ext cx="915635" cy="369332"/>
          </a:xfrm>
          <a:prstGeom prst="rect">
            <a:avLst/>
          </a:prstGeom>
        </p:spPr>
        <p:txBody>
          <a:bodyPr wrap="none">
            <a:spAutoFit/>
          </a:bodyPr>
          <a:lstStyle/>
          <a:p>
            <a:pPr fontAlgn="base"/>
            <a:r>
              <a:rPr lang="fr-FR" b="1" dirty="0">
                <a:solidFill>
                  <a:schemeClr val="bg1"/>
                </a:solidFill>
                <a:latin typeface="Helvetica" panose="020B0604020202020204" pitchFamily="34" charset="0"/>
              </a:rPr>
              <a:t>Impala</a:t>
            </a:r>
            <a:endParaRPr lang="fr-FR" b="1" i="0" dirty="0">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366832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434" y="590034"/>
            <a:ext cx="10056938" cy="5652000"/>
          </a:xfrm>
          <a:prstGeom prst="rect">
            <a:avLst/>
          </a:prstGeom>
        </p:spPr>
      </p:pic>
      <p:sp>
        <p:nvSpPr>
          <p:cNvPr id="3" name="Rectangle 2"/>
          <p:cNvSpPr/>
          <p:nvPr/>
        </p:nvSpPr>
        <p:spPr>
          <a:xfrm>
            <a:off x="10257372" y="1128653"/>
            <a:ext cx="1762021" cy="369332"/>
          </a:xfrm>
          <a:prstGeom prst="rect">
            <a:avLst/>
          </a:prstGeom>
        </p:spPr>
        <p:txBody>
          <a:bodyPr wrap="none">
            <a:spAutoFit/>
          </a:bodyPr>
          <a:lstStyle/>
          <a:p>
            <a:pPr fontAlgn="base"/>
            <a:r>
              <a:rPr lang="fr-FR" b="1" dirty="0">
                <a:latin typeface="Helvetica" panose="020B0604020202020204" pitchFamily="34" charset="0"/>
              </a:rPr>
              <a:t>Grand koudou</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11478573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ZoneTexte 2"/>
          <p:cNvSpPr txBox="1"/>
          <p:nvPr/>
        </p:nvSpPr>
        <p:spPr>
          <a:xfrm>
            <a:off x="187890" y="588723"/>
            <a:ext cx="1114817" cy="369332"/>
          </a:xfrm>
          <a:prstGeom prst="rect">
            <a:avLst/>
          </a:prstGeom>
          <a:noFill/>
        </p:spPr>
        <p:txBody>
          <a:bodyPr wrap="square" rtlCol="0">
            <a:spAutoFit/>
          </a:bodyPr>
          <a:lstStyle/>
          <a:p>
            <a:r>
              <a:rPr lang="fr-FR" dirty="0" smtClean="0"/>
              <a:t>Carpe</a:t>
            </a:r>
            <a:endParaRPr lang="fr-FR" dirty="0"/>
          </a:p>
        </p:txBody>
      </p:sp>
    </p:spTree>
    <p:extLst>
      <p:ext uri="{BB962C8B-B14F-4D97-AF65-F5344CB8AC3E}">
        <p14:creationId xmlns:p14="http://schemas.microsoft.com/office/powerpoint/2010/main" val="28422484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8044" y="659415"/>
            <a:ext cx="7536000" cy="5652000"/>
          </a:xfrm>
          <a:prstGeom prst="rect">
            <a:avLst/>
          </a:prstGeom>
        </p:spPr>
      </p:pic>
      <p:sp>
        <p:nvSpPr>
          <p:cNvPr id="3" name="Rectangle 2"/>
          <p:cNvSpPr/>
          <p:nvPr/>
        </p:nvSpPr>
        <p:spPr>
          <a:xfrm>
            <a:off x="154487" y="2782669"/>
            <a:ext cx="2513557" cy="369332"/>
          </a:xfrm>
          <a:prstGeom prst="rect">
            <a:avLst/>
          </a:prstGeom>
        </p:spPr>
        <p:txBody>
          <a:bodyPr wrap="square">
            <a:spAutoFit/>
          </a:bodyPr>
          <a:lstStyle/>
          <a:p>
            <a:r>
              <a:rPr lang="fr-FR" dirty="0" smtClean="0">
                <a:latin typeface="Helvetica" panose="020B0604020202020204" pitchFamily="34" charset="0"/>
              </a:rPr>
              <a:t>.</a:t>
            </a:r>
            <a:endParaRPr lang="fr-FR" dirty="0"/>
          </a:p>
        </p:txBody>
      </p:sp>
      <p:sp>
        <p:nvSpPr>
          <p:cNvPr id="4" name="Rectangle 3"/>
          <p:cNvSpPr/>
          <p:nvPr/>
        </p:nvSpPr>
        <p:spPr>
          <a:xfrm>
            <a:off x="154487" y="313244"/>
            <a:ext cx="248786" cy="369332"/>
          </a:xfrm>
          <a:prstGeom prst="rect">
            <a:avLst/>
          </a:prstGeom>
        </p:spPr>
        <p:txBody>
          <a:bodyPr wrap="none">
            <a:spAutoFit/>
          </a:bodyPr>
          <a:lstStyle/>
          <a:p>
            <a:r>
              <a:rPr lang="fr-FR" b="1" dirty="0">
                <a:solidFill>
                  <a:srgbClr val="FFFFFF"/>
                </a:solidFill>
                <a:latin typeface="Helvetica" panose="020B0604020202020204" pitchFamily="34" charset="0"/>
              </a:rPr>
              <a:t> </a:t>
            </a:r>
            <a:endParaRPr lang="fr-FR" dirty="0"/>
          </a:p>
        </p:txBody>
      </p:sp>
      <p:sp>
        <p:nvSpPr>
          <p:cNvPr id="5" name="Rectangle 4"/>
          <p:cNvSpPr/>
          <p:nvPr/>
        </p:nvSpPr>
        <p:spPr>
          <a:xfrm>
            <a:off x="10611466" y="1025087"/>
            <a:ext cx="1415772" cy="369332"/>
          </a:xfrm>
          <a:prstGeom prst="rect">
            <a:avLst/>
          </a:prstGeom>
        </p:spPr>
        <p:txBody>
          <a:bodyPr wrap="none">
            <a:spAutoFit/>
          </a:bodyPr>
          <a:lstStyle/>
          <a:p>
            <a:pPr fontAlgn="base"/>
            <a:r>
              <a:rPr lang="fr-FR" b="1" dirty="0">
                <a:latin typeface="Helvetica" panose="020B0604020202020204" pitchFamily="34" charset="0"/>
              </a:rPr>
              <a:t>Chimpanzé</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686779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12012" y="397330"/>
            <a:ext cx="1945710" cy="646331"/>
          </a:xfrm>
          <a:prstGeom prst="rect">
            <a:avLst/>
          </a:prstGeom>
          <a:noFill/>
        </p:spPr>
        <p:txBody>
          <a:bodyPr wrap="square" rtlCol="0">
            <a:spAutoFit/>
          </a:bodyPr>
          <a:lstStyle/>
          <a:p>
            <a:r>
              <a:rPr lang="fr-FR" sz="3600" b="1" dirty="0" smtClean="0"/>
              <a:t>              </a:t>
            </a:r>
            <a:endParaRPr lang="fr-FR" sz="3600" b="1" dirty="0"/>
          </a:p>
        </p:txBody>
      </p:sp>
      <p:pic>
        <p:nvPicPr>
          <p:cNvPr id="6" name="Imag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0457" y="720495"/>
            <a:ext cx="7536000" cy="5652000"/>
          </a:xfrm>
          <a:prstGeom prst="rect">
            <a:avLst/>
          </a:prstGeom>
        </p:spPr>
      </p:pic>
      <p:sp>
        <p:nvSpPr>
          <p:cNvPr id="5" name="Rectangle 4"/>
          <p:cNvSpPr/>
          <p:nvPr/>
        </p:nvSpPr>
        <p:spPr>
          <a:xfrm>
            <a:off x="4535106" y="295044"/>
            <a:ext cx="3406702" cy="369332"/>
          </a:xfrm>
          <a:prstGeom prst="rect">
            <a:avLst/>
          </a:prstGeom>
        </p:spPr>
        <p:txBody>
          <a:bodyPr wrap="none">
            <a:spAutoFit/>
          </a:bodyPr>
          <a:lstStyle/>
          <a:p>
            <a:r>
              <a:rPr lang="fr-FR" b="1" dirty="0">
                <a:latin typeface="Helvetica" panose="020B0604020202020204" pitchFamily="34" charset="0"/>
              </a:rPr>
              <a:t>Gorille des plaines de l'Ouest</a:t>
            </a:r>
            <a:endParaRPr lang="fr-FR" dirty="0"/>
          </a:p>
        </p:txBody>
      </p:sp>
      <p:sp>
        <p:nvSpPr>
          <p:cNvPr id="7" name="Rectangle 6"/>
          <p:cNvSpPr/>
          <p:nvPr/>
        </p:nvSpPr>
        <p:spPr>
          <a:xfrm>
            <a:off x="279748" y="1978492"/>
            <a:ext cx="2077974" cy="2031325"/>
          </a:xfrm>
          <a:prstGeom prst="rect">
            <a:avLst/>
          </a:prstGeom>
        </p:spPr>
        <p:txBody>
          <a:bodyPr wrap="square">
            <a:spAutoFit/>
          </a:bodyPr>
          <a:lstStyle/>
          <a:p>
            <a:r>
              <a:rPr lang="fr-FR" dirty="0">
                <a:latin typeface="Helvetica" panose="020B0604020202020204" pitchFamily="34" charset="0"/>
              </a:rPr>
              <a:t>le zoo enregistre sa toute première naissance de gorille, une petite femelle prénommée Sabrina</a:t>
            </a:r>
            <a:endParaRPr lang="fr-FR" dirty="0"/>
          </a:p>
        </p:txBody>
      </p:sp>
    </p:spTree>
    <p:extLst>
      <p:ext uri="{BB962C8B-B14F-4D97-AF65-F5344CB8AC3E}">
        <p14:creationId xmlns:p14="http://schemas.microsoft.com/office/powerpoint/2010/main" val="3419546692"/>
      </p:ext>
    </p:extLst>
  </p:cSld>
  <p:clrMapOvr>
    <a:masterClrMapping/>
  </p:clrMapOvr>
  <mc:AlternateContent xmlns:mc="http://schemas.openxmlformats.org/markup-compatibility/2006" xmlns:p14="http://schemas.microsoft.com/office/powerpoint/2010/main">
    <mc:Choice Requires="p14">
      <p:transition spd="slow" p14:dur="2000" advClick="0" advTm="6000"/>
    </mc:Choice>
    <mc:Fallback xmlns="">
      <p:transition spd="slow" advClick="0"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1030" y="638827"/>
            <a:ext cx="7536000" cy="5652000"/>
          </a:xfrm>
          <a:prstGeom prst="rect">
            <a:avLst/>
          </a:prstGeom>
        </p:spPr>
      </p:pic>
      <p:sp>
        <p:nvSpPr>
          <p:cNvPr id="3" name="Rectangle 2"/>
          <p:cNvSpPr/>
          <p:nvPr/>
        </p:nvSpPr>
        <p:spPr>
          <a:xfrm>
            <a:off x="10590201" y="726510"/>
            <a:ext cx="1601799" cy="923330"/>
          </a:xfrm>
          <a:prstGeom prst="rect">
            <a:avLst/>
          </a:prstGeom>
        </p:spPr>
        <p:txBody>
          <a:bodyPr wrap="square">
            <a:spAutoFit/>
          </a:bodyPr>
          <a:lstStyle/>
          <a:p>
            <a:r>
              <a:rPr lang="fr-FR" b="1" dirty="0">
                <a:latin typeface="Helvetica" panose="020B0604020202020204" pitchFamily="34" charset="0"/>
              </a:rPr>
              <a:t>Gorille des plaines de l'Ouest</a:t>
            </a:r>
            <a:r>
              <a:rPr lang="fr-FR" b="1" dirty="0">
                <a:solidFill>
                  <a:srgbClr val="FFFFFF"/>
                </a:solidFill>
                <a:latin typeface="Helvetica" panose="020B0604020202020204" pitchFamily="34" charset="0"/>
              </a:rPr>
              <a:t> </a:t>
            </a:r>
            <a:endParaRPr lang="fr-FR" dirty="0"/>
          </a:p>
        </p:txBody>
      </p:sp>
    </p:spTree>
    <p:extLst>
      <p:ext uri="{BB962C8B-B14F-4D97-AF65-F5344CB8AC3E}">
        <p14:creationId xmlns:p14="http://schemas.microsoft.com/office/powerpoint/2010/main" val="12102063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064" y="610644"/>
            <a:ext cx="10056938" cy="5652000"/>
          </a:xfrm>
          <a:prstGeom prst="rect">
            <a:avLst/>
          </a:prstGeom>
        </p:spPr>
      </p:pic>
      <p:sp>
        <p:nvSpPr>
          <p:cNvPr id="3" name="Rectangle 2"/>
          <p:cNvSpPr/>
          <p:nvPr/>
        </p:nvSpPr>
        <p:spPr>
          <a:xfrm>
            <a:off x="10237619" y="952071"/>
            <a:ext cx="1954381" cy="369332"/>
          </a:xfrm>
          <a:prstGeom prst="rect">
            <a:avLst/>
          </a:prstGeom>
        </p:spPr>
        <p:txBody>
          <a:bodyPr wrap="none">
            <a:spAutoFit/>
          </a:bodyPr>
          <a:lstStyle/>
          <a:p>
            <a:pPr fontAlgn="base"/>
            <a:r>
              <a:rPr lang="fr-FR" b="1" dirty="0">
                <a:latin typeface="Helvetica" panose="020B0604020202020204" pitchFamily="34" charset="0"/>
              </a:rPr>
              <a:t>Crocodile du Nil</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2403429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555278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12192000" cy="6851904"/>
          </a:xfrm>
          <a:prstGeom prst="rect">
            <a:avLst/>
          </a:prstGeom>
        </p:spPr>
      </p:pic>
    </p:spTree>
    <p:extLst>
      <p:ext uri="{BB962C8B-B14F-4D97-AF65-F5344CB8AC3E}">
        <p14:creationId xmlns:p14="http://schemas.microsoft.com/office/powerpoint/2010/main" val="29654170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Rectangle 2"/>
          <p:cNvSpPr/>
          <p:nvPr/>
        </p:nvSpPr>
        <p:spPr>
          <a:xfrm>
            <a:off x="222919" y="313244"/>
            <a:ext cx="1800493" cy="369332"/>
          </a:xfrm>
          <a:prstGeom prst="rect">
            <a:avLst/>
          </a:prstGeom>
        </p:spPr>
        <p:txBody>
          <a:bodyPr wrap="none">
            <a:spAutoFit/>
          </a:bodyPr>
          <a:lstStyle/>
          <a:p>
            <a:pPr fontAlgn="base"/>
            <a:r>
              <a:rPr lang="fr-FR" b="1" dirty="0">
                <a:solidFill>
                  <a:schemeClr val="bg1"/>
                </a:solidFill>
                <a:latin typeface="Helvetica" panose="020B0604020202020204" pitchFamily="34" charset="0"/>
              </a:rPr>
              <a:t>Python molure</a:t>
            </a:r>
            <a:endParaRPr lang="fr-FR" b="1" i="0" dirty="0">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21218067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2112723" y="673274"/>
            <a:ext cx="7536000" cy="5652000"/>
          </a:xfrm>
          <a:prstGeom prst="rect">
            <a:avLst/>
          </a:prstGeom>
        </p:spPr>
      </p:pic>
      <p:sp>
        <p:nvSpPr>
          <p:cNvPr id="3" name="Rectangle 2"/>
          <p:cNvSpPr/>
          <p:nvPr/>
        </p:nvSpPr>
        <p:spPr>
          <a:xfrm>
            <a:off x="10618756" y="964597"/>
            <a:ext cx="1364476" cy="369332"/>
          </a:xfrm>
          <a:prstGeom prst="rect">
            <a:avLst/>
          </a:prstGeom>
        </p:spPr>
        <p:txBody>
          <a:bodyPr wrap="none">
            <a:spAutoFit/>
          </a:bodyPr>
          <a:lstStyle/>
          <a:p>
            <a:pPr fontAlgn="base"/>
            <a:r>
              <a:rPr lang="fr-FR" b="1" dirty="0">
                <a:latin typeface="Helvetica" panose="020B0604020202020204" pitchFamily="34" charset="0"/>
              </a:rPr>
              <a:t>Ara </a:t>
            </a:r>
            <a:r>
              <a:rPr lang="fr-FR" b="1" dirty="0" err="1">
                <a:latin typeface="Helvetica" panose="020B0604020202020204" pitchFamily="34" charset="0"/>
              </a:rPr>
              <a:t>macao</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3981371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2012515" y="588723"/>
            <a:ext cx="7536000" cy="5652000"/>
          </a:xfrm>
          <a:prstGeom prst="rect">
            <a:avLst/>
          </a:prstGeom>
        </p:spPr>
      </p:pic>
    </p:spTree>
    <p:extLst>
      <p:ext uri="{BB962C8B-B14F-4D97-AF65-F5344CB8AC3E}">
        <p14:creationId xmlns:p14="http://schemas.microsoft.com/office/powerpoint/2010/main" val="15867951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associÃ©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338170" y="0"/>
            <a:ext cx="585383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Ã©sultat de recherche d'images pour &quot;perroquet palmyre&quot;"/>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b="-205"/>
          <a:stretch/>
        </p:blipFill>
        <p:spPr bwMode="auto">
          <a:xfrm>
            <a:off x="-1" y="0"/>
            <a:ext cx="602501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16325" y="400926"/>
            <a:ext cx="2044149" cy="369332"/>
          </a:xfrm>
          <a:prstGeom prst="rect">
            <a:avLst/>
          </a:prstGeom>
        </p:spPr>
        <p:txBody>
          <a:bodyPr wrap="none">
            <a:spAutoFit/>
          </a:bodyPr>
          <a:lstStyle/>
          <a:p>
            <a:pPr fontAlgn="base"/>
            <a:r>
              <a:rPr lang="fr-FR" b="1" dirty="0">
                <a:solidFill>
                  <a:schemeClr val="bg1"/>
                </a:solidFill>
                <a:latin typeface="Helvetica" panose="020B0604020202020204" pitchFamily="34" charset="0"/>
              </a:rPr>
              <a:t>Ara bleu et jaune</a:t>
            </a:r>
            <a:endParaRPr lang="fr-FR" b="1" i="0" dirty="0">
              <a:solidFill>
                <a:schemeClr val="bg1"/>
              </a:solidFill>
              <a:effectLst/>
              <a:latin typeface="Helvetica" panose="020B0604020202020204" pitchFamily="34" charset="0"/>
            </a:endParaRPr>
          </a:p>
        </p:txBody>
      </p:sp>
      <p:sp>
        <p:nvSpPr>
          <p:cNvPr id="3" name="Rectangle 2"/>
          <p:cNvSpPr/>
          <p:nvPr/>
        </p:nvSpPr>
        <p:spPr>
          <a:xfrm>
            <a:off x="10042134" y="400926"/>
            <a:ext cx="1903085" cy="369332"/>
          </a:xfrm>
          <a:prstGeom prst="rect">
            <a:avLst/>
          </a:prstGeom>
        </p:spPr>
        <p:txBody>
          <a:bodyPr wrap="none">
            <a:spAutoFit/>
          </a:bodyPr>
          <a:lstStyle/>
          <a:p>
            <a:pPr fontAlgn="base"/>
            <a:r>
              <a:rPr lang="fr-FR" b="1" dirty="0">
                <a:solidFill>
                  <a:schemeClr val="bg1"/>
                </a:solidFill>
                <a:latin typeface="Helvetica" panose="020B0604020202020204" pitchFamily="34" charset="0"/>
              </a:rPr>
              <a:t>Ara </a:t>
            </a:r>
            <a:r>
              <a:rPr lang="fr-FR" b="1" dirty="0" err="1">
                <a:solidFill>
                  <a:schemeClr val="bg1"/>
                </a:solidFill>
                <a:latin typeface="Helvetica" panose="020B0604020202020204" pitchFamily="34" charset="0"/>
              </a:rPr>
              <a:t>chloroptère</a:t>
            </a:r>
            <a:endParaRPr lang="fr-FR" b="1" i="0" dirty="0">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2965481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1962411" y="563764"/>
            <a:ext cx="7536000" cy="5652000"/>
          </a:xfrm>
          <a:prstGeom prst="rect">
            <a:avLst/>
          </a:prstGeom>
        </p:spPr>
      </p:pic>
      <p:sp>
        <p:nvSpPr>
          <p:cNvPr id="3" name="Rectangle 2"/>
          <p:cNvSpPr/>
          <p:nvPr/>
        </p:nvSpPr>
        <p:spPr>
          <a:xfrm>
            <a:off x="10892403" y="964597"/>
            <a:ext cx="954107" cy="369332"/>
          </a:xfrm>
          <a:prstGeom prst="rect">
            <a:avLst/>
          </a:prstGeom>
        </p:spPr>
        <p:txBody>
          <a:bodyPr wrap="none">
            <a:spAutoFit/>
          </a:bodyPr>
          <a:lstStyle/>
          <a:p>
            <a:pPr fontAlgn="base"/>
            <a:r>
              <a:rPr lang="fr-FR" b="1" dirty="0">
                <a:latin typeface="Helvetica" panose="020B0604020202020204" pitchFamily="34" charset="0"/>
              </a:rPr>
              <a:t>Alpaga</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1321241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924810" y="-1"/>
            <a:ext cx="6267189"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577241" y="577241"/>
            <a:ext cx="6858000" cy="5703518"/>
          </a:xfrm>
          <a:prstGeom prst="rect">
            <a:avLst/>
          </a:prstGeom>
        </p:spPr>
      </p:pic>
    </p:spTree>
    <p:extLst>
      <p:ext uri="{BB962C8B-B14F-4D97-AF65-F5344CB8AC3E}">
        <p14:creationId xmlns:p14="http://schemas.microsoft.com/office/powerpoint/2010/main" val="2762635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5041" y="563671"/>
            <a:ext cx="7536000" cy="5652000"/>
          </a:xfrm>
          <a:prstGeom prst="rect">
            <a:avLst/>
          </a:prstGeom>
        </p:spPr>
      </p:pic>
      <p:sp>
        <p:nvSpPr>
          <p:cNvPr id="3" name="ZoneTexte 2"/>
          <p:cNvSpPr txBox="1"/>
          <p:nvPr/>
        </p:nvSpPr>
        <p:spPr>
          <a:xfrm>
            <a:off x="10872592" y="977030"/>
            <a:ext cx="1064712" cy="369332"/>
          </a:xfrm>
          <a:prstGeom prst="rect">
            <a:avLst/>
          </a:prstGeom>
          <a:noFill/>
        </p:spPr>
        <p:txBody>
          <a:bodyPr wrap="square" rtlCol="0">
            <a:spAutoFit/>
          </a:bodyPr>
          <a:lstStyle/>
          <a:p>
            <a:r>
              <a:rPr lang="fr-FR" b="1" dirty="0" smtClean="0"/>
              <a:t>Paon</a:t>
            </a:r>
            <a:endParaRPr lang="fr-FR" b="1" dirty="0"/>
          </a:p>
        </p:txBody>
      </p:sp>
    </p:spTree>
    <p:extLst>
      <p:ext uri="{BB962C8B-B14F-4D97-AF65-F5344CB8AC3E}">
        <p14:creationId xmlns:p14="http://schemas.microsoft.com/office/powerpoint/2010/main" val="2502318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Ã©sultat de recherche d'images pour &quot;paon&quot;"/>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2179784" y="626302"/>
            <a:ext cx="7442895" cy="565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4545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
        <p:nvSpPr>
          <p:cNvPr id="3" name="Rectangle 2"/>
          <p:cNvSpPr/>
          <p:nvPr/>
        </p:nvSpPr>
        <p:spPr>
          <a:xfrm>
            <a:off x="447793" y="325770"/>
            <a:ext cx="1851789" cy="369332"/>
          </a:xfrm>
          <a:prstGeom prst="rect">
            <a:avLst/>
          </a:prstGeom>
        </p:spPr>
        <p:txBody>
          <a:bodyPr wrap="none">
            <a:spAutoFit/>
          </a:bodyPr>
          <a:lstStyle/>
          <a:p>
            <a:pPr fontAlgn="base"/>
            <a:r>
              <a:rPr lang="fr-FR" b="1" dirty="0">
                <a:latin typeface="Helvetica" panose="020B0604020202020204" pitchFamily="34" charset="0"/>
              </a:rPr>
              <a:t>Loutre cendrée</a:t>
            </a:r>
            <a:endParaRPr lang="fr-FR" b="1" i="0" dirty="0">
              <a:effectLst/>
              <a:latin typeface="Helvetica" panose="020B0604020202020204" pitchFamily="34" charset="0"/>
            </a:endParaRPr>
          </a:p>
        </p:txBody>
      </p:sp>
    </p:spTree>
    <p:extLst>
      <p:ext uri="{BB962C8B-B14F-4D97-AF65-F5344CB8AC3E}">
        <p14:creationId xmlns:p14="http://schemas.microsoft.com/office/powerpoint/2010/main" val="31309179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7463" y="626301"/>
            <a:ext cx="7536000" cy="5652000"/>
          </a:xfrm>
          <a:prstGeom prst="rect">
            <a:avLst/>
          </a:prstGeom>
        </p:spPr>
      </p:pic>
    </p:spTree>
    <p:extLst>
      <p:ext uri="{BB962C8B-B14F-4D97-AF65-F5344CB8AC3E}">
        <p14:creationId xmlns:p14="http://schemas.microsoft.com/office/powerpoint/2010/main" val="3191330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45457" y="4510371"/>
            <a:ext cx="1684709" cy="1874535"/>
          </a:xfrm>
          <a:prstGeom prst="rect">
            <a:avLst/>
          </a:prstGeom>
        </p:spPr>
      </p:pic>
      <p:pic>
        <p:nvPicPr>
          <p:cNvPr id="1026" name="Picture 2" descr="Accueil"/>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0939" y="449066"/>
            <a:ext cx="10710000" cy="244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128329" y="123927"/>
            <a:ext cx="3397731" cy="175432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fr-FR" sz="5400" b="1" cap="none" spc="0" dirty="0" smtClean="0">
                <a:ln/>
                <a:solidFill>
                  <a:srgbClr val="FFFF00"/>
                </a:solidFill>
                <a:effectLst/>
              </a:rPr>
              <a:t>A Bientôt</a:t>
            </a:r>
          </a:p>
          <a:p>
            <a:pPr algn="ctr"/>
            <a:r>
              <a:rPr lang="fr-FR" sz="5400" b="1" dirty="0" smtClean="0">
                <a:ln/>
                <a:solidFill>
                  <a:srgbClr val="FFFF00"/>
                </a:solidFill>
              </a:rPr>
              <a:t>au</a:t>
            </a:r>
            <a:endParaRPr lang="fr-FR" sz="5400" b="1" cap="none" spc="0" dirty="0">
              <a:ln/>
              <a:solidFill>
                <a:srgbClr val="FFFF00"/>
              </a:solidFill>
              <a:effectLst/>
            </a:endParaRPr>
          </a:p>
        </p:txBody>
      </p:sp>
      <p:sp>
        <p:nvSpPr>
          <p:cNvPr id="4" name="ZoneTexte 3"/>
          <p:cNvSpPr txBox="1"/>
          <p:nvPr/>
        </p:nvSpPr>
        <p:spPr>
          <a:xfrm>
            <a:off x="1327759" y="4196219"/>
            <a:ext cx="5448822" cy="369332"/>
          </a:xfrm>
          <a:prstGeom prst="rect">
            <a:avLst/>
          </a:prstGeom>
          <a:noFill/>
        </p:spPr>
        <p:txBody>
          <a:bodyPr wrap="square" rtlCol="0">
            <a:spAutoFit/>
          </a:bodyPr>
          <a:lstStyle/>
          <a:p>
            <a:r>
              <a:rPr lang="fr-FR" dirty="0" smtClean="0"/>
              <a:t>Commentaires du NET: photos perso</a:t>
            </a:r>
            <a:endParaRPr lang="fr-FR" dirty="0"/>
          </a:p>
        </p:txBody>
      </p:sp>
      <p:sp>
        <p:nvSpPr>
          <p:cNvPr id="5" name="ZoneTexte 4"/>
          <p:cNvSpPr txBox="1"/>
          <p:nvPr/>
        </p:nvSpPr>
        <p:spPr>
          <a:xfrm>
            <a:off x="1427967" y="5273458"/>
            <a:ext cx="3707704" cy="369332"/>
          </a:xfrm>
          <a:prstGeom prst="rect">
            <a:avLst/>
          </a:prstGeom>
          <a:noFill/>
        </p:spPr>
        <p:txBody>
          <a:bodyPr wrap="square" rtlCol="0">
            <a:spAutoFit/>
          </a:bodyPr>
          <a:lstStyle/>
          <a:p>
            <a:r>
              <a:rPr lang="fr-FR" dirty="0" smtClean="0"/>
              <a:t>Fait le 10 Juin 2019</a:t>
            </a:r>
            <a:endParaRPr lang="fr-FR" dirty="0"/>
          </a:p>
        </p:txBody>
      </p:sp>
    </p:spTree>
    <p:extLst>
      <p:ext uri="{BB962C8B-B14F-4D97-AF65-F5344CB8AC3E}">
        <p14:creationId xmlns:p14="http://schemas.microsoft.com/office/powerpoint/2010/main" val="9804248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Berlin</Template>
  <TotalTime>1</TotalTime>
  <Words>242</Words>
  <Application>Microsoft Office PowerPoint</Application>
  <PresentationFormat>Grand écran</PresentationFormat>
  <Paragraphs>39</Paragraphs>
  <Slides>38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38</vt:i4>
      </vt:variant>
    </vt:vector>
  </HeadingPairs>
  <TitlesOfParts>
    <vt:vector size="42" baseType="lpstr">
      <vt:lpstr>Arial</vt:lpstr>
      <vt:lpstr>Helvetica</vt:lpstr>
      <vt:lpstr>Trebuchet MS</vt:lpstr>
      <vt:lpstr>Berlin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8</cp:revision>
  <dcterms:created xsi:type="dcterms:W3CDTF">2019-06-11T17:42:51Z</dcterms:created>
  <dcterms:modified xsi:type="dcterms:W3CDTF">2024-03-21T16:57:29Z</dcterms:modified>
</cp:coreProperties>
</file>