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98" r:id="rId3"/>
    <p:sldId id="303" r:id="rId4"/>
    <p:sldId id="302" r:id="rId5"/>
    <p:sldId id="291" r:id="rId6"/>
    <p:sldId id="300" r:id="rId7"/>
    <p:sldId id="306" r:id="rId8"/>
    <p:sldId id="301" r:id="rId9"/>
    <p:sldId id="304" r:id="rId10"/>
    <p:sldId id="307"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4460"/>
    <a:srgbClr val="3CAA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202CA-AE54-406F-9C54-5506F234837E}" v="392" dt="2024-03-21T11:18:16.95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67"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30DCE-6B2B-4D7A-984A-24AB141EB03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C10F2B9E-410B-4E19-ACC5-777697622E92}">
      <dgm:prSet phldrT="[Texte]" custT="1"/>
      <dgm:spPr>
        <a:solidFill>
          <a:srgbClr val="3CAA90"/>
        </a:solidFill>
        <a:ln>
          <a:solidFill>
            <a:srgbClr val="3CAA90"/>
          </a:solidFill>
        </a:ln>
      </dgm:spPr>
      <dgm:t>
        <a:bodyPr/>
        <a:lstStyle/>
        <a:p>
          <a:pPr algn="ctr"/>
          <a:r>
            <a:rPr lang="fr-FR" sz="1600" dirty="0"/>
            <a:t>Cohérence développement De L'ETP dans le cadre de la rééducation .</a:t>
          </a:r>
        </a:p>
        <a:p>
          <a:pPr algn="ctr"/>
          <a:r>
            <a:rPr lang="fr-FR" sz="1800" b="1" dirty="0"/>
            <a:t>Attractivité de l’ETP équipe</a:t>
          </a:r>
        </a:p>
        <a:p>
          <a:pPr algn="ctr"/>
          <a:r>
            <a:rPr lang="fr-FR" sz="1600" dirty="0"/>
            <a:t>QVCT.</a:t>
          </a:r>
        </a:p>
        <a:p>
          <a:pPr algn="ctr"/>
          <a:r>
            <a:rPr lang="fr-FR" sz="1600" dirty="0"/>
            <a:t>Equipe motivée</a:t>
          </a:r>
        </a:p>
        <a:p>
          <a:pPr algn="ctr"/>
          <a:endParaRPr lang="fr-FR" sz="1600" dirty="0"/>
        </a:p>
      </dgm:t>
    </dgm:pt>
    <dgm:pt modelId="{9449BC70-A6C5-4F8A-8A88-ED8C3D1AAFAB}" type="parTrans" cxnId="{91E4FF2D-50EF-41F5-ABBD-362ADACBB33B}">
      <dgm:prSet/>
      <dgm:spPr/>
      <dgm:t>
        <a:bodyPr/>
        <a:lstStyle/>
        <a:p>
          <a:pPr algn="ctr"/>
          <a:endParaRPr lang="fr-FR"/>
        </a:p>
      </dgm:t>
    </dgm:pt>
    <dgm:pt modelId="{D30A4EDB-32EC-4EBA-9CAF-22FC6ACF9404}" type="sibTrans" cxnId="{91E4FF2D-50EF-41F5-ABBD-362ADACBB33B}">
      <dgm:prSet/>
      <dgm:spPr/>
      <dgm:t>
        <a:bodyPr/>
        <a:lstStyle/>
        <a:p>
          <a:pPr algn="ctr"/>
          <a:endParaRPr lang="fr-FR"/>
        </a:p>
      </dgm:t>
    </dgm:pt>
    <dgm:pt modelId="{F6787A64-9F39-4E76-8B3F-5DCF20842086}">
      <dgm:prSet phldrT="[Texte]" custT="1"/>
      <dgm:spPr>
        <a:solidFill>
          <a:srgbClr val="004460"/>
        </a:solidFill>
      </dgm:spPr>
      <dgm:t>
        <a:bodyPr/>
        <a:lstStyle/>
        <a:p>
          <a:pPr algn="ctr"/>
          <a:r>
            <a:rPr lang="fr-FR" sz="1400" dirty="0"/>
            <a:t>Plan de formation important.</a:t>
          </a:r>
        </a:p>
        <a:p>
          <a:pPr algn="ctr"/>
          <a:r>
            <a:rPr lang="fr-FR" sz="1800" b="1" dirty="0"/>
            <a:t>investissement temps médical.</a:t>
          </a:r>
        </a:p>
        <a:p>
          <a:pPr algn="ctr"/>
          <a:r>
            <a:rPr lang="fr-FR" sz="1400" dirty="0"/>
            <a:t>Période de transition avant intégration nouveau bâtiment</a:t>
          </a:r>
          <a:endParaRPr lang="fr-FR" sz="1200" dirty="0"/>
        </a:p>
        <a:p>
          <a:pPr algn="ctr"/>
          <a:endParaRPr lang="fr-FR" sz="1400" dirty="0"/>
        </a:p>
      </dgm:t>
    </dgm:pt>
    <dgm:pt modelId="{B183921F-FC16-448B-BE10-E4035281C835}" type="parTrans" cxnId="{53E00BAA-3189-48C2-B295-DE2653EFA598}">
      <dgm:prSet/>
      <dgm:spPr/>
      <dgm:t>
        <a:bodyPr/>
        <a:lstStyle/>
        <a:p>
          <a:pPr algn="ctr"/>
          <a:endParaRPr lang="fr-FR"/>
        </a:p>
      </dgm:t>
    </dgm:pt>
    <dgm:pt modelId="{882AE13A-BAA5-4FC8-A66D-9AD39563DEBE}" type="sibTrans" cxnId="{53E00BAA-3189-48C2-B295-DE2653EFA598}">
      <dgm:prSet/>
      <dgm:spPr/>
      <dgm:t>
        <a:bodyPr/>
        <a:lstStyle/>
        <a:p>
          <a:pPr algn="ctr"/>
          <a:endParaRPr lang="fr-FR"/>
        </a:p>
      </dgm:t>
    </dgm:pt>
    <dgm:pt modelId="{A2DD0669-D5A9-4633-A77B-B75F37F3A80C}">
      <dgm:prSet phldrT="[Texte]" custT="1"/>
      <dgm:spPr>
        <a:solidFill>
          <a:srgbClr val="3CAA90"/>
        </a:solidFill>
      </dgm:spPr>
      <dgm:t>
        <a:bodyPr/>
        <a:lstStyle/>
        <a:p>
          <a:pPr algn="ctr"/>
          <a:r>
            <a:rPr lang="fr-FR" sz="1400" dirty="0"/>
            <a:t>Attractivité territoriale du SMR. Patient/agent</a:t>
          </a:r>
        </a:p>
        <a:p>
          <a:pPr algn="ctr"/>
          <a:r>
            <a:rPr lang="fr-FR" sz="1400" dirty="0"/>
            <a:t>Complète la prise en charge</a:t>
          </a:r>
        </a:p>
        <a:p>
          <a:pPr algn="ctr"/>
          <a:r>
            <a:rPr lang="fr-FR" sz="2000" b="1" dirty="0"/>
            <a:t>HDJ +++</a:t>
          </a:r>
        </a:p>
        <a:p>
          <a:pPr algn="ctr"/>
          <a:r>
            <a:rPr lang="fr-FR" sz="1400" dirty="0"/>
            <a:t>Ressources Financières cotation</a:t>
          </a:r>
        </a:p>
        <a:p>
          <a:pPr algn="ctr"/>
          <a:r>
            <a:rPr lang="fr-FR" sz="1400" dirty="0"/>
            <a:t>Subvention Régionale ( FIR, MIG ??)</a:t>
          </a:r>
        </a:p>
        <a:p>
          <a:pPr algn="ctr"/>
          <a:endParaRPr lang="fr-FR" sz="1200" dirty="0"/>
        </a:p>
      </dgm:t>
    </dgm:pt>
    <dgm:pt modelId="{B47A036B-CA03-4C8E-A13B-96680A135A91}" type="parTrans" cxnId="{857BA41F-48AB-48B0-9CD2-9728D1242981}">
      <dgm:prSet/>
      <dgm:spPr/>
      <dgm:t>
        <a:bodyPr/>
        <a:lstStyle/>
        <a:p>
          <a:pPr algn="ctr"/>
          <a:endParaRPr lang="fr-FR"/>
        </a:p>
      </dgm:t>
    </dgm:pt>
    <dgm:pt modelId="{7DB0A131-CC5B-423B-B0F4-F078FA8D3769}" type="sibTrans" cxnId="{857BA41F-48AB-48B0-9CD2-9728D1242981}">
      <dgm:prSet/>
      <dgm:spPr/>
      <dgm:t>
        <a:bodyPr/>
        <a:lstStyle/>
        <a:p>
          <a:pPr algn="ctr"/>
          <a:endParaRPr lang="fr-FR"/>
        </a:p>
      </dgm:t>
    </dgm:pt>
    <dgm:pt modelId="{78321E39-AB6B-46A7-8759-D154D2BC5AD4}">
      <dgm:prSet phldrT="[Texte]" custT="1"/>
      <dgm:spPr>
        <a:solidFill>
          <a:srgbClr val="004460"/>
        </a:solidFill>
      </dgm:spPr>
      <dgm:t>
        <a:bodyPr/>
        <a:lstStyle/>
        <a:p>
          <a:pPr algn="ctr"/>
          <a:r>
            <a:rPr lang="fr-FR" sz="1500" b="1" dirty="0"/>
            <a:t>Déficit Personnel Médical</a:t>
          </a:r>
          <a:endParaRPr lang="fr-FR" sz="1500" dirty="0"/>
        </a:p>
        <a:p>
          <a:pPr algn="ctr"/>
          <a:r>
            <a:rPr lang="fr-FR" sz="1500" dirty="0"/>
            <a:t>Déficit des personnels de rééducation ( Ergothérapeutes )</a:t>
          </a:r>
        </a:p>
        <a:p>
          <a:pPr algn="ctr"/>
          <a:endParaRPr lang="fr-FR" sz="1500" dirty="0"/>
        </a:p>
      </dgm:t>
    </dgm:pt>
    <dgm:pt modelId="{6F8592BB-91A7-46FD-86F7-8374284B4B42}" type="parTrans" cxnId="{5374D6D1-C6A1-4DAC-86C9-78BB6D5AC78A}">
      <dgm:prSet/>
      <dgm:spPr/>
      <dgm:t>
        <a:bodyPr/>
        <a:lstStyle/>
        <a:p>
          <a:pPr algn="ctr"/>
          <a:endParaRPr lang="fr-FR"/>
        </a:p>
      </dgm:t>
    </dgm:pt>
    <dgm:pt modelId="{E1393921-DE80-4B6E-BACC-4FB99761215D}" type="sibTrans" cxnId="{5374D6D1-C6A1-4DAC-86C9-78BB6D5AC78A}">
      <dgm:prSet/>
      <dgm:spPr/>
      <dgm:t>
        <a:bodyPr/>
        <a:lstStyle/>
        <a:p>
          <a:pPr algn="ctr"/>
          <a:endParaRPr lang="fr-FR"/>
        </a:p>
      </dgm:t>
    </dgm:pt>
    <dgm:pt modelId="{404886C0-9EF2-43BC-85E5-F3966E7B012E}" type="pres">
      <dgm:prSet presAssocID="{C6E30DCE-6B2B-4D7A-984A-24AB141EB036}" presName="matrix" presStyleCnt="0">
        <dgm:presLayoutVars>
          <dgm:chMax val="1"/>
          <dgm:dir/>
          <dgm:resizeHandles val="exact"/>
        </dgm:presLayoutVars>
      </dgm:prSet>
      <dgm:spPr/>
    </dgm:pt>
    <dgm:pt modelId="{6854E499-4DD0-4845-BD1F-C89CA9EAE145}" type="pres">
      <dgm:prSet presAssocID="{C6E30DCE-6B2B-4D7A-984A-24AB141EB036}" presName="diamond" presStyleLbl="bgShp" presStyleIdx="0" presStyleCnt="1" custScaleX="105141"/>
      <dgm:spPr>
        <a:solidFill>
          <a:srgbClr val="FFC000"/>
        </a:solidFill>
      </dgm:spPr>
    </dgm:pt>
    <dgm:pt modelId="{CE47312A-0722-49D7-BBB1-406A54506735}" type="pres">
      <dgm:prSet presAssocID="{C6E30DCE-6B2B-4D7A-984A-24AB141EB036}" presName="quad1" presStyleLbl="node1" presStyleIdx="0" presStyleCnt="4" custScaleX="101219" custLinFactNeighborX="4624" custLinFactNeighborY="3363">
        <dgm:presLayoutVars>
          <dgm:chMax val="0"/>
          <dgm:chPref val="0"/>
          <dgm:bulletEnabled val="1"/>
        </dgm:presLayoutVars>
      </dgm:prSet>
      <dgm:spPr/>
    </dgm:pt>
    <dgm:pt modelId="{C1F0243B-0DFD-434B-B4A4-F7773AFB11DD}" type="pres">
      <dgm:prSet presAssocID="{C6E30DCE-6B2B-4D7A-984A-24AB141EB036}" presName="quad2" presStyleLbl="node1" presStyleIdx="1" presStyleCnt="4">
        <dgm:presLayoutVars>
          <dgm:chMax val="0"/>
          <dgm:chPref val="0"/>
          <dgm:bulletEnabled val="1"/>
        </dgm:presLayoutVars>
      </dgm:prSet>
      <dgm:spPr/>
    </dgm:pt>
    <dgm:pt modelId="{850E0F70-297E-4ACC-B8F6-10E222239A09}" type="pres">
      <dgm:prSet presAssocID="{C6E30DCE-6B2B-4D7A-984A-24AB141EB036}" presName="quad3" presStyleLbl="node1" presStyleIdx="2" presStyleCnt="4">
        <dgm:presLayoutVars>
          <dgm:chMax val="0"/>
          <dgm:chPref val="0"/>
          <dgm:bulletEnabled val="1"/>
        </dgm:presLayoutVars>
      </dgm:prSet>
      <dgm:spPr/>
    </dgm:pt>
    <dgm:pt modelId="{B37E9292-5A22-4749-953A-C6C1DF59F686}" type="pres">
      <dgm:prSet presAssocID="{C6E30DCE-6B2B-4D7A-984A-24AB141EB036}" presName="quad4" presStyleLbl="node1" presStyleIdx="3" presStyleCnt="4">
        <dgm:presLayoutVars>
          <dgm:chMax val="0"/>
          <dgm:chPref val="0"/>
          <dgm:bulletEnabled val="1"/>
        </dgm:presLayoutVars>
      </dgm:prSet>
      <dgm:spPr/>
    </dgm:pt>
  </dgm:ptLst>
  <dgm:cxnLst>
    <dgm:cxn modelId="{D1CFDD0B-54D5-4E4E-9839-0215DD83CD46}" type="presOf" srcId="{A2DD0669-D5A9-4633-A77B-B75F37F3A80C}" destId="{850E0F70-297E-4ACC-B8F6-10E222239A09}" srcOrd="0" destOrd="0" presId="urn:microsoft.com/office/officeart/2005/8/layout/matrix3"/>
    <dgm:cxn modelId="{857BA41F-48AB-48B0-9CD2-9728D1242981}" srcId="{C6E30DCE-6B2B-4D7A-984A-24AB141EB036}" destId="{A2DD0669-D5A9-4633-A77B-B75F37F3A80C}" srcOrd="2" destOrd="0" parTransId="{B47A036B-CA03-4C8E-A13B-96680A135A91}" sibTransId="{7DB0A131-CC5B-423B-B0F4-F078FA8D3769}"/>
    <dgm:cxn modelId="{91E4FF2D-50EF-41F5-ABBD-362ADACBB33B}" srcId="{C6E30DCE-6B2B-4D7A-984A-24AB141EB036}" destId="{C10F2B9E-410B-4E19-ACC5-777697622E92}" srcOrd="0" destOrd="0" parTransId="{9449BC70-A6C5-4F8A-8A88-ED8C3D1AAFAB}" sibTransId="{D30A4EDB-32EC-4EBA-9CAF-22FC6ACF9404}"/>
    <dgm:cxn modelId="{7CC38E48-E31C-4A53-AD56-0C9F7CED09C8}" type="presOf" srcId="{C10F2B9E-410B-4E19-ACC5-777697622E92}" destId="{CE47312A-0722-49D7-BBB1-406A54506735}" srcOrd="0" destOrd="0" presId="urn:microsoft.com/office/officeart/2005/8/layout/matrix3"/>
    <dgm:cxn modelId="{84500D74-B558-4DA7-AECE-391F6BB2EE17}" type="presOf" srcId="{78321E39-AB6B-46A7-8759-D154D2BC5AD4}" destId="{B37E9292-5A22-4749-953A-C6C1DF59F686}" srcOrd="0" destOrd="0" presId="urn:microsoft.com/office/officeart/2005/8/layout/matrix3"/>
    <dgm:cxn modelId="{4AC15F7F-5DC5-48FC-B2A4-42F9F06E5A4A}" type="presOf" srcId="{C6E30DCE-6B2B-4D7A-984A-24AB141EB036}" destId="{404886C0-9EF2-43BC-85E5-F3966E7B012E}" srcOrd="0" destOrd="0" presId="urn:microsoft.com/office/officeart/2005/8/layout/matrix3"/>
    <dgm:cxn modelId="{53E00BAA-3189-48C2-B295-DE2653EFA598}" srcId="{C6E30DCE-6B2B-4D7A-984A-24AB141EB036}" destId="{F6787A64-9F39-4E76-8B3F-5DCF20842086}" srcOrd="1" destOrd="0" parTransId="{B183921F-FC16-448B-BE10-E4035281C835}" sibTransId="{882AE13A-BAA5-4FC8-A66D-9AD39563DEBE}"/>
    <dgm:cxn modelId="{124FB2B5-D61F-4CE8-8E4C-1397C15BF4DD}" type="presOf" srcId="{F6787A64-9F39-4E76-8B3F-5DCF20842086}" destId="{C1F0243B-0DFD-434B-B4A4-F7773AFB11DD}" srcOrd="0" destOrd="0" presId="urn:microsoft.com/office/officeart/2005/8/layout/matrix3"/>
    <dgm:cxn modelId="{5374D6D1-C6A1-4DAC-86C9-78BB6D5AC78A}" srcId="{C6E30DCE-6B2B-4D7A-984A-24AB141EB036}" destId="{78321E39-AB6B-46A7-8759-D154D2BC5AD4}" srcOrd="3" destOrd="0" parTransId="{6F8592BB-91A7-46FD-86F7-8374284B4B42}" sibTransId="{E1393921-DE80-4B6E-BACC-4FB99761215D}"/>
    <dgm:cxn modelId="{19879794-1BBE-422F-85DD-81B25BF3A3B9}" type="presParOf" srcId="{404886C0-9EF2-43BC-85E5-F3966E7B012E}" destId="{6854E499-4DD0-4845-BD1F-C89CA9EAE145}" srcOrd="0" destOrd="0" presId="urn:microsoft.com/office/officeart/2005/8/layout/matrix3"/>
    <dgm:cxn modelId="{A4EAA940-1E74-4F17-85EC-72C4101B426B}" type="presParOf" srcId="{404886C0-9EF2-43BC-85E5-F3966E7B012E}" destId="{CE47312A-0722-49D7-BBB1-406A54506735}" srcOrd="1" destOrd="0" presId="urn:microsoft.com/office/officeart/2005/8/layout/matrix3"/>
    <dgm:cxn modelId="{47355822-90E4-4B7B-AD3B-5F7AEBAD9D00}" type="presParOf" srcId="{404886C0-9EF2-43BC-85E5-F3966E7B012E}" destId="{C1F0243B-0DFD-434B-B4A4-F7773AFB11DD}" srcOrd="2" destOrd="0" presId="urn:microsoft.com/office/officeart/2005/8/layout/matrix3"/>
    <dgm:cxn modelId="{F111DDD8-4016-417F-AF1E-A7E164465011}" type="presParOf" srcId="{404886C0-9EF2-43BC-85E5-F3966E7B012E}" destId="{850E0F70-297E-4ACC-B8F6-10E222239A09}" srcOrd="3" destOrd="0" presId="urn:microsoft.com/office/officeart/2005/8/layout/matrix3"/>
    <dgm:cxn modelId="{889D8A26-C268-4F1E-BEC2-6E8B5E060B40}" type="presParOf" srcId="{404886C0-9EF2-43BC-85E5-F3966E7B012E}" destId="{B37E9292-5A22-4749-953A-C6C1DF59F68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5F419A-8BC5-4736-BD09-17501861565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50C3CF9-98B6-4F18-8D19-DA79FA52E335}">
      <dgm:prSet custT="1"/>
      <dgm:spPr/>
      <dgm:t>
        <a:bodyPr/>
        <a:lstStyle/>
        <a:p>
          <a:r>
            <a:rPr lang="fr-FR" sz="1600" dirty="0"/>
            <a:t>Un programme ETP doit répondre au cahier des charges défini dans </a:t>
          </a:r>
          <a:r>
            <a:rPr lang="fr-FR" sz="1600" b="1" dirty="0"/>
            <a:t>l'arrêté du 30 décembre 2020</a:t>
          </a:r>
          <a:r>
            <a:rPr lang="fr-FR" sz="1600" dirty="0"/>
            <a:t> </a:t>
          </a:r>
          <a:r>
            <a:rPr lang="fr-FR" sz="1500" dirty="0"/>
            <a:t>:</a:t>
          </a:r>
          <a:endParaRPr lang="en-US" sz="1500" dirty="0"/>
        </a:p>
      </dgm:t>
    </dgm:pt>
    <dgm:pt modelId="{53F5F5FC-F96D-481A-A9A4-E315BC3B1137}" type="parTrans" cxnId="{48CEB3B0-53C6-4E26-B0BC-05623F185C11}">
      <dgm:prSet/>
      <dgm:spPr/>
      <dgm:t>
        <a:bodyPr/>
        <a:lstStyle/>
        <a:p>
          <a:endParaRPr lang="en-US"/>
        </a:p>
      </dgm:t>
    </dgm:pt>
    <dgm:pt modelId="{5F3A6B4C-95C0-4E9A-8EB1-650647084F23}" type="sibTrans" cxnId="{48CEB3B0-53C6-4E26-B0BC-05623F185C11}">
      <dgm:prSet/>
      <dgm:spPr/>
      <dgm:t>
        <a:bodyPr/>
        <a:lstStyle/>
        <a:p>
          <a:endParaRPr lang="en-US"/>
        </a:p>
      </dgm:t>
    </dgm:pt>
    <dgm:pt modelId="{5EA6D465-A9FE-4E78-9C6B-14859C22545B}">
      <dgm:prSet/>
      <dgm:spPr/>
      <dgm:t>
        <a:bodyPr/>
        <a:lstStyle/>
        <a:p>
          <a:r>
            <a:rPr lang="fr-FR" dirty="0"/>
            <a:t>La </a:t>
          </a:r>
          <a:r>
            <a:rPr lang="fr-FR" b="1" dirty="0"/>
            <a:t>coordination du programme </a:t>
          </a:r>
          <a:r>
            <a:rPr lang="fr-FR" dirty="0"/>
            <a:t>doit être assurée soit par un médecin, soit par un autre professionnel de santé, soit par un représentant d'une association de patients agréée.</a:t>
          </a:r>
          <a:endParaRPr lang="en-US" dirty="0"/>
        </a:p>
      </dgm:t>
    </dgm:pt>
    <dgm:pt modelId="{548FFF3C-17C7-4E0D-B1B5-1F041126AC2D}" type="parTrans" cxnId="{0471E85E-C655-4027-8D18-CC08599FE8DC}">
      <dgm:prSet/>
      <dgm:spPr/>
      <dgm:t>
        <a:bodyPr/>
        <a:lstStyle/>
        <a:p>
          <a:endParaRPr lang="en-US"/>
        </a:p>
      </dgm:t>
    </dgm:pt>
    <dgm:pt modelId="{43247BFD-9B07-4A7D-BF2A-8DF1626ABEF0}" type="sibTrans" cxnId="{0471E85E-C655-4027-8D18-CC08599FE8DC}">
      <dgm:prSet/>
      <dgm:spPr/>
      <dgm:t>
        <a:bodyPr/>
        <a:lstStyle/>
        <a:p>
          <a:endParaRPr lang="en-US"/>
        </a:p>
      </dgm:t>
    </dgm:pt>
    <dgm:pt modelId="{0738561E-F589-4AFB-8F12-D1C2150135FD}">
      <dgm:prSet/>
      <dgm:spPr/>
      <dgm:t>
        <a:bodyPr/>
        <a:lstStyle/>
        <a:p>
          <a:r>
            <a:rPr lang="fr-FR" dirty="0"/>
            <a:t>L'équipe impliquée dans la mise en œuvre du programme (intervenants) doit comporter au minimum </a:t>
          </a:r>
          <a:r>
            <a:rPr lang="fr-FR" b="1" dirty="0"/>
            <a:t>deux professionnels de santé de professions différentes</a:t>
          </a:r>
          <a:r>
            <a:rPr lang="fr-FR" dirty="0"/>
            <a:t>, dont un </a:t>
          </a:r>
          <a:r>
            <a:rPr lang="fr-FR" b="1" dirty="0"/>
            <a:t>médecin </a:t>
          </a:r>
          <a:r>
            <a:rPr lang="fr-FR" dirty="0"/>
            <a:t>si le coordonnateur ne l'est pas.</a:t>
          </a:r>
          <a:endParaRPr lang="en-US" dirty="0"/>
        </a:p>
      </dgm:t>
    </dgm:pt>
    <dgm:pt modelId="{482C05A6-D424-482A-AFBD-55FEE7091D6A}" type="parTrans" cxnId="{FECC6C0C-003F-4EB3-994B-F91FBB3407E9}">
      <dgm:prSet/>
      <dgm:spPr/>
      <dgm:t>
        <a:bodyPr/>
        <a:lstStyle/>
        <a:p>
          <a:endParaRPr lang="en-US"/>
        </a:p>
      </dgm:t>
    </dgm:pt>
    <dgm:pt modelId="{5B294368-2DC3-4089-B50F-5B586A172484}" type="sibTrans" cxnId="{FECC6C0C-003F-4EB3-994B-F91FBB3407E9}">
      <dgm:prSet/>
      <dgm:spPr/>
      <dgm:t>
        <a:bodyPr/>
        <a:lstStyle/>
        <a:p>
          <a:endParaRPr lang="en-US"/>
        </a:p>
      </dgm:t>
    </dgm:pt>
    <dgm:pt modelId="{A42A4706-C147-48AF-9FF4-C85A1CBBC7C4}">
      <dgm:prSet/>
      <dgm:spPr/>
      <dgm:t>
        <a:bodyPr/>
        <a:lstStyle/>
        <a:p>
          <a:r>
            <a:rPr lang="fr-FR"/>
            <a:t>Les intervenants ainsi que le coordonnateur doivent avoir les compétences requises pour dispenser ou coordonner l'éducation thérapeutique du patient et répondre aux exigences de formation : </a:t>
          </a:r>
          <a:r>
            <a:rPr lang="fr-FR" b="1"/>
            <a:t>40 heures de formation à l'ETP au minimum </a:t>
          </a:r>
          <a:r>
            <a:rPr lang="fr-FR"/>
            <a:t>(les attestations de formation doivent être à disposition de  l'ARS en cas de contrôle du programme).</a:t>
          </a:r>
          <a:endParaRPr lang="en-US"/>
        </a:p>
      </dgm:t>
    </dgm:pt>
    <dgm:pt modelId="{8C0DA2D7-1CC2-4D38-9551-576894F43B50}" type="parTrans" cxnId="{6EF3F2DC-9499-484E-B24D-CA88B9BD3B8B}">
      <dgm:prSet/>
      <dgm:spPr/>
      <dgm:t>
        <a:bodyPr/>
        <a:lstStyle/>
        <a:p>
          <a:endParaRPr lang="en-US"/>
        </a:p>
      </dgm:t>
    </dgm:pt>
    <dgm:pt modelId="{36F30C95-27E3-4068-A7B2-AD7D4EDE30E9}" type="sibTrans" cxnId="{6EF3F2DC-9499-484E-B24D-CA88B9BD3B8B}">
      <dgm:prSet/>
      <dgm:spPr/>
      <dgm:t>
        <a:bodyPr/>
        <a:lstStyle/>
        <a:p>
          <a:endParaRPr lang="en-US"/>
        </a:p>
      </dgm:t>
    </dgm:pt>
    <dgm:pt modelId="{EAB8F9E6-8287-48F3-A726-C67EAB6039A3}">
      <dgm:prSet/>
      <dgm:spPr/>
      <dgm:t>
        <a:bodyPr/>
        <a:lstStyle/>
        <a:p>
          <a:r>
            <a:rPr lang="fr-FR" dirty="0"/>
            <a:t>Les attendus du programme en termes de contenu et de compétences à développer sont basés sur les recommandations de la Haute Autorité de Santé de juin 2007 intitulée « ETP – définition et finalités » (population cible, le BEP, les objectifs visés, l’évaluation etc.).</a:t>
          </a:r>
          <a:endParaRPr lang="en-US" dirty="0"/>
        </a:p>
      </dgm:t>
    </dgm:pt>
    <dgm:pt modelId="{28DE4C21-8FD1-401A-BFA4-5F0F99C81FE2}" type="parTrans" cxnId="{344E66BF-4A9A-4A14-BC0E-7AC2CA16A825}">
      <dgm:prSet/>
      <dgm:spPr/>
      <dgm:t>
        <a:bodyPr/>
        <a:lstStyle/>
        <a:p>
          <a:endParaRPr lang="en-US"/>
        </a:p>
      </dgm:t>
    </dgm:pt>
    <dgm:pt modelId="{6570E1FB-4AD8-43FE-9BEE-5DF5122A12B1}" type="sibTrans" cxnId="{344E66BF-4A9A-4A14-BC0E-7AC2CA16A825}">
      <dgm:prSet/>
      <dgm:spPr/>
      <dgm:t>
        <a:bodyPr/>
        <a:lstStyle/>
        <a:p>
          <a:endParaRPr lang="en-US"/>
        </a:p>
      </dgm:t>
    </dgm:pt>
    <dgm:pt modelId="{7DDA14FF-2643-4EE3-BDC1-6F64746248AE}" type="pres">
      <dgm:prSet presAssocID="{FB5F419A-8BC5-4736-BD09-17501861565C}" presName="vert0" presStyleCnt="0">
        <dgm:presLayoutVars>
          <dgm:dir/>
          <dgm:animOne val="branch"/>
          <dgm:animLvl val="lvl"/>
        </dgm:presLayoutVars>
      </dgm:prSet>
      <dgm:spPr/>
    </dgm:pt>
    <dgm:pt modelId="{2D5844B6-1A79-4D53-B04C-D5223D3B7EDF}" type="pres">
      <dgm:prSet presAssocID="{150C3CF9-98B6-4F18-8D19-DA79FA52E335}" presName="thickLine" presStyleLbl="alignNode1" presStyleIdx="0" presStyleCnt="5"/>
      <dgm:spPr/>
    </dgm:pt>
    <dgm:pt modelId="{5E851F2F-6568-4C5D-ABE6-204E9B81DB64}" type="pres">
      <dgm:prSet presAssocID="{150C3CF9-98B6-4F18-8D19-DA79FA52E335}" presName="horz1" presStyleCnt="0"/>
      <dgm:spPr/>
    </dgm:pt>
    <dgm:pt modelId="{48643278-4B38-4374-A256-8984E9CC5E7C}" type="pres">
      <dgm:prSet presAssocID="{150C3CF9-98B6-4F18-8D19-DA79FA52E335}" presName="tx1" presStyleLbl="revTx" presStyleIdx="0" presStyleCnt="5"/>
      <dgm:spPr/>
    </dgm:pt>
    <dgm:pt modelId="{88BC63EC-4E81-4EC4-B60A-EEC6E3A94465}" type="pres">
      <dgm:prSet presAssocID="{150C3CF9-98B6-4F18-8D19-DA79FA52E335}" presName="vert1" presStyleCnt="0"/>
      <dgm:spPr/>
    </dgm:pt>
    <dgm:pt modelId="{9A7F10B8-02F4-40D7-B8BE-8DB7B4A70C57}" type="pres">
      <dgm:prSet presAssocID="{5EA6D465-A9FE-4E78-9C6B-14859C22545B}" presName="thickLine" presStyleLbl="alignNode1" presStyleIdx="1" presStyleCnt="5"/>
      <dgm:spPr/>
    </dgm:pt>
    <dgm:pt modelId="{324D016C-7371-4BD7-86A8-EAC5B10268C1}" type="pres">
      <dgm:prSet presAssocID="{5EA6D465-A9FE-4E78-9C6B-14859C22545B}" presName="horz1" presStyleCnt="0"/>
      <dgm:spPr/>
    </dgm:pt>
    <dgm:pt modelId="{610C9724-57E1-4A01-B224-C0CDD09B78E5}" type="pres">
      <dgm:prSet presAssocID="{5EA6D465-A9FE-4E78-9C6B-14859C22545B}" presName="tx1" presStyleLbl="revTx" presStyleIdx="1" presStyleCnt="5"/>
      <dgm:spPr/>
    </dgm:pt>
    <dgm:pt modelId="{01EA51EF-8F1F-4979-947F-D4EC590A337B}" type="pres">
      <dgm:prSet presAssocID="{5EA6D465-A9FE-4E78-9C6B-14859C22545B}" presName="vert1" presStyleCnt="0"/>
      <dgm:spPr/>
    </dgm:pt>
    <dgm:pt modelId="{41E48ADA-037C-49A9-8292-8EF11BAF75D1}" type="pres">
      <dgm:prSet presAssocID="{0738561E-F589-4AFB-8F12-D1C2150135FD}" presName="thickLine" presStyleLbl="alignNode1" presStyleIdx="2" presStyleCnt="5"/>
      <dgm:spPr/>
    </dgm:pt>
    <dgm:pt modelId="{77D1D694-459C-4BA2-A680-AC04D6EA8F2A}" type="pres">
      <dgm:prSet presAssocID="{0738561E-F589-4AFB-8F12-D1C2150135FD}" presName="horz1" presStyleCnt="0"/>
      <dgm:spPr/>
    </dgm:pt>
    <dgm:pt modelId="{FF283480-7ACE-4595-8F66-C1D3B2627025}" type="pres">
      <dgm:prSet presAssocID="{0738561E-F589-4AFB-8F12-D1C2150135FD}" presName="tx1" presStyleLbl="revTx" presStyleIdx="2" presStyleCnt="5"/>
      <dgm:spPr/>
    </dgm:pt>
    <dgm:pt modelId="{DFA36438-6B5D-4F62-8225-B8B7740A5BCD}" type="pres">
      <dgm:prSet presAssocID="{0738561E-F589-4AFB-8F12-D1C2150135FD}" presName="vert1" presStyleCnt="0"/>
      <dgm:spPr/>
    </dgm:pt>
    <dgm:pt modelId="{0D28A092-42A8-41B4-8542-6FA7043D1CEB}" type="pres">
      <dgm:prSet presAssocID="{A42A4706-C147-48AF-9FF4-C85A1CBBC7C4}" presName="thickLine" presStyleLbl="alignNode1" presStyleIdx="3" presStyleCnt="5"/>
      <dgm:spPr/>
    </dgm:pt>
    <dgm:pt modelId="{5E17BC50-6690-4115-9E1C-93D46ACB7F80}" type="pres">
      <dgm:prSet presAssocID="{A42A4706-C147-48AF-9FF4-C85A1CBBC7C4}" presName="horz1" presStyleCnt="0"/>
      <dgm:spPr/>
    </dgm:pt>
    <dgm:pt modelId="{C7726543-BA60-4842-A438-EF39E9C28379}" type="pres">
      <dgm:prSet presAssocID="{A42A4706-C147-48AF-9FF4-C85A1CBBC7C4}" presName="tx1" presStyleLbl="revTx" presStyleIdx="3" presStyleCnt="5"/>
      <dgm:spPr/>
    </dgm:pt>
    <dgm:pt modelId="{D3B15EB5-80F3-44F1-B3CE-6DB35C16BCB6}" type="pres">
      <dgm:prSet presAssocID="{A42A4706-C147-48AF-9FF4-C85A1CBBC7C4}" presName="vert1" presStyleCnt="0"/>
      <dgm:spPr/>
    </dgm:pt>
    <dgm:pt modelId="{08A9A39E-E502-4A44-92F4-6529F5294A65}" type="pres">
      <dgm:prSet presAssocID="{EAB8F9E6-8287-48F3-A726-C67EAB6039A3}" presName="thickLine" presStyleLbl="alignNode1" presStyleIdx="4" presStyleCnt="5"/>
      <dgm:spPr/>
    </dgm:pt>
    <dgm:pt modelId="{F8FFD245-1352-4763-9D9F-2875F09980B9}" type="pres">
      <dgm:prSet presAssocID="{EAB8F9E6-8287-48F3-A726-C67EAB6039A3}" presName="horz1" presStyleCnt="0"/>
      <dgm:spPr/>
    </dgm:pt>
    <dgm:pt modelId="{5E2FA821-50D1-4BD0-A25C-EB542F819F59}" type="pres">
      <dgm:prSet presAssocID="{EAB8F9E6-8287-48F3-A726-C67EAB6039A3}" presName="tx1" presStyleLbl="revTx" presStyleIdx="4" presStyleCnt="5"/>
      <dgm:spPr/>
    </dgm:pt>
    <dgm:pt modelId="{3D6813A5-3951-4957-A88D-AC29832AB8FF}" type="pres">
      <dgm:prSet presAssocID="{EAB8F9E6-8287-48F3-A726-C67EAB6039A3}" presName="vert1" presStyleCnt="0"/>
      <dgm:spPr/>
    </dgm:pt>
  </dgm:ptLst>
  <dgm:cxnLst>
    <dgm:cxn modelId="{FECC6C0C-003F-4EB3-994B-F91FBB3407E9}" srcId="{FB5F419A-8BC5-4736-BD09-17501861565C}" destId="{0738561E-F589-4AFB-8F12-D1C2150135FD}" srcOrd="2" destOrd="0" parTransId="{482C05A6-D424-482A-AFBD-55FEE7091D6A}" sibTransId="{5B294368-2DC3-4089-B50F-5B586A172484}"/>
    <dgm:cxn modelId="{68697214-10E6-44F5-BA35-E2699A0BA140}" type="presOf" srcId="{0738561E-F589-4AFB-8F12-D1C2150135FD}" destId="{FF283480-7ACE-4595-8F66-C1D3B2627025}" srcOrd="0" destOrd="0" presId="urn:microsoft.com/office/officeart/2008/layout/LinedList"/>
    <dgm:cxn modelId="{595BDB39-4892-4102-8481-70159BCDD2F7}" type="presOf" srcId="{FB5F419A-8BC5-4736-BD09-17501861565C}" destId="{7DDA14FF-2643-4EE3-BDC1-6F64746248AE}" srcOrd="0" destOrd="0" presId="urn:microsoft.com/office/officeart/2008/layout/LinedList"/>
    <dgm:cxn modelId="{0471E85E-C655-4027-8D18-CC08599FE8DC}" srcId="{FB5F419A-8BC5-4736-BD09-17501861565C}" destId="{5EA6D465-A9FE-4E78-9C6B-14859C22545B}" srcOrd="1" destOrd="0" parTransId="{548FFF3C-17C7-4E0D-B1B5-1F041126AC2D}" sibTransId="{43247BFD-9B07-4A7D-BF2A-8DF1626ABEF0}"/>
    <dgm:cxn modelId="{87E12667-7C54-479D-8A2E-23CDDBBAAA89}" type="presOf" srcId="{150C3CF9-98B6-4F18-8D19-DA79FA52E335}" destId="{48643278-4B38-4374-A256-8984E9CC5E7C}" srcOrd="0" destOrd="0" presId="urn:microsoft.com/office/officeart/2008/layout/LinedList"/>
    <dgm:cxn modelId="{AD366257-8CD2-4842-A154-79338716A08C}" type="presOf" srcId="{A42A4706-C147-48AF-9FF4-C85A1CBBC7C4}" destId="{C7726543-BA60-4842-A438-EF39E9C28379}" srcOrd="0" destOrd="0" presId="urn:microsoft.com/office/officeart/2008/layout/LinedList"/>
    <dgm:cxn modelId="{48CEB3B0-53C6-4E26-B0BC-05623F185C11}" srcId="{FB5F419A-8BC5-4736-BD09-17501861565C}" destId="{150C3CF9-98B6-4F18-8D19-DA79FA52E335}" srcOrd="0" destOrd="0" parTransId="{53F5F5FC-F96D-481A-A9A4-E315BC3B1137}" sibTransId="{5F3A6B4C-95C0-4E9A-8EB1-650647084F23}"/>
    <dgm:cxn modelId="{19512FB1-347A-483E-9E1D-104C9DB926F9}" type="presOf" srcId="{EAB8F9E6-8287-48F3-A726-C67EAB6039A3}" destId="{5E2FA821-50D1-4BD0-A25C-EB542F819F59}" srcOrd="0" destOrd="0" presId="urn:microsoft.com/office/officeart/2008/layout/LinedList"/>
    <dgm:cxn modelId="{344E66BF-4A9A-4A14-BC0E-7AC2CA16A825}" srcId="{FB5F419A-8BC5-4736-BD09-17501861565C}" destId="{EAB8F9E6-8287-48F3-A726-C67EAB6039A3}" srcOrd="4" destOrd="0" parTransId="{28DE4C21-8FD1-401A-BFA4-5F0F99C81FE2}" sibTransId="{6570E1FB-4AD8-43FE-9BEE-5DF5122A12B1}"/>
    <dgm:cxn modelId="{6EF3F2DC-9499-484E-B24D-CA88B9BD3B8B}" srcId="{FB5F419A-8BC5-4736-BD09-17501861565C}" destId="{A42A4706-C147-48AF-9FF4-C85A1CBBC7C4}" srcOrd="3" destOrd="0" parTransId="{8C0DA2D7-1CC2-4D38-9551-576894F43B50}" sibTransId="{36F30C95-27E3-4068-A7B2-AD7D4EDE30E9}"/>
    <dgm:cxn modelId="{F23B3AE4-59A8-4FA2-B932-2C19EFDD9D4D}" type="presOf" srcId="{5EA6D465-A9FE-4E78-9C6B-14859C22545B}" destId="{610C9724-57E1-4A01-B224-C0CDD09B78E5}" srcOrd="0" destOrd="0" presId="urn:microsoft.com/office/officeart/2008/layout/LinedList"/>
    <dgm:cxn modelId="{DB30E5E0-9457-4062-B2B9-4DB8282A9A82}" type="presParOf" srcId="{7DDA14FF-2643-4EE3-BDC1-6F64746248AE}" destId="{2D5844B6-1A79-4D53-B04C-D5223D3B7EDF}" srcOrd="0" destOrd="0" presId="urn:microsoft.com/office/officeart/2008/layout/LinedList"/>
    <dgm:cxn modelId="{F87A2DD3-CADC-4B36-B1C5-CF5864971C84}" type="presParOf" srcId="{7DDA14FF-2643-4EE3-BDC1-6F64746248AE}" destId="{5E851F2F-6568-4C5D-ABE6-204E9B81DB64}" srcOrd="1" destOrd="0" presId="urn:microsoft.com/office/officeart/2008/layout/LinedList"/>
    <dgm:cxn modelId="{B0FFF30B-84E2-47E0-81B6-7F31828E701B}" type="presParOf" srcId="{5E851F2F-6568-4C5D-ABE6-204E9B81DB64}" destId="{48643278-4B38-4374-A256-8984E9CC5E7C}" srcOrd="0" destOrd="0" presId="urn:microsoft.com/office/officeart/2008/layout/LinedList"/>
    <dgm:cxn modelId="{249D5B78-A700-4D66-A4E3-D504A9A446E7}" type="presParOf" srcId="{5E851F2F-6568-4C5D-ABE6-204E9B81DB64}" destId="{88BC63EC-4E81-4EC4-B60A-EEC6E3A94465}" srcOrd="1" destOrd="0" presId="urn:microsoft.com/office/officeart/2008/layout/LinedList"/>
    <dgm:cxn modelId="{A70509BE-A0F0-4C69-BB8B-E3B850D80A29}" type="presParOf" srcId="{7DDA14FF-2643-4EE3-BDC1-6F64746248AE}" destId="{9A7F10B8-02F4-40D7-B8BE-8DB7B4A70C57}" srcOrd="2" destOrd="0" presId="urn:microsoft.com/office/officeart/2008/layout/LinedList"/>
    <dgm:cxn modelId="{034DACC5-E567-45EA-8DF2-1BC17145526C}" type="presParOf" srcId="{7DDA14FF-2643-4EE3-BDC1-6F64746248AE}" destId="{324D016C-7371-4BD7-86A8-EAC5B10268C1}" srcOrd="3" destOrd="0" presId="urn:microsoft.com/office/officeart/2008/layout/LinedList"/>
    <dgm:cxn modelId="{9B37DE62-AFDE-4DD6-A9EF-DA69C621743B}" type="presParOf" srcId="{324D016C-7371-4BD7-86A8-EAC5B10268C1}" destId="{610C9724-57E1-4A01-B224-C0CDD09B78E5}" srcOrd="0" destOrd="0" presId="urn:microsoft.com/office/officeart/2008/layout/LinedList"/>
    <dgm:cxn modelId="{469DE1DC-8CD2-429D-8A5F-13CC9423A14B}" type="presParOf" srcId="{324D016C-7371-4BD7-86A8-EAC5B10268C1}" destId="{01EA51EF-8F1F-4979-947F-D4EC590A337B}" srcOrd="1" destOrd="0" presId="urn:microsoft.com/office/officeart/2008/layout/LinedList"/>
    <dgm:cxn modelId="{54FF343E-3445-4831-B09D-E09C01D47489}" type="presParOf" srcId="{7DDA14FF-2643-4EE3-BDC1-6F64746248AE}" destId="{41E48ADA-037C-49A9-8292-8EF11BAF75D1}" srcOrd="4" destOrd="0" presId="urn:microsoft.com/office/officeart/2008/layout/LinedList"/>
    <dgm:cxn modelId="{BF14DA5E-7588-44CD-8DA6-C1EECBFEB777}" type="presParOf" srcId="{7DDA14FF-2643-4EE3-BDC1-6F64746248AE}" destId="{77D1D694-459C-4BA2-A680-AC04D6EA8F2A}" srcOrd="5" destOrd="0" presId="urn:microsoft.com/office/officeart/2008/layout/LinedList"/>
    <dgm:cxn modelId="{31BF33AB-3621-40C9-96B7-BDA6835BF07F}" type="presParOf" srcId="{77D1D694-459C-4BA2-A680-AC04D6EA8F2A}" destId="{FF283480-7ACE-4595-8F66-C1D3B2627025}" srcOrd="0" destOrd="0" presId="urn:microsoft.com/office/officeart/2008/layout/LinedList"/>
    <dgm:cxn modelId="{F2783B30-9A4F-4CFC-8B82-FC02C7AB7AF8}" type="presParOf" srcId="{77D1D694-459C-4BA2-A680-AC04D6EA8F2A}" destId="{DFA36438-6B5D-4F62-8225-B8B7740A5BCD}" srcOrd="1" destOrd="0" presId="urn:microsoft.com/office/officeart/2008/layout/LinedList"/>
    <dgm:cxn modelId="{926155A3-C077-4C97-9F03-88F10997D7BD}" type="presParOf" srcId="{7DDA14FF-2643-4EE3-BDC1-6F64746248AE}" destId="{0D28A092-42A8-41B4-8542-6FA7043D1CEB}" srcOrd="6" destOrd="0" presId="urn:microsoft.com/office/officeart/2008/layout/LinedList"/>
    <dgm:cxn modelId="{9FBF03CA-268D-432C-A1A8-5CEE99979394}" type="presParOf" srcId="{7DDA14FF-2643-4EE3-BDC1-6F64746248AE}" destId="{5E17BC50-6690-4115-9E1C-93D46ACB7F80}" srcOrd="7" destOrd="0" presId="urn:microsoft.com/office/officeart/2008/layout/LinedList"/>
    <dgm:cxn modelId="{A3966744-9851-4EEC-BB3B-69638D601463}" type="presParOf" srcId="{5E17BC50-6690-4115-9E1C-93D46ACB7F80}" destId="{C7726543-BA60-4842-A438-EF39E9C28379}" srcOrd="0" destOrd="0" presId="urn:microsoft.com/office/officeart/2008/layout/LinedList"/>
    <dgm:cxn modelId="{7E0E62F0-9005-4D87-A8BF-28D4B84280A1}" type="presParOf" srcId="{5E17BC50-6690-4115-9E1C-93D46ACB7F80}" destId="{D3B15EB5-80F3-44F1-B3CE-6DB35C16BCB6}" srcOrd="1" destOrd="0" presId="urn:microsoft.com/office/officeart/2008/layout/LinedList"/>
    <dgm:cxn modelId="{91228B61-A52B-46D7-A6B5-6F5FFB2ABE29}" type="presParOf" srcId="{7DDA14FF-2643-4EE3-BDC1-6F64746248AE}" destId="{08A9A39E-E502-4A44-92F4-6529F5294A65}" srcOrd="8" destOrd="0" presId="urn:microsoft.com/office/officeart/2008/layout/LinedList"/>
    <dgm:cxn modelId="{758367A5-7939-46D0-8EF8-5175F2E76B6E}" type="presParOf" srcId="{7DDA14FF-2643-4EE3-BDC1-6F64746248AE}" destId="{F8FFD245-1352-4763-9D9F-2875F09980B9}" srcOrd="9" destOrd="0" presId="urn:microsoft.com/office/officeart/2008/layout/LinedList"/>
    <dgm:cxn modelId="{C10F5BC6-30B4-4A86-8C8B-CA0C6E560B0E}" type="presParOf" srcId="{F8FFD245-1352-4763-9D9F-2875F09980B9}" destId="{5E2FA821-50D1-4BD0-A25C-EB542F819F59}" srcOrd="0" destOrd="0" presId="urn:microsoft.com/office/officeart/2008/layout/LinedList"/>
    <dgm:cxn modelId="{9B51C12E-EDB0-446A-B7A3-6A6AB2A07053}" type="presParOf" srcId="{F8FFD245-1352-4763-9D9F-2875F09980B9}" destId="{3D6813A5-3951-4957-A88D-AC29832AB8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4E499-4DD0-4845-BD1F-C89CA9EAE145}">
      <dsp:nvSpPr>
        <dsp:cNvPr id="0" name=""/>
        <dsp:cNvSpPr/>
      </dsp:nvSpPr>
      <dsp:spPr>
        <a:xfrm>
          <a:off x="2280650" y="0"/>
          <a:ext cx="6790876" cy="6458828"/>
        </a:xfrm>
        <a:prstGeom prst="diamond">
          <a:avLst/>
        </a:prstGeom>
        <a:solidFill>
          <a:srgbClr val="FFC000"/>
        </a:solidFill>
        <a:ln>
          <a:noFill/>
        </a:ln>
        <a:effectLst/>
      </dsp:spPr>
      <dsp:style>
        <a:lnRef idx="0">
          <a:scrgbClr r="0" g="0" b="0"/>
        </a:lnRef>
        <a:fillRef idx="1">
          <a:scrgbClr r="0" g="0" b="0"/>
        </a:fillRef>
        <a:effectRef idx="0">
          <a:scrgbClr r="0" g="0" b="0"/>
        </a:effectRef>
        <a:fontRef idx="minor"/>
      </dsp:style>
    </dsp:sp>
    <dsp:sp modelId="{CE47312A-0722-49D7-BBB1-406A54506735}">
      <dsp:nvSpPr>
        <dsp:cNvPr id="0" name=""/>
        <dsp:cNvSpPr/>
      </dsp:nvSpPr>
      <dsp:spPr>
        <a:xfrm>
          <a:off x="3161386" y="698300"/>
          <a:ext cx="2549648" cy="2518942"/>
        </a:xfrm>
        <a:prstGeom prst="roundRect">
          <a:avLst/>
        </a:prstGeom>
        <a:solidFill>
          <a:srgbClr val="3CAA90"/>
        </a:solidFill>
        <a:ln w="12700" cap="flat" cmpd="sng" algn="ctr">
          <a:solidFill>
            <a:srgbClr val="3CAA9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Cohérence développement De L'ETP dans le cadre de la rééducation .</a:t>
          </a:r>
        </a:p>
        <a:p>
          <a:pPr marL="0" lvl="0" indent="0" algn="ctr" defTabSz="711200">
            <a:lnSpc>
              <a:spcPct val="90000"/>
            </a:lnSpc>
            <a:spcBef>
              <a:spcPct val="0"/>
            </a:spcBef>
            <a:spcAft>
              <a:spcPct val="35000"/>
            </a:spcAft>
            <a:buNone/>
          </a:pPr>
          <a:r>
            <a:rPr lang="fr-FR" sz="1800" b="1" kern="1200" dirty="0"/>
            <a:t>Attractivité de l’ETP équipe</a:t>
          </a:r>
        </a:p>
        <a:p>
          <a:pPr marL="0" lvl="0" indent="0" algn="ctr" defTabSz="711200">
            <a:lnSpc>
              <a:spcPct val="90000"/>
            </a:lnSpc>
            <a:spcBef>
              <a:spcPct val="0"/>
            </a:spcBef>
            <a:spcAft>
              <a:spcPct val="35000"/>
            </a:spcAft>
            <a:buNone/>
          </a:pPr>
          <a:r>
            <a:rPr lang="fr-FR" sz="1600" kern="1200" dirty="0"/>
            <a:t>QVCT.</a:t>
          </a:r>
        </a:p>
        <a:p>
          <a:pPr marL="0" lvl="0" indent="0" algn="ctr" defTabSz="711200">
            <a:lnSpc>
              <a:spcPct val="90000"/>
            </a:lnSpc>
            <a:spcBef>
              <a:spcPct val="0"/>
            </a:spcBef>
            <a:spcAft>
              <a:spcPct val="35000"/>
            </a:spcAft>
            <a:buNone/>
          </a:pPr>
          <a:r>
            <a:rPr lang="fr-FR" sz="1600" kern="1200" dirty="0"/>
            <a:t>Equipe motivée</a:t>
          </a:r>
        </a:p>
        <a:p>
          <a:pPr marL="0" lvl="0" indent="0" algn="ctr" defTabSz="711200">
            <a:lnSpc>
              <a:spcPct val="90000"/>
            </a:lnSpc>
            <a:spcBef>
              <a:spcPct val="0"/>
            </a:spcBef>
            <a:spcAft>
              <a:spcPct val="35000"/>
            </a:spcAft>
            <a:buNone/>
          </a:pPr>
          <a:endParaRPr lang="fr-FR" sz="1600" kern="1200" dirty="0"/>
        </a:p>
      </dsp:txBody>
      <dsp:txXfrm>
        <a:off x="3284351" y="821265"/>
        <a:ext cx="2303718" cy="2273012"/>
      </dsp:txXfrm>
    </dsp:sp>
    <dsp:sp modelId="{C1F0243B-0DFD-434B-B4A4-F7773AFB11DD}">
      <dsp:nvSpPr>
        <dsp:cNvPr id="0" name=""/>
        <dsp:cNvSpPr/>
      </dsp:nvSpPr>
      <dsp:spPr>
        <a:xfrm>
          <a:off x="5772971" y="613588"/>
          <a:ext cx="2518942" cy="2518942"/>
        </a:xfrm>
        <a:prstGeom prst="roundRect">
          <a:avLst/>
        </a:prstGeom>
        <a:solidFill>
          <a:srgbClr val="004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Plan de formation important.</a:t>
          </a:r>
        </a:p>
        <a:p>
          <a:pPr marL="0" lvl="0" indent="0" algn="ctr" defTabSz="622300">
            <a:lnSpc>
              <a:spcPct val="90000"/>
            </a:lnSpc>
            <a:spcBef>
              <a:spcPct val="0"/>
            </a:spcBef>
            <a:spcAft>
              <a:spcPct val="35000"/>
            </a:spcAft>
            <a:buNone/>
          </a:pPr>
          <a:r>
            <a:rPr lang="fr-FR" sz="1800" b="1" kern="1200" dirty="0"/>
            <a:t>investissement temps médical.</a:t>
          </a:r>
        </a:p>
        <a:p>
          <a:pPr marL="0" lvl="0" indent="0" algn="ctr" defTabSz="622300">
            <a:lnSpc>
              <a:spcPct val="90000"/>
            </a:lnSpc>
            <a:spcBef>
              <a:spcPct val="0"/>
            </a:spcBef>
            <a:spcAft>
              <a:spcPct val="35000"/>
            </a:spcAft>
            <a:buNone/>
          </a:pPr>
          <a:r>
            <a:rPr lang="fr-FR" sz="1400" kern="1200" dirty="0"/>
            <a:t>Période de transition avant intégration nouveau bâtiment</a:t>
          </a:r>
          <a:endParaRPr lang="fr-FR" sz="1200" kern="1200" dirty="0"/>
        </a:p>
        <a:p>
          <a:pPr marL="0" lvl="0" indent="0" algn="ctr" defTabSz="622300">
            <a:lnSpc>
              <a:spcPct val="90000"/>
            </a:lnSpc>
            <a:spcBef>
              <a:spcPct val="0"/>
            </a:spcBef>
            <a:spcAft>
              <a:spcPct val="35000"/>
            </a:spcAft>
            <a:buNone/>
          </a:pPr>
          <a:endParaRPr lang="fr-FR" sz="1400" kern="1200" dirty="0"/>
        </a:p>
      </dsp:txBody>
      <dsp:txXfrm>
        <a:off x="5895936" y="736553"/>
        <a:ext cx="2273012" cy="2273012"/>
      </dsp:txXfrm>
    </dsp:sp>
    <dsp:sp modelId="{850E0F70-297E-4ACC-B8F6-10E222239A09}">
      <dsp:nvSpPr>
        <dsp:cNvPr id="0" name=""/>
        <dsp:cNvSpPr/>
      </dsp:nvSpPr>
      <dsp:spPr>
        <a:xfrm>
          <a:off x="3060263" y="3326296"/>
          <a:ext cx="2518942" cy="2518942"/>
        </a:xfrm>
        <a:prstGeom prst="roundRect">
          <a:avLst/>
        </a:prstGeom>
        <a:solidFill>
          <a:srgbClr val="3CAA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Attractivité territoriale du SMR. Patient/agent</a:t>
          </a:r>
        </a:p>
        <a:p>
          <a:pPr marL="0" lvl="0" indent="0" algn="ctr" defTabSz="622300">
            <a:lnSpc>
              <a:spcPct val="90000"/>
            </a:lnSpc>
            <a:spcBef>
              <a:spcPct val="0"/>
            </a:spcBef>
            <a:spcAft>
              <a:spcPct val="35000"/>
            </a:spcAft>
            <a:buNone/>
          </a:pPr>
          <a:r>
            <a:rPr lang="fr-FR" sz="1400" kern="1200" dirty="0"/>
            <a:t>Complète la prise en charge</a:t>
          </a:r>
        </a:p>
        <a:p>
          <a:pPr marL="0" lvl="0" indent="0" algn="ctr" defTabSz="622300">
            <a:lnSpc>
              <a:spcPct val="90000"/>
            </a:lnSpc>
            <a:spcBef>
              <a:spcPct val="0"/>
            </a:spcBef>
            <a:spcAft>
              <a:spcPct val="35000"/>
            </a:spcAft>
            <a:buNone/>
          </a:pPr>
          <a:r>
            <a:rPr lang="fr-FR" sz="2000" b="1" kern="1200" dirty="0"/>
            <a:t>HDJ +++</a:t>
          </a:r>
        </a:p>
        <a:p>
          <a:pPr marL="0" lvl="0" indent="0" algn="ctr" defTabSz="622300">
            <a:lnSpc>
              <a:spcPct val="90000"/>
            </a:lnSpc>
            <a:spcBef>
              <a:spcPct val="0"/>
            </a:spcBef>
            <a:spcAft>
              <a:spcPct val="35000"/>
            </a:spcAft>
            <a:buNone/>
          </a:pPr>
          <a:r>
            <a:rPr lang="fr-FR" sz="1400" kern="1200" dirty="0"/>
            <a:t>Ressources Financières cotation</a:t>
          </a:r>
        </a:p>
        <a:p>
          <a:pPr marL="0" lvl="0" indent="0" algn="ctr" defTabSz="622300">
            <a:lnSpc>
              <a:spcPct val="90000"/>
            </a:lnSpc>
            <a:spcBef>
              <a:spcPct val="0"/>
            </a:spcBef>
            <a:spcAft>
              <a:spcPct val="35000"/>
            </a:spcAft>
            <a:buNone/>
          </a:pPr>
          <a:r>
            <a:rPr lang="fr-FR" sz="1400" kern="1200" dirty="0"/>
            <a:t>Subvention Régionale ( FIR, MIG ??)</a:t>
          </a:r>
        </a:p>
        <a:p>
          <a:pPr marL="0" lvl="0" indent="0" algn="ctr" defTabSz="622300">
            <a:lnSpc>
              <a:spcPct val="90000"/>
            </a:lnSpc>
            <a:spcBef>
              <a:spcPct val="0"/>
            </a:spcBef>
            <a:spcAft>
              <a:spcPct val="35000"/>
            </a:spcAft>
            <a:buNone/>
          </a:pPr>
          <a:endParaRPr lang="fr-FR" sz="1200" kern="1200" dirty="0"/>
        </a:p>
      </dsp:txBody>
      <dsp:txXfrm>
        <a:off x="3183228" y="3449261"/>
        <a:ext cx="2273012" cy="2273012"/>
      </dsp:txXfrm>
    </dsp:sp>
    <dsp:sp modelId="{B37E9292-5A22-4749-953A-C6C1DF59F686}">
      <dsp:nvSpPr>
        <dsp:cNvPr id="0" name=""/>
        <dsp:cNvSpPr/>
      </dsp:nvSpPr>
      <dsp:spPr>
        <a:xfrm>
          <a:off x="5772971" y="3326296"/>
          <a:ext cx="2518942" cy="2518942"/>
        </a:xfrm>
        <a:prstGeom prst="roundRect">
          <a:avLst/>
        </a:prstGeom>
        <a:solidFill>
          <a:srgbClr val="004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a:t>Déficit Personnel Médical</a:t>
          </a:r>
          <a:endParaRPr lang="fr-FR" sz="1500" kern="1200" dirty="0"/>
        </a:p>
        <a:p>
          <a:pPr marL="0" lvl="0" indent="0" algn="ctr" defTabSz="666750">
            <a:lnSpc>
              <a:spcPct val="90000"/>
            </a:lnSpc>
            <a:spcBef>
              <a:spcPct val="0"/>
            </a:spcBef>
            <a:spcAft>
              <a:spcPct val="35000"/>
            </a:spcAft>
            <a:buNone/>
          </a:pPr>
          <a:r>
            <a:rPr lang="fr-FR" sz="1500" kern="1200" dirty="0"/>
            <a:t>Déficit des personnels de rééducation ( Ergothérapeutes )</a:t>
          </a:r>
        </a:p>
        <a:p>
          <a:pPr marL="0" lvl="0" indent="0" algn="ctr" defTabSz="666750">
            <a:lnSpc>
              <a:spcPct val="90000"/>
            </a:lnSpc>
            <a:spcBef>
              <a:spcPct val="0"/>
            </a:spcBef>
            <a:spcAft>
              <a:spcPct val="35000"/>
            </a:spcAft>
            <a:buNone/>
          </a:pPr>
          <a:endParaRPr lang="fr-FR" sz="1500" kern="1200" dirty="0"/>
        </a:p>
      </dsp:txBody>
      <dsp:txXfrm>
        <a:off x="5895936" y="3449261"/>
        <a:ext cx="2273012" cy="2273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844B6-1A79-4D53-B04C-D5223D3B7EDF}">
      <dsp:nvSpPr>
        <dsp:cNvPr id="0" name=""/>
        <dsp:cNvSpPr/>
      </dsp:nvSpPr>
      <dsp:spPr>
        <a:xfrm>
          <a:off x="0" y="595"/>
          <a:ext cx="94309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43278-4B38-4374-A256-8984E9CC5E7C}">
      <dsp:nvSpPr>
        <dsp:cNvPr id="0" name=""/>
        <dsp:cNvSpPr/>
      </dsp:nvSpPr>
      <dsp:spPr>
        <a:xfrm>
          <a:off x="0" y="595"/>
          <a:ext cx="9430982" cy="9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Un programme ETP doit répondre au cahier des charges défini dans </a:t>
          </a:r>
          <a:r>
            <a:rPr lang="fr-FR" sz="1600" b="1" kern="1200" dirty="0"/>
            <a:t>l'arrêté du 30 décembre 2020</a:t>
          </a:r>
          <a:r>
            <a:rPr lang="fr-FR" sz="1600" kern="1200" dirty="0"/>
            <a:t> </a:t>
          </a:r>
          <a:r>
            <a:rPr lang="fr-FR" sz="1500" kern="1200" dirty="0"/>
            <a:t>:</a:t>
          </a:r>
          <a:endParaRPr lang="en-US" sz="1500" kern="1200" dirty="0"/>
        </a:p>
      </dsp:txBody>
      <dsp:txXfrm>
        <a:off x="0" y="595"/>
        <a:ext cx="9430982" cy="975337"/>
      </dsp:txXfrm>
    </dsp:sp>
    <dsp:sp modelId="{9A7F10B8-02F4-40D7-B8BE-8DB7B4A70C57}">
      <dsp:nvSpPr>
        <dsp:cNvPr id="0" name=""/>
        <dsp:cNvSpPr/>
      </dsp:nvSpPr>
      <dsp:spPr>
        <a:xfrm>
          <a:off x="0" y="975933"/>
          <a:ext cx="94309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C9724-57E1-4A01-B224-C0CDD09B78E5}">
      <dsp:nvSpPr>
        <dsp:cNvPr id="0" name=""/>
        <dsp:cNvSpPr/>
      </dsp:nvSpPr>
      <dsp:spPr>
        <a:xfrm>
          <a:off x="0" y="975933"/>
          <a:ext cx="9430982" cy="9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FR" sz="1500" kern="1200" dirty="0"/>
            <a:t>La </a:t>
          </a:r>
          <a:r>
            <a:rPr lang="fr-FR" sz="1500" b="1" kern="1200" dirty="0"/>
            <a:t>coordination du programme </a:t>
          </a:r>
          <a:r>
            <a:rPr lang="fr-FR" sz="1500" kern="1200" dirty="0"/>
            <a:t>doit être assurée soit par un médecin, soit par un autre professionnel de santé, soit par un représentant d'une association de patients agréée.</a:t>
          </a:r>
          <a:endParaRPr lang="en-US" sz="1500" kern="1200" dirty="0"/>
        </a:p>
      </dsp:txBody>
      <dsp:txXfrm>
        <a:off x="0" y="975933"/>
        <a:ext cx="9430982" cy="975337"/>
      </dsp:txXfrm>
    </dsp:sp>
    <dsp:sp modelId="{41E48ADA-037C-49A9-8292-8EF11BAF75D1}">
      <dsp:nvSpPr>
        <dsp:cNvPr id="0" name=""/>
        <dsp:cNvSpPr/>
      </dsp:nvSpPr>
      <dsp:spPr>
        <a:xfrm>
          <a:off x="0" y="1951270"/>
          <a:ext cx="94309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83480-7ACE-4595-8F66-C1D3B2627025}">
      <dsp:nvSpPr>
        <dsp:cNvPr id="0" name=""/>
        <dsp:cNvSpPr/>
      </dsp:nvSpPr>
      <dsp:spPr>
        <a:xfrm>
          <a:off x="0" y="1951270"/>
          <a:ext cx="9430982" cy="9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FR" sz="1500" kern="1200" dirty="0"/>
            <a:t>L'équipe impliquée dans la mise en œuvre du programme (intervenants) doit comporter au minimum </a:t>
          </a:r>
          <a:r>
            <a:rPr lang="fr-FR" sz="1500" b="1" kern="1200" dirty="0"/>
            <a:t>deux professionnels de santé de professions différentes</a:t>
          </a:r>
          <a:r>
            <a:rPr lang="fr-FR" sz="1500" kern="1200" dirty="0"/>
            <a:t>, dont un </a:t>
          </a:r>
          <a:r>
            <a:rPr lang="fr-FR" sz="1500" b="1" kern="1200" dirty="0"/>
            <a:t>médecin </a:t>
          </a:r>
          <a:r>
            <a:rPr lang="fr-FR" sz="1500" kern="1200" dirty="0"/>
            <a:t>si le coordonnateur ne l'est pas.</a:t>
          </a:r>
          <a:endParaRPr lang="en-US" sz="1500" kern="1200" dirty="0"/>
        </a:p>
      </dsp:txBody>
      <dsp:txXfrm>
        <a:off x="0" y="1951270"/>
        <a:ext cx="9430982" cy="975337"/>
      </dsp:txXfrm>
    </dsp:sp>
    <dsp:sp modelId="{0D28A092-42A8-41B4-8542-6FA7043D1CEB}">
      <dsp:nvSpPr>
        <dsp:cNvPr id="0" name=""/>
        <dsp:cNvSpPr/>
      </dsp:nvSpPr>
      <dsp:spPr>
        <a:xfrm>
          <a:off x="0" y="2926608"/>
          <a:ext cx="94309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26543-BA60-4842-A438-EF39E9C28379}">
      <dsp:nvSpPr>
        <dsp:cNvPr id="0" name=""/>
        <dsp:cNvSpPr/>
      </dsp:nvSpPr>
      <dsp:spPr>
        <a:xfrm>
          <a:off x="0" y="2926608"/>
          <a:ext cx="9430982" cy="9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FR" sz="1500" kern="1200"/>
            <a:t>Les intervenants ainsi que le coordonnateur doivent avoir les compétences requises pour dispenser ou coordonner l'éducation thérapeutique du patient et répondre aux exigences de formation : </a:t>
          </a:r>
          <a:r>
            <a:rPr lang="fr-FR" sz="1500" b="1" kern="1200"/>
            <a:t>40 heures de formation à l'ETP au minimum </a:t>
          </a:r>
          <a:r>
            <a:rPr lang="fr-FR" sz="1500" kern="1200"/>
            <a:t>(les attestations de formation doivent être à disposition de  l'ARS en cas de contrôle du programme).</a:t>
          </a:r>
          <a:endParaRPr lang="en-US" sz="1500" kern="1200"/>
        </a:p>
      </dsp:txBody>
      <dsp:txXfrm>
        <a:off x="0" y="2926608"/>
        <a:ext cx="9430982" cy="975337"/>
      </dsp:txXfrm>
    </dsp:sp>
    <dsp:sp modelId="{08A9A39E-E502-4A44-92F4-6529F5294A65}">
      <dsp:nvSpPr>
        <dsp:cNvPr id="0" name=""/>
        <dsp:cNvSpPr/>
      </dsp:nvSpPr>
      <dsp:spPr>
        <a:xfrm>
          <a:off x="0" y="3901945"/>
          <a:ext cx="94309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2FA821-50D1-4BD0-A25C-EB542F819F59}">
      <dsp:nvSpPr>
        <dsp:cNvPr id="0" name=""/>
        <dsp:cNvSpPr/>
      </dsp:nvSpPr>
      <dsp:spPr>
        <a:xfrm>
          <a:off x="0" y="3901945"/>
          <a:ext cx="9430982" cy="9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FR" sz="1500" kern="1200" dirty="0"/>
            <a:t>Les attendus du programme en termes de contenu et de compétences à développer sont basés sur les recommandations de la Haute Autorité de Santé de juin 2007 intitulée « ETP – définition et finalités » (population cible, le BEP, les objectifs visés, l’évaluation etc.).</a:t>
          </a:r>
          <a:endParaRPr lang="en-US" sz="1500" kern="1200" dirty="0"/>
        </a:p>
      </dsp:txBody>
      <dsp:txXfrm>
        <a:off x="0" y="3901945"/>
        <a:ext cx="9430982" cy="97533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B719510-363D-4295-B24D-CC4BD7692F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9877D6B-F870-455C-AE95-6BDE959C49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0564B7-434D-4B8B-B50A-9C7F9B60A11B}" type="datetime1">
              <a:rPr lang="fr-FR" smtClean="0"/>
              <a:t>21/03/2024</a:t>
            </a:fld>
            <a:endParaRPr lang="fr-FR"/>
          </a:p>
        </p:txBody>
      </p:sp>
      <p:sp>
        <p:nvSpPr>
          <p:cNvPr id="4" name="Espace réservé du pied de page 3">
            <a:extLst>
              <a:ext uri="{FF2B5EF4-FFF2-40B4-BE49-F238E27FC236}">
                <a16:creationId xmlns:a16="http://schemas.microsoft.com/office/drawing/2014/main" id="{C0E59349-2BE2-403F-9144-D3C9FF68AC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ADF8BAB-5970-4E03-AC8B-CBD7097A7D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FCA6B-765D-47AF-8BBD-CA05ABADF96A}" type="slidenum">
              <a:rPr lang="fr-FR" smtClean="0"/>
              <a:t>‹N°›</a:t>
            </a:fld>
            <a:endParaRPr lang="fr-FR"/>
          </a:p>
        </p:txBody>
      </p:sp>
    </p:spTree>
    <p:extLst>
      <p:ext uri="{BB962C8B-B14F-4D97-AF65-F5344CB8AC3E}">
        <p14:creationId xmlns:p14="http://schemas.microsoft.com/office/powerpoint/2010/main" val="147367617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DE24A-24E7-4418-BAE9-92B04D400692}" type="datetime1">
              <a:rPr lang="fr-FR" smtClean="0"/>
              <a:t>21/03/2024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7FD31-AC84-4D39-A264-2DBDCE1E7F73}" type="slidenum">
              <a:rPr lang="fr-FR" smtClean="0"/>
              <a:t>‹N°›</a:t>
            </a:fld>
            <a:endParaRPr lang="fr-FR"/>
          </a:p>
        </p:txBody>
      </p:sp>
    </p:spTree>
    <p:extLst>
      <p:ext uri="{BB962C8B-B14F-4D97-AF65-F5344CB8AC3E}">
        <p14:creationId xmlns:p14="http://schemas.microsoft.com/office/powerpoint/2010/main" val="222011019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04C87A-65DF-4E49-AE14-A27BB090230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2E12046-C9B8-4407-A5B3-28349A426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2EA2C2-4955-4545-853D-1F64F2263834}"/>
              </a:ext>
            </a:extLst>
          </p:cNvPr>
          <p:cNvSpPr>
            <a:spLocks noGrp="1"/>
          </p:cNvSpPr>
          <p:nvPr>
            <p:ph type="dt" sz="half" idx="10"/>
          </p:nvPr>
        </p:nvSpPr>
        <p:spPr/>
        <p:txBody>
          <a:bodyPr/>
          <a:lstStyle/>
          <a:p>
            <a:fld id="{596D74D6-17CA-4411-8858-DD2F3E26DD8D}" type="datetime1">
              <a:rPr lang="fr-FR" smtClean="0"/>
              <a:t>21/03/2024</a:t>
            </a:fld>
            <a:endParaRPr lang="fr-FR"/>
          </a:p>
        </p:txBody>
      </p:sp>
      <p:sp>
        <p:nvSpPr>
          <p:cNvPr id="5" name="Espace réservé du pied de page 4">
            <a:extLst>
              <a:ext uri="{FF2B5EF4-FFF2-40B4-BE49-F238E27FC236}">
                <a16:creationId xmlns:a16="http://schemas.microsoft.com/office/drawing/2014/main" id="{57A8A4B2-E198-4597-9354-AEA30066AB54}"/>
              </a:ext>
            </a:extLst>
          </p:cNvPr>
          <p:cNvSpPr>
            <a:spLocks noGrp="1"/>
          </p:cNvSpPr>
          <p:nvPr>
            <p:ph type="ftr" sz="quarter" idx="11"/>
          </p:nvPr>
        </p:nvSpPr>
        <p:spPr/>
        <p:txBody>
          <a:bodyPr/>
          <a:lstStyle/>
          <a:p>
            <a:r>
              <a:rPr lang="fr-FR"/>
              <a:t>Association MPC</a:t>
            </a:r>
          </a:p>
        </p:txBody>
      </p:sp>
      <p:sp>
        <p:nvSpPr>
          <p:cNvPr id="6" name="Espace réservé du numéro de diapositive 5">
            <a:extLst>
              <a:ext uri="{FF2B5EF4-FFF2-40B4-BE49-F238E27FC236}">
                <a16:creationId xmlns:a16="http://schemas.microsoft.com/office/drawing/2014/main" id="{DDDA6006-A511-4FB2-94B7-4F7DFE3EF8A1}"/>
              </a:ext>
            </a:extLst>
          </p:cNvPr>
          <p:cNvSpPr>
            <a:spLocks noGrp="1"/>
          </p:cNvSpPr>
          <p:nvPr>
            <p:ph type="sldNum" sz="quarter" idx="12"/>
          </p:nvPr>
        </p:nvSpPr>
        <p:spPr/>
        <p:txBody>
          <a:bodyPr/>
          <a:lstStyle/>
          <a:p>
            <a:fld id="{F0757F79-213D-4866-BAA3-3C25B591A100}" type="slidenum">
              <a:rPr lang="fr-FR" smtClean="0"/>
              <a:t>‹N°›</a:t>
            </a:fld>
            <a:endParaRPr lang="fr-FR"/>
          </a:p>
        </p:txBody>
      </p:sp>
    </p:spTree>
    <p:extLst>
      <p:ext uri="{BB962C8B-B14F-4D97-AF65-F5344CB8AC3E}">
        <p14:creationId xmlns:p14="http://schemas.microsoft.com/office/powerpoint/2010/main" val="311069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36B0F3-3C3C-47E8-9B70-083E4E14764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007E4E7-0B79-479B-AEE1-26E818BC58B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722FAA-1340-4B0D-A0FA-6674D2F31870}"/>
              </a:ext>
            </a:extLst>
          </p:cNvPr>
          <p:cNvSpPr>
            <a:spLocks noGrp="1"/>
          </p:cNvSpPr>
          <p:nvPr>
            <p:ph type="dt" sz="half" idx="10"/>
          </p:nvPr>
        </p:nvSpPr>
        <p:spPr/>
        <p:txBody>
          <a:bodyPr/>
          <a:lstStyle/>
          <a:p>
            <a:fld id="{20FF0EB4-8CE6-4FF0-8F92-B6949756A9F6}" type="datetime1">
              <a:rPr lang="fr-FR" smtClean="0"/>
              <a:t>21/03/2024</a:t>
            </a:fld>
            <a:endParaRPr lang="fr-FR"/>
          </a:p>
        </p:txBody>
      </p:sp>
      <p:sp>
        <p:nvSpPr>
          <p:cNvPr id="5" name="Espace réservé du pied de page 4">
            <a:extLst>
              <a:ext uri="{FF2B5EF4-FFF2-40B4-BE49-F238E27FC236}">
                <a16:creationId xmlns:a16="http://schemas.microsoft.com/office/drawing/2014/main" id="{4B13C945-6B65-43C6-801C-2ED5316E5870}"/>
              </a:ext>
            </a:extLst>
          </p:cNvPr>
          <p:cNvSpPr>
            <a:spLocks noGrp="1"/>
          </p:cNvSpPr>
          <p:nvPr>
            <p:ph type="ftr" sz="quarter" idx="11"/>
          </p:nvPr>
        </p:nvSpPr>
        <p:spPr/>
        <p:txBody>
          <a:bodyPr/>
          <a:lstStyle/>
          <a:p>
            <a:r>
              <a:rPr lang="fr-FR"/>
              <a:t>Association MPC</a:t>
            </a:r>
          </a:p>
        </p:txBody>
      </p:sp>
      <p:sp>
        <p:nvSpPr>
          <p:cNvPr id="6" name="Espace réservé du numéro de diapositive 5">
            <a:extLst>
              <a:ext uri="{FF2B5EF4-FFF2-40B4-BE49-F238E27FC236}">
                <a16:creationId xmlns:a16="http://schemas.microsoft.com/office/drawing/2014/main" id="{9A1ED582-4F69-4F02-81BB-650BDA2AD928}"/>
              </a:ext>
            </a:extLst>
          </p:cNvPr>
          <p:cNvSpPr>
            <a:spLocks noGrp="1"/>
          </p:cNvSpPr>
          <p:nvPr>
            <p:ph type="sldNum" sz="quarter" idx="12"/>
          </p:nvPr>
        </p:nvSpPr>
        <p:spPr/>
        <p:txBody>
          <a:bodyPr/>
          <a:lstStyle/>
          <a:p>
            <a:fld id="{F0757F79-213D-4866-BAA3-3C25B591A100}" type="slidenum">
              <a:rPr lang="fr-FR" smtClean="0"/>
              <a:t>‹N°›</a:t>
            </a:fld>
            <a:endParaRPr lang="fr-FR"/>
          </a:p>
        </p:txBody>
      </p:sp>
    </p:spTree>
    <p:extLst>
      <p:ext uri="{BB962C8B-B14F-4D97-AF65-F5344CB8AC3E}">
        <p14:creationId xmlns:p14="http://schemas.microsoft.com/office/powerpoint/2010/main" val="377156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7D4E2A-7F80-4062-B34E-B3E64CDC52B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C400A24-5C2E-4F17-B87E-CB8BEABFBA8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F25535-E5F1-439E-A5F1-AD8C78513E2A}"/>
              </a:ext>
            </a:extLst>
          </p:cNvPr>
          <p:cNvSpPr>
            <a:spLocks noGrp="1"/>
          </p:cNvSpPr>
          <p:nvPr>
            <p:ph type="dt" sz="half" idx="10"/>
          </p:nvPr>
        </p:nvSpPr>
        <p:spPr/>
        <p:txBody>
          <a:bodyPr/>
          <a:lstStyle/>
          <a:p>
            <a:fld id="{C5A68288-1B91-4469-A8D3-2E6B54E50E11}" type="datetime1">
              <a:rPr lang="fr-FR" smtClean="0"/>
              <a:t>21/03/2024</a:t>
            </a:fld>
            <a:endParaRPr lang="fr-FR"/>
          </a:p>
        </p:txBody>
      </p:sp>
      <p:sp>
        <p:nvSpPr>
          <p:cNvPr id="5" name="Espace réservé du pied de page 4">
            <a:extLst>
              <a:ext uri="{FF2B5EF4-FFF2-40B4-BE49-F238E27FC236}">
                <a16:creationId xmlns:a16="http://schemas.microsoft.com/office/drawing/2014/main" id="{4951B9FE-8CCD-4B3F-8061-D7D7704E3D1D}"/>
              </a:ext>
            </a:extLst>
          </p:cNvPr>
          <p:cNvSpPr>
            <a:spLocks noGrp="1"/>
          </p:cNvSpPr>
          <p:nvPr>
            <p:ph type="ftr" sz="quarter" idx="11"/>
          </p:nvPr>
        </p:nvSpPr>
        <p:spPr/>
        <p:txBody>
          <a:bodyPr/>
          <a:lstStyle/>
          <a:p>
            <a:r>
              <a:rPr lang="fr-FR"/>
              <a:t>Association MPC</a:t>
            </a:r>
          </a:p>
        </p:txBody>
      </p:sp>
      <p:sp>
        <p:nvSpPr>
          <p:cNvPr id="6" name="Espace réservé du numéro de diapositive 5">
            <a:extLst>
              <a:ext uri="{FF2B5EF4-FFF2-40B4-BE49-F238E27FC236}">
                <a16:creationId xmlns:a16="http://schemas.microsoft.com/office/drawing/2014/main" id="{8C2B8025-F72D-40B3-AFE6-53B0689A6896}"/>
              </a:ext>
            </a:extLst>
          </p:cNvPr>
          <p:cNvSpPr>
            <a:spLocks noGrp="1"/>
          </p:cNvSpPr>
          <p:nvPr>
            <p:ph type="sldNum" sz="quarter" idx="12"/>
          </p:nvPr>
        </p:nvSpPr>
        <p:spPr/>
        <p:txBody>
          <a:bodyPr/>
          <a:lstStyle/>
          <a:p>
            <a:fld id="{F0757F79-213D-4866-BAA3-3C25B591A100}" type="slidenum">
              <a:rPr lang="fr-FR" smtClean="0"/>
              <a:t>‹N°›</a:t>
            </a:fld>
            <a:endParaRPr lang="fr-FR"/>
          </a:p>
        </p:txBody>
      </p:sp>
    </p:spTree>
    <p:extLst>
      <p:ext uri="{BB962C8B-B14F-4D97-AF65-F5344CB8AC3E}">
        <p14:creationId xmlns:p14="http://schemas.microsoft.com/office/powerpoint/2010/main" val="323018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F387B1-004D-4D00-B483-AE9A707177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FB238A5-AC28-4D0A-9BED-F43A564A490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19EFCA-EB44-4A8F-8DF9-02BCB773CD8D}"/>
              </a:ext>
            </a:extLst>
          </p:cNvPr>
          <p:cNvSpPr>
            <a:spLocks noGrp="1"/>
          </p:cNvSpPr>
          <p:nvPr>
            <p:ph type="dt" sz="half" idx="10"/>
          </p:nvPr>
        </p:nvSpPr>
        <p:spPr/>
        <p:txBody>
          <a:bodyPr/>
          <a:lstStyle/>
          <a:p>
            <a:fld id="{04D2715D-E1EF-4A0C-9270-80A3CF88F0A9}" type="datetime1">
              <a:rPr lang="fr-FR" smtClean="0"/>
              <a:t>21/03/2024</a:t>
            </a:fld>
            <a:endParaRPr lang="fr-FR"/>
          </a:p>
        </p:txBody>
      </p:sp>
      <p:sp>
        <p:nvSpPr>
          <p:cNvPr id="5" name="Espace réservé du pied de page 4">
            <a:extLst>
              <a:ext uri="{FF2B5EF4-FFF2-40B4-BE49-F238E27FC236}">
                <a16:creationId xmlns:a16="http://schemas.microsoft.com/office/drawing/2014/main" id="{6F00F61C-157F-40B4-8EE8-418E592B25AE}"/>
              </a:ext>
            </a:extLst>
          </p:cNvPr>
          <p:cNvSpPr>
            <a:spLocks noGrp="1"/>
          </p:cNvSpPr>
          <p:nvPr>
            <p:ph type="ftr" sz="quarter" idx="11"/>
          </p:nvPr>
        </p:nvSpPr>
        <p:spPr/>
        <p:txBody>
          <a:bodyPr/>
          <a:lstStyle/>
          <a:p>
            <a:r>
              <a:rPr lang="fr-FR"/>
              <a:t>Association MPC</a:t>
            </a:r>
          </a:p>
        </p:txBody>
      </p:sp>
      <p:sp>
        <p:nvSpPr>
          <p:cNvPr id="6" name="Espace réservé du numéro de diapositive 5">
            <a:extLst>
              <a:ext uri="{FF2B5EF4-FFF2-40B4-BE49-F238E27FC236}">
                <a16:creationId xmlns:a16="http://schemas.microsoft.com/office/drawing/2014/main" id="{643BA009-66C7-4CE9-8570-7C89CAF98D73}"/>
              </a:ext>
            </a:extLst>
          </p:cNvPr>
          <p:cNvSpPr>
            <a:spLocks noGrp="1"/>
          </p:cNvSpPr>
          <p:nvPr>
            <p:ph type="sldNum" sz="quarter" idx="12"/>
          </p:nvPr>
        </p:nvSpPr>
        <p:spPr/>
        <p:txBody>
          <a:bodyPr/>
          <a:lstStyle/>
          <a:p>
            <a:fld id="{F0757F79-213D-4866-BAA3-3C25B591A100}" type="slidenum">
              <a:rPr lang="fr-FR" smtClean="0"/>
              <a:t>‹N°›</a:t>
            </a:fld>
            <a:endParaRPr lang="fr-FR"/>
          </a:p>
        </p:txBody>
      </p:sp>
    </p:spTree>
    <p:extLst>
      <p:ext uri="{BB962C8B-B14F-4D97-AF65-F5344CB8AC3E}">
        <p14:creationId xmlns:p14="http://schemas.microsoft.com/office/powerpoint/2010/main" val="213814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5E9A5-DDAB-4EBD-8442-11938F0FF62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D18F0AB-10EB-4EDE-B7FC-D16B380C3C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74E857B-DD64-43BB-AEAC-8256583F5064}"/>
              </a:ext>
            </a:extLst>
          </p:cNvPr>
          <p:cNvSpPr>
            <a:spLocks noGrp="1"/>
          </p:cNvSpPr>
          <p:nvPr>
            <p:ph type="dt" sz="half" idx="10"/>
          </p:nvPr>
        </p:nvSpPr>
        <p:spPr/>
        <p:txBody>
          <a:bodyPr/>
          <a:lstStyle/>
          <a:p>
            <a:fld id="{2B269A37-706D-4386-B666-3A3AB326B7C2}" type="datetime1">
              <a:rPr lang="fr-FR" smtClean="0"/>
              <a:t>21/03/2024</a:t>
            </a:fld>
            <a:endParaRPr lang="fr-FR"/>
          </a:p>
        </p:txBody>
      </p:sp>
      <p:sp>
        <p:nvSpPr>
          <p:cNvPr id="5" name="Espace réservé du pied de page 4">
            <a:extLst>
              <a:ext uri="{FF2B5EF4-FFF2-40B4-BE49-F238E27FC236}">
                <a16:creationId xmlns:a16="http://schemas.microsoft.com/office/drawing/2014/main" id="{207E5263-1464-4782-B3A1-2EC4DB5C6A6E}"/>
              </a:ext>
            </a:extLst>
          </p:cNvPr>
          <p:cNvSpPr>
            <a:spLocks noGrp="1"/>
          </p:cNvSpPr>
          <p:nvPr>
            <p:ph type="ftr" sz="quarter" idx="11"/>
          </p:nvPr>
        </p:nvSpPr>
        <p:spPr/>
        <p:txBody>
          <a:bodyPr/>
          <a:lstStyle/>
          <a:p>
            <a:r>
              <a:rPr lang="fr-FR"/>
              <a:t>Association MPC</a:t>
            </a:r>
          </a:p>
        </p:txBody>
      </p:sp>
      <p:sp>
        <p:nvSpPr>
          <p:cNvPr id="6" name="Espace réservé du numéro de diapositive 5">
            <a:extLst>
              <a:ext uri="{FF2B5EF4-FFF2-40B4-BE49-F238E27FC236}">
                <a16:creationId xmlns:a16="http://schemas.microsoft.com/office/drawing/2014/main" id="{35A5AAD5-DA4F-4759-A587-3AB48EA47895}"/>
              </a:ext>
            </a:extLst>
          </p:cNvPr>
          <p:cNvSpPr>
            <a:spLocks noGrp="1"/>
          </p:cNvSpPr>
          <p:nvPr>
            <p:ph type="sldNum" sz="quarter" idx="12"/>
          </p:nvPr>
        </p:nvSpPr>
        <p:spPr/>
        <p:txBody>
          <a:bodyPr/>
          <a:lstStyle/>
          <a:p>
            <a:fld id="{F0757F79-213D-4866-BAA3-3C25B591A100}" type="slidenum">
              <a:rPr lang="fr-FR" smtClean="0"/>
              <a:t>‹N°›</a:t>
            </a:fld>
            <a:endParaRPr lang="fr-FR"/>
          </a:p>
        </p:txBody>
      </p:sp>
    </p:spTree>
    <p:extLst>
      <p:ext uri="{BB962C8B-B14F-4D97-AF65-F5344CB8AC3E}">
        <p14:creationId xmlns:p14="http://schemas.microsoft.com/office/powerpoint/2010/main" val="262850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921A01-2B6D-4F00-B278-7EB8FF587A2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F2B3FE-269A-4383-83C6-F317304BE65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02A817A-A210-456A-980A-BF71CD86D3C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75919C7-DA65-435A-9146-479294388064}"/>
              </a:ext>
            </a:extLst>
          </p:cNvPr>
          <p:cNvSpPr>
            <a:spLocks noGrp="1"/>
          </p:cNvSpPr>
          <p:nvPr>
            <p:ph type="dt" sz="half" idx="10"/>
          </p:nvPr>
        </p:nvSpPr>
        <p:spPr/>
        <p:txBody>
          <a:bodyPr/>
          <a:lstStyle/>
          <a:p>
            <a:fld id="{1C6B0427-DCBA-43D8-8800-4353DF3DF978}" type="datetime1">
              <a:rPr lang="fr-FR" smtClean="0"/>
              <a:t>21/03/2024</a:t>
            </a:fld>
            <a:endParaRPr lang="fr-FR"/>
          </a:p>
        </p:txBody>
      </p:sp>
      <p:sp>
        <p:nvSpPr>
          <p:cNvPr id="6" name="Espace réservé du pied de page 5">
            <a:extLst>
              <a:ext uri="{FF2B5EF4-FFF2-40B4-BE49-F238E27FC236}">
                <a16:creationId xmlns:a16="http://schemas.microsoft.com/office/drawing/2014/main" id="{03956A90-434C-4F2A-89CC-379AC0AD0E51}"/>
              </a:ext>
            </a:extLst>
          </p:cNvPr>
          <p:cNvSpPr>
            <a:spLocks noGrp="1"/>
          </p:cNvSpPr>
          <p:nvPr>
            <p:ph type="ftr" sz="quarter" idx="11"/>
          </p:nvPr>
        </p:nvSpPr>
        <p:spPr/>
        <p:txBody>
          <a:bodyPr/>
          <a:lstStyle/>
          <a:p>
            <a:r>
              <a:rPr lang="fr-FR"/>
              <a:t>Association MPC</a:t>
            </a:r>
          </a:p>
        </p:txBody>
      </p:sp>
      <p:sp>
        <p:nvSpPr>
          <p:cNvPr id="7" name="Espace réservé du numéro de diapositive 6">
            <a:extLst>
              <a:ext uri="{FF2B5EF4-FFF2-40B4-BE49-F238E27FC236}">
                <a16:creationId xmlns:a16="http://schemas.microsoft.com/office/drawing/2014/main" id="{047E8CF4-DF54-4D36-B4F7-5416603CCA2F}"/>
              </a:ext>
            </a:extLst>
          </p:cNvPr>
          <p:cNvSpPr>
            <a:spLocks noGrp="1"/>
          </p:cNvSpPr>
          <p:nvPr>
            <p:ph type="sldNum" sz="quarter" idx="12"/>
          </p:nvPr>
        </p:nvSpPr>
        <p:spPr/>
        <p:txBody>
          <a:bodyPr/>
          <a:lstStyle/>
          <a:p>
            <a:fld id="{F0757F79-213D-4866-BAA3-3C25B591A100}" type="slidenum">
              <a:rPr lang="fr-FR" smtClean="0"/>
              <a:t>‹N°›</a:t>
            </a:fld>
            <a:endParaRPr lang="fr-FR"/>
          </a:p>
        </p:txBody>
      </p:sp>
    </p:spTree>
    <p:extLst>
      <p:ext uri="{BB962C8B-B14F-4D97-AF65-F5344CB8AC3E}">
        <p14:creationId xmlns:p14="http://schemas.microsoft.com/office/powerpoint/2010/main" val="48992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3476F8-A261-4A4C-84E1-A613359E78F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80E4ABD-1C34-4CCA-8FB9-526BE1E0FC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68D2F6D-ED94-46A6-B1E8-D94829782C5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D70A27A-D72D-40FD-8F9F-02006098B6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83919AE-5A0A-4E76-9414-AC078C6B5D1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8CFF7F5-6E94-4CF8-931C-D0068417552A}"/>
              </a:ext>
            </a:extLst>
          </p:cNvPr>
          <p:cNvSpPr>
            <a:spLocks noGrp="1"/>
          </p:cNvSpPr>
          <p:nvPr>
            <p:ph type="dt" sz="half" idx="10"/>
          </p:nvPr>
        </p:nvSpPr>
        <p:spPr/>
        <p:txBody>
          <a:bodyPr/>
          <a:lstStyle/>
          <a:p>
            <a:fld id="{3665561B-B193-4E95-950B-B3300ED86E45}" type="datetime1">
              <a:rPr lang="fr-FR" smtClean="0"/>
              <a:t>21/03/2024</a:t>
            </a:fld>
            <a:endParaRPr lang="fr-FR"/>
          </a:p>
        </p:txBody>
      </p:sp>
      <p:sp>
        <p:nvSpPr>
          <p:cNvPr id="8" name="Espace réservé du pied de page 7">
            <a:extLst>
              <a:ext uri="{FF2B5EF4-FFF2-40B4-BE49-F238E27FC236}">
                <a16:creationId xmlns:a16="http://schemas.microsoft.com/office/drawing/2014/main" id="{F3C1D861-71FD-4470-863F-C433D7876C39}"/>
              </a:ext>
            </a:extLst>
          </p:cNvPr>
          <p:cNvSpPr>
            <a:spLocks noGrp="1"/>
          </p:cNvSpPr>
          <p:nvPr>
            <p:ph type="ftr" sz="quarter" idx="11"/>
          </p:nvPr>
        </p:nvSpPr>
        <p:spPr/>
        <p:txBody>
          <a:bodyPr/>
          <a:lstStyle/>
          <a:p>
            <a:r>
              <a:rPr lang="fr-FR"/>
              <a:t>Association MPC</a:t>
            </a:r>
          </a:p>
        </p:txBody>
      </p:sp>
      <p:sp>
        <p:nvSpPr>
          <p:cNvPr id="9" name="Espace réservé du numéro de diapositive 8">
            <a:extLst>
              <a:ext uri="{FF2B5EF4-FFF2-40B4-BE49-F238E27FC236}">
                <a16:creationId xmlns:a16="http://schemas.microsoft.com/office/drawing/2014/main" id="{CAE3523B-E8CB-4BC9-B044-E62A5CB9B89A}"/>
              </a:ext>
            </a:extLst>
          </p:cNvPr>
          <p:cNvSpPr>
            <a:spLocks noGrp="1"/>
          </p:cNvSpPr>
          <p:nvPr>
            <p:ph type="sldNum" sz="quarter" idx="12"/>
          </p:nvPr>
        </p:nvSpPr>
        <p:spPr/>
        <p:txBody>
          <a:bodyPr/>
          <a:lstStyle/>
          <a:p>
            <a:fld id="{F0757F79-213D-4866-BAA3-3C25B591A100}" type="slidenum">
              <a:rPr lang="fr-FR" smtClean="0"/>
              <a:t>‹N°›</a:t>
            </a:fld>
            <a:endParaRPr lang="fr-FR"/>
          </a:p>
        </p:txBody>
      </p:sp>
    </p:spTree>
    <p:extLst>
      <p:ext uri="{BB962C8B-B14F-4D97-AF65-F5344CB8AC3E}">
        <p14:creationId xmlns:p14="http://schemas.microsoft.com/office/powerpoint/2010/main" val="288049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D23DC-6753-43FA-BBED-9257848DA1E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33C2E80-CD70-4DF9-B9BB-14BFB1C72DF3}"/>
              </a:ext>
            </a:extLst>
          </p:cNvPr>
          <p:cNvSpPr>
            <a:spLocks noGrp="1"/>
          </p:cNvSpPr>
          <p:nvPr>
            <p:ph type="dt" sz="half" idx="10"/>
          </p:nvPr>
        </p:nvSpPr>
        <p:spPr/>
        <p:txBody>
          <a:bodyPr/>
          <a:lstStyle/>
          <a:p>
            <a:fld id="{55C4E841-3D44-421B-B17E-284FF1A1C6A0}" type="datetime1">
              <a:rPr lang="fr-FR" smtClean="0"/>
              <a:t>21/03/2024</a:t>
            </a:fld>
            <a:endParaRPr lang="fr-FR"/>
          </a:p>
        </p:txBody>
      </p:sp>
      <p:sp>
        <p:nvSpPr>
          <p:cNvPr id="4" name="Espace réservé du pied de page 3">
            <a:extLst>
              <a:ext uri="{FF2B5EF4-FFF2-40B4-BE49-F238E27FC236}">
                <a16:creationId xmlns:a16="http://schemas.microsoft.com/office/drawing/2014/main" id="{F983C31A-B88E-4EFD-BD25-AE70CDA65AB0}"/>
              </a:ext>
            </a:extLst>
          </p:cNvPr>
          <p:cNvSpPr>
            <a:spLocks noGrp="1"/>
          </p:cNvSpPr>
          <p:nvPr>
            <p:ph type="ftr" sz="quarter" idx="11"/>
          </p:nvPr>
        </p:nvSpPr>
        <p:spPr/>
        <p:txBody>
          <a:bodyPr/>
          <a:lstStyle/>
          <a:p>
            <a:r>
              <a:rPr lang="fr-FR"/>
              <a:t>Association MPC</a:t>
            </a:r>
          </a:p>
        </p:txBody>
      </p:sp>
      <p:sp>
        <p:nvSpPr>
          <p:cNvPr id="5" name="Espace réservé du numéro de diapositive 4">
            <a:extLst>
              <a:ext uri="{FF2B5EF4-FFF2-40B4-BE49-F238E27FC236}">
                <a16:creationId xmlns:a16="http://schemas.microsoft.com/office/drawing/2014/main" id="{7744D14B-E335-4F4B-9D06-656061FC8DF2}"/>
              </a:ext>
            </a:extLst>
          </p:cNvPr>
          <p:cNvSpPr>
            <a:spLocks noGrp="1"/>
          </p:cNvSpPr>
          <p:nvPr>
            <p:ph type="sldNum" sz="quarter" idx="12"/>
          </p:nvPr>
        </p:nvSpPr>
        <p:spPr/>
        <p:txBody>
          <a:bodyPr/>
          <a:lstStyle/>
          <a:p>
            <a:fld id="{F0757F79-213D-4866-BAA3-3C25B591A100}" type="slidenum">
              <a:rPr lang="fr-FR" smtClean="0"/>
              <a:t>‹N°›</a:t>
            </a:fld>
            <a:endParaRPr lang="fr-FR"/>
          </a:p>
        </p:txBody>
      </p:sp>
    </p:spTree>
    <p:extLst>
      <p:ext uri="{BB962C8B-B14F-4D97-AF65-F5344CB8AC3E}">
        <p14:creationId xmlns:p14="http://schemas.microsoft.com/office/powerpoint/2010/main" val="319576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237551D-D1FC-4853-A27A-0B9C1D62184F}"/>
              </a:ext>
            </a:extLst>
          </p:cNvPr>
          <p:cNvSpPr>
            <a:spLocks noGrp="1"/>
          </p:cNvSpPr>
          <p:nvPr>
            <p:ph type="dt" sz="half" idx="10"/>
          </p:nvPr>
        </p:nvSpPr>
        <p:spPr/>
        <p:txBody>
          <a:bodyPr/>
          <a:lstStyle/>
          <a:p>
            <a:fld id="{2F13A10F-5EE1-438A-B92E-39FE5EB90AAF}" type="datetime1">
              <a:rPr lang="fr-FR" smtClean="0"/>
              <a:t>21/03/2024</a:t>
            </a:fld>
            <a:endParaRPr lang="fr-FR"/>
          </a:p>
        </p:txBody>
      </p:sp>
      <p:sp>
        <p:nvSpPr>
          <p:cNvPr id="3" name="Espace réservé du pied de page 2">
            <a:extLst>
              <a:ext uri="{FF2B5EF4-FFF2-40B4-BE49-F238E27FC236}">
                <a16:creationId xmlns:a16="http://schemas.microsoft.com/office/drawing/2014/main" id="{7139B3EC-3723-4FFD-9450-4E28FC291F9E}"/>
              </a:ext>
            </a:extLst>
          </p:cNvPr>
          <p:cNvSpPr>
            <a:spLocks noGrp="1"/>
          </p:cNvSpPr>
          <p:nvPr>
            <p:ph type="ftr" sz="quarter" idx="11"/>
          </p:nvPr>
        </p:nvSpPr>
        <p:spPr/>
        <p:txBody>
          <a:bodyPr/>
          <a:lstStyle/>
          <a:p>
            <a:r>
              <a:rPr lang="fr-FR"/>
              <a:t>Association MPC</a:t>
            </a:r>
          </a:p>
        </p:txBody>
      </p:sp>
      <p:sp>
        <p:nvSpPr>
          <p:cNvPr id="4" name="Espace réservé du numéro de diapositive 3">
            <a:extLst>
              <a:ext uri="{FF2B5EF4-FFF2-40B4-BE49-F238E27FC236}">
                <a16:creationId xmlns:a16="http://schemas.microsoft.com/office/drawing/2014/main" id="{778901A8-8182-4B95-B254-C90AED735C62}"/>
              </a:ext>
            </a:extLst>
          </p:cNvPr>
          <p:cNvSpPr>
            <a:spLocks noGrp="1"/>
          </p:cNvSpPr>
          <p:nvPr>
            <p:ph type="sldNum" sz="quarter" idx="12"/>
          </p:nvPr>
        </p:nvSpPr>
        <p:spPr/>
        <p:txBody>
          <a:bodyPr/>
          <a:lstStyle/>
          <a:p>
            <a:fld id="{F0757F79-213D-4866-BAA3-3C25B591A100}" type="slidenum">
              <a:rPr lang="fr-FR" smtClean="0"/>
              <a:t>‹N°›</a:t>
            </a:fld>
            <a:endParaRPr lang="fr-FR"/>
          </a:p>
        </p:txBody>
      </p:sp>
    </p:spTree>
    <p:extLst>
      <p:ext uri="{BB962C8B-B14F-4D97-AF65-F5344CB8AC3E}">
        <p14:creationId xmlns:p14="http://schemas.microsoft.com/office/powerpoint/2010/main" val="174226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FEC6EE-5554-41BF-AECF-146B7703E4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D6A3FEB-CCB5-4B89-9C59-F7FA0A131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4A5CD27-6485-4C82-A4EA-FA0B0D6F4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C5746AF-659B-4F5C-A335-A72AE14A5705}"/>
              </a:ext>
            </a:extLst>
          </p:cNvPr>
          <p:cNvSpPr>
            <a:spLocks noGrp="1"/>
          </p:cNvSpPr>
          <p:nvPr>
            <p:ph type="dt" sz="half" idx="10"/>
          </p:nvPr>
        </p:nvSpPr>
        <p:spPr/>
        <p:txBody>
          <a:bodyPr/>
          <a:lstStyle/>
          <a:p>
            <a:fld id="{025738AA-D51A-4331-B0B0-462D1A82F28C}" type="datetime1">
              <a:rPr lang="fr-FR" smtClean="0"/>
              <a:t>21/03/2024</a:t>
            </a:fld>
            <a:endParaRPr lang="fr-FR"/>
          </a:p>
        </p:txBody>
      </p:sp>
      <p:sp>
        <p:nvSpPr>
          <p:cNvPr id="6" name="Espace réservé du pied de page 5">
            <a:extLst>
              <a:ext uri="{FF2B5EF4-FFF2-40B4-BE49-F238E27FC236}">
                <a16:creationId xmlns:a16="http://schemas.microsoft.com/office/drawing/2014/main" id="{ECDE8699-2A6E-4B2A-B8DB-F7E4AA43D47F}"/>
              </a:ext>
            </a:extLst>
          </p:cNvPr>
          <p:cNvSpPr>
            <a:spLocks noGrp="1"/>
          </p:cNvSpPr>
          <p:nvPr>
            <p:ph type="ftr" sz="quarter" idx="11"/>
          </p:nvPr>
        </p:nvSpPr>
        <p:spPr/>
        <p:txBody>
          <a:bodyPr/>
          <a:lstStyle/>
          <a:p>
            <a:r>
              <a:rPr lang="fr-FR"/>
              <a:t>Association MPC</a:t>
            </a:r>
          </a:p>
        </p:txBody>
      </p:sp>
      <p:sp>
        <p:nvSpPr>
          <p:cNvPr id="7" name="Espace réservé du numéro de diapositive 6">
            <a:extLst>
              <a:ext uri="{FF2B5EF4-FFF2-40B4-BE49-F238E27FC236}">
                <a16:creationId xmlns:a16="http://schemas.microsoft.com/office/drawing/2014/main" id="{90AA0DF6-B70A-4A0A-9327-9B1584F8FD05}"/>
              </a:ext>
            </a:extLst>
          </p:cNvPr>
          <p:cNvSpPr>
            <a:spLocks noGrp="1"/>
          </p:cNvSpPr>
          <p:nvPr>
            <p:ph type="sldNum" sz="quarter" idx="12"/>
          </p:nvPr>
        </p:nvSpPr>
        <p:spPr/>
        <p:txBody>
          <a:bodyPr/>
          <a:lstStyle/>
          <a:p>
            <a:fld id="{F0757F79-213D-4866-BAA3-3C25B591A100}" type="slidenum">
              <a:rPr lang="fr-FR" smtClean="0"/>
              <a:t>‹N°›</a:t>
            </a:fld>
            <a:endParaRPr lang="fr-FR"/>
          </a:p>
        </p:txBody>
      </p:sp>
    </p:spTree>
    <p:extLst>
      <p:ext uri="{BB962C8B-B14F-4D97-AF65-F5344CB8AC3E}">
        <p14:creationId xmlns:p14="http://schemas.microsoft.com/office/powerpoint/2010/main" val="2035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67EAB8-FF4B-4C38-96FD-9DFFB1B4921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83BF9FE-6698-4366-844B-1E66B8621D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138DD20-4AB8-437E-96E7-88D951DF5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5B26FE-7F5E-4D5C-A691-2D505A9DE115}"/>
              </a:ext>
            </a:extLst>
          </p:cNvPr>
          <p:cNvSpPr>
            <a:spLocks noGrp="1"/>
          </p:cNvSpPr>
          <p:nvPr>
            <p:ph type="dt" sz="half" idx="10"/>
          </p:nvPr>
        </p:nvSpPr>
        <p:spPr/>
        <p:txBody>
          <a:bodyPr/>
          <a:lstStyle/>
          <a:p>
            <a:fld id="{D2F68323-578D-48AD-833E-95498B3368EE}" type="datetime1">
              <a:rPr lang="fr-FR" smtClean="0"/>
              <a:t>21/03/2024</a:t>
            </a:fld>
            <a:endParaRPr lang="fr-FR"/>
          </a:p>
        </p:txBody>
      </p:sp>
      <p:sp>
        <p:nvSpPr>
          <p:cNvPr id="6" name="Espace réservé du pied de page 5">
            <a:extLst>
              <a:ext uri="{FF2B5EF4-FFF2-40B4-BE49-F238E27FC236}">
                <a16:creationId xmlns:a16="http://schemas.microsoft.com/office/drawing/2014/main" id="{CDE35B10-5F78-4A34-B7CB-91E690332BA0}"/>
              </a:ext>
            </a:extLst>
          </p:cNvPr>
          <p:cNvSpPr>
            <a:spLocks noGrp="1"/>
          </p:cNvSpPr>
          <p:nvPr>
            <p:ph type="ftr" sz="quarter" idx="11"/>
          </p:nvPr>
        </p:nvSpPr>
        <p:spPr/>
        <p:txBody>
          <a:bodyPr/>
          <a:lstStyle/>
          <a:p>
            <a:r>
              <a:rPr lang="fr-FR"/>
              <a:t>Association MPC</a:t>
            </a:r>
          </a:p>
        </p:txBody>
      </p:sp>
      <p:sp>
        <p:nvSpPr>
          <p:cNvPr id="7" name="Espace réservé du numéro de diapositive 6">
            <a:extLst>
              <a:ext uri="{FF2B5EF4-FFF2-40B4-BE49-F238E27FC236}">
                <a16:creationId xmlns:a16="http://schemas.microsoft.com/office/drawing/2014/main" id="{39F60C4F-0C93-4524-A47C-AEAD41F5D0BE}"/>
              </a:ext>
            </a:extLst>
          </p:cNvPr>
          <p:cNvSpPr>
            <a:spLocks noGrp="1"/>
          </p:cNvSpPr>
          <p:nvPr>
            <p:ph type="sldNum" sz="quarter" idx="12"/>
          </p:nvPr>
        </p:nvSpPr>
        <p:spPr/>
        <p:txBody>
          <a:bodyPr/>
          <a:lstStyle/>
          <a:p>
            <a:fld id="{F0757F79-213D-4866-BAA3-3C25B591A100}" type="slidenum">
              <a:rPr lang="fr-FR" smtClean="0"/>
              <a:t>‹N°›</a:t>
            </a:fld>
            <a:endParaRPr lang="fr-FR"/>
          </a:p>
        </p:txBody>
      </p:sp>
    </p:spTree>
    <p:extLst>
      <p:ext uri="{BB962C8B-B14F-4D97-AF65-F5344CB8AC3E}">
        <p14:creationId xmlns:p14="http://schemas.microsoft.com/office/powerpoint/2010/main" val="391045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78E36B7-2162-44DB-A3E3-3E3D12FE7F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7A28F3C-2F20-40F6-8ECB-B4F28F3A7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8B68E1-AE3C-4763-84F0-08D8149503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A436B-AF9C-4909-AA29-876979DBE2DC}" type="datetime1">
              <a:rPr lang="fr-FR" smtClean="0"/>
              <a:t>21/03/2024</a:t>
            </a:fld>
            <a:endParaRPr lang="fr-FR"/>
          </a:p>
        </p:txBody>
      </p:sp>
      <p:sp>
        <p:nvSpPr>
          <p:cNvPr id="5" name="Espace réservé du pied de page 4">
            <a:extLst>
              <a:ext uri="{FF2B5EF4-FFF2-40B4-BE49-F238E27FC236}">
                <a16:creationId xmlns:a16="http://schemas.microsoft.com/office/drawing/2014/main" id="{C1EC4E77-8036-4043-87EC-7B0F09D07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Association MPC</a:t>
            </a:r>
          </a:p>
        </p:txBody>
      </p:sp>
      <p:sp>
        <p:nvSpPr>
          <p:cNvPr id="6" name="Espace réservé du numéro de diapositive 5">
            <a:extLst>
              <a:ext uri="{FF2B5EF4-FFF2-40B4-BE49-F238E27FC236}">
                <a16:creationId xmlns:a16="http://schemas.microsoft.com/office/drawing/2014/main" id="{9721832A-19CF-47BA-91BC-EE76B0008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57F79-213D-4866-BAA3-3C25B591A100}" type="slidenum">
              <a:rPr lang="fr-FR" smtClean="0"/>
              <a:t>‹N°›</a:t>
            </a:fld>
            <a:endParaRPr lang="fr-FR"/>
          </a:p>
        </p:txBody>
      </p:sp>
    </p:spTree>
    <p:extLst>
      <p:ext uri="{BB962C8B-B14F-4D97-AF65-F5344CB8AC3E}">
        <p14:creationId xmlns:p14="http://schemas.microsoft.com/office/powerpoint/2010/main" val="1075769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docx"/><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5B715AA-75A3-4F47-8A63-FF1BABC05D5A}"/>
              </a:ext>
            </a:extLst>
          </p:cNvPr>
          <p:cNvSpPr>
            <a:spLocks noGrp="1"/>
          </p:cNvSpPr>
          <p:nvPr>
            <p:ph type="ctrTitle"/>
          </p:nvPr>
        </p:nvSpPr>
        <p:spPr>
          <a:xfrm>
            <a:off x="581892" y="813460"/>
            <a:ext cx="4766942" cy="1966026"/>
          </a:xfrm>
        </p:spPr>
        <p:txBody>
          <a:bodyPr anchor="t">
            <a:normAutofit fontScale="90000"/>
          </a:bodyPr>
          <a:lstStyle/>
          <a:p>
            <a:r>
              <a:rPr lang="fr-FR" sz="5400" dirty="0">
                <a:solidFill>
                  <a:srgbClr val="004460"/>
                </a:solidFill>
                <a:latin typeface="Futura"/>
              </a:rPr>
              <a:t>Projet</a:t>
            </a:r>
            <a:br>
              <a:rPr lang="fr-FR" sz="5400" dirty="0">
                <a:solidFill>
                  <a:srgbClr val="004460"/>
                </a:solidFill>
                <a:latin typeface="Futura"/>
              </a:rPr>
            </a:br>
            <a:r>
              <a:rPr lang="fr-FR" sz="5400" dirty="0">
                <a:solidFill>
                  <a:srgbClr val="004460"/>
                </a:solidFill>
                <a:latin typeface="Futura"/>
              </a:rPr>
              <a:t>Programme </a:t>
            </a:r>
            <a:br>
              <a:rPr lang="fr-FR" sz="5400" dirty="0">
                <a:solidFill>
                  <a:srgbClr val="004460"/>
                </a:solidFill>
                <a:latin typeface="Futura"/>
              </a:rPr>
            </a:br>
            <a:r>
              <a:rPr lang="fr-FR" sz="5400" dirty="0">
                <a:solidFill>
                  <a:srgbClr val="004460"/>
                </a:solidFill>
                <a:latin typeface="Futura"/>
              </a:rPr>
              <a:t>ETP </a:t>
            </a:r>
          </a:p>
        </p:txBody>
      </p:sp>
      <p:grpSp>
        <p:nvGrpSpPr>
          <p:cNvPr id="17" name="Group 1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ZoneTexte 5">
            <a:extLst>
              <a:ext uri="{FF2B5EF4-FFF2-40B4-BE49-F238E27FC236}">
                <a16:creationId xmlns:a16="http://schemas.microsoft.com/office/drawing/2014/main" id="{B1A59ABE-0274-458C-8D16-84D66F5D4D6E}"/>
              </a:ext>
            </a:extLst>
          </p:cNvPr>
          <p:cNvSpPr txBox="1"/>
          <p:nvPr/>
        </p:nvSpPr>
        <p:spPr>
          <a:xfrm>
            <a:off x="853070" y="4040237"/>
            <a:ext cx="4036333" cy="2817128"/>
          </a:xfrm>
          <a:prstGeom prst="rect">
            <a:avLst/>
          </a:prstGeom>
          <a:solidFill>
            <a:srgbClr val="FFC000"/>
          </a:solidFill>
        </p:spPr>
        <p:txBody>
          <a:bodyPr wrap="square" rtlCol="0">
            <a:spAutoFit/>
          </a:bodyPr>
          <a:lstStyle/>
          <a:p>
            <a:endParaRPr lang="fr-FR" sz="1600" dirty="0">
              <a:latin typeface="Futura light"/>
            </a:endParaRPr>
          </a:p>
        </p:txBody>
      </p:sp>
      <p:sp>
        <p:nvSpPr>
          <p:cNvPr id="4" name="Rectangle 3">
            <a:extLst>
              <a:ext uri="{FF2B5EF4-FFF2-40B4-BE49-F238E27FC236}">
                <a16:creationId xmlns:a16="http://schemas.microsoft.com/office/drawing/2014/main" id="{FF1584E3-097C-4B18-9032-654B1A47B905}"/>
              </a:ext>
            </a:extLst>
          </p:cNvPr>
          <p:cNvSpPr/>
          <p:nvPr/>
        </p:nvSpPr>
        <p:spPr>
          <a:xfrm>
            <a:off x="3346315" y="3171216"/>
            <a:ext cx="2002519" cy="1907159"/>
          </a:xfrm>
          <a:prstGeom prst="rect">
            <a:avLst/>
          </a:prstGeom>
          <a:solidFill>
            <a:srgbClr val="3CA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70A34B2F-C4EF-4F86-A15F-511028DB1A5C}"/>
              </a:ext>
            </a:extLst>
          </p:cNvPr>
          <p:cNvSpPr txBox="1"/>
          <p:nvPr/>
        </p:nvSpPr>
        <p:spPr>
          <a:xfrm>
            <a:off x="1127999" y="6047690"/>
            <a:ext cx="4967999" cy="1154162"/>
          </a:xfrm>
          <a:prstGeom prst="rect">
            <a:avLst/>
          </a:prstGeom>
          <a:noFill/>
        </p:spPr>
        <p:txBody>
          <a:bodyPr wrap="square" rtlCol="0">
            <a:spAutoFit/>
          </a:bodyPr>
          <a:lstStyle/>
          <a:p>
            <a:pPr algn="ctr">
              <a:spcAft>
                <a:spcPts val="600"/>
              </a:spcAft>
            </a:pPr>
            <a:endParaRPr lang="fr-FR" sz="3200" dirty="0">
              <a:solidFill>
                <a:schemeClr val="bg1"/>
              </a:solidFill>
              <a:latin typeface="Futura"/>
            </a:endParaRPr>
          </a:p>
          <a:p>
            <a:pPr algn="ctr">
              <a:spcAft>
                <a:spcPts val="600"/>
              </a:spcAft>
            </a:pPr>
            <a:endParaRPr lang="fr-FR" sz="3200" dirty="0">
              <a:latin typeface="Futura"/>
            </a:endParaRPr>
          </a:p>
        </p:txBody>
      </p:sp>
      <p:sp>
        <p:nvSpPr>
          <p:cNvPr id="3" name="Sous-titre 2">
            <a:extLst>
              <a:ext uri="{FF2B5EF4-FFF2-40B4-BE49-F238E27FC236}">
                <a16:creationId xmlns:a16="http://schemas.microsoft.com/office/drawing/2014/main" id="{093A1765-9202-473D-914A-94EBC702FD38}"/>
              </a:ext>
            </a:extLst>
          </p:cNvPr>
          <p:cNvSpPr>
            <a:spLocks noGrp="1"/>
          </p:cNvSpPr>
          <p:nvPr>
            <p:ph type="subTitle" idx="1"/>
          </p:nvPr>
        </p:nvSpPr>
        <p:spPr>
          <a:xfrm>
            <a:off x="1127999" y="5469626"/>
            <a:ext cx="3497268" cy="996488"/>
          </a:xfrm>
        </p:spPr>
        <p:txBody>
          <a:bodyPr anchor="b">
            <a:normAutofit/>
          </a:bodyPr>
          <a:lstStyle/>
          <a:p>
            <a:pPr algn="l"/>
            <a:r>
              <a:rPr lang="fr-FR" sz="2000" b="1" dirty="0">
                <a:latin typeface="Futura light"/>
              </a:rPr>
              <a:t>CARRERE Romain</a:t>
            </a:r>
          </a:p>
          <a:p>
            <a:pPr algn="l"/>
            <a:r>
              <a:rPr lang="fr-FR" sz="2000" b="1" dirty="0">
                <a:latin typeface="Futura light"/>
              </a:rPr>
              <a:t>IFCS de PAU 2023-24</a:t>
            </a:r>
          </a:p>
          <a:p>
            <a:pPr algn="l"/>
            <a:endParaRPr lang="fr-FR" sz="2000" b="1" dirty="0">
              <a:latin typeface="Futura light"/>
            </a:endParaRPr>
          </a:p>
        </p:txBody>
      </p:sp>
      <p:pic>
        <p:nvPicPr>
          <p:cNvPr id="5" name="Image 4">
            <a:extLst>
              <a:ext uri="{FF2B5EF4-FFF2-40B4-BE49-F238E27FC236}">
                <a16:creationId xmlns:a16="http://schemas.microsoft.com/office/drawing/2014/main" id="{0C91D0EA-1B1A-47D7-8421-067A33D89A7D}"/>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8179597" y="666728"/>
            <a:ext cx="3243791" cy="324379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8" name="Image 7" descr="Une image contenant ligne, Police, pente, conception&#10;&#10;Description générée automatiquement">
            <a:extLst>
              <a:ext uri="{FF2B5EF4-FFF2-40B4-BE49-F238E27FC236}">
                <a16:creationId xmlns:a16="http://schemas.microsoft.com/office/drawing/2014/main" id="{33FFB574-275B-26D7-FB20-564663C08EC3}"/>
              </a:ext>
            </a:extLst>
          </p:cNvPr>
          <p:cNvPicPr/>
          <p:nvPr/>
        </p:nvPicPr>
        <p:blipFill>
          <a:blip r:embed="rId3"/>
          <a:srcRect/>
          <a:stretch>
            <a:fillRect/>
          </a:stretch>
        </p:blipFill>
        <p:spPr>
          <a:xfrm>
            <a:off x="9320265" y="5038408"/>
            <a:ext cx="2018665" cy="1212850"/>
          </a:xfrm>
          <a:prstGeom prst="rect">
            <a:avLst/>
          </a:prstGeom>
          <a:noFill/>
          <a:ln>
            <a:noFill/>
            <a:prstDash/>
          </a:ln>
        </p:spPr>
      </p:pic>
    </p:spTree>
    <p:extLst>
      <p:ext uri="{BB962C8B-B14F-4D97-AF65-F5344CB8AC3E}">
        <p14:creationId xmlns:p14="http://schemas.microsoft.com/office/powerpoint/2010/main" val="54227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B1D9409-1E04-685A-191B-C32F95BFCCA6}"/>
              </a:ext>
            </a:extLst>
          </p:cNvPr>
          <p:cNvSpPr>
            <a:spLocks noGrp="1"/>
          </p:cNvSpPr>
          <p:nvPr>
            <p:ph type="title"/>
          </p:nvPr>
        </p:nvSpPr>
        <p:spPr/>
        <p:txBody>
          <a:bodyPr>
            <a:normAutofit/>
          </a:bodyPr>
          <a:lstStyle/>
          <a:p>
            <a:pPr algn="ctr"/>
            <a:r>
              <a:rPr lang="fr-FR" sz="5400" dirty="0">
                <a:solidFill>
                  <a:srgbClr val="004460"/>
                </a:solidFill>
              </a:rPr>
              <a:t>Planification du Projet </a:t>
            </a:r>
          </a:p>
        </p:txBody>
      </p:sp>
      <p:sp>
        <p:nvSpPr>
          <p:cNvPr id="5" name="Espace réservé de la date 4">
            <a:extLst>
              <a:ext uri="{FF2B5EF4-FFF2-40B4-BE49-F238E27FC236}">
                <a16:creationId xmlns:a16="http://schemas.microsoft.com/office/drawing/2014/main" id="{38FE4A67-D926-CB84-7971-5305980F9412}"/>
              </a:ext>
            </a:extLst>
          </p:cNvPr>
          <p:cNvSpPr>
            <a:spLocks noGrp="1"/>
          </p:cNvSpPr>
          <p:nvPr>
            <p:ph type="dt" sz="half" idx="10"/>
          </p:nvPr>
        </p:nvSpPr>
        <p:spPr/>
        <p:txBody>
          <a:bodyPr/>
          <a:lstStyle/>
          <a:p>
            <a:fld id="{D2F68323-578D-48AD-833E-95498B3368EE}" type="datetime1">
              <a:rPr lang="fr-FR" smtClean="0"/>
              <a:t>21/03/2024</a:t>
            </a:fld>
            <a:endParaRPr lang="fr-FR"/>
          </a:p>
        </p:txBody>
      </p:sp>
      <p:sp>
        <p:nvSpPr>
          <p:cNvPr id="6" name="Espace réservé du pied de page 5">
            <a:extLst>
              <a:ext uri="{FF2B5EF4-FFF2-40B4-BE49-F238E27FC236}">
                <a16:creationId xmlns:a16="http://schemas.microsoft.com/office/drawing/2014/main" id="{6C86B0B2-C984-D594-FB0C-AD0B690E9D47}"/>
              </a:ext>
            </a:extLst>
          </p:cNvPr>
          <p:cNvSpPr>
            <a:spLocks noGrp="1"/>
          </p:cNvSpPr>
          <p:nvPr>
            <p:ph type="ftr" sz="quarter" idx="11"/>
          </p:nvPr>
        </p:nvSpPr>
        <p:spPr/>
        <p:txBody>
          <a:bodyPr/>
          <a:lstStyle/>
          <a:p>
            <a:r>
              <a:rPr lang="fr-FR"/>
              <a:t>Association MPC</a:t>
            </a:r>
          </a:p>
        </p:txBody>
      </p:sp>
      <p:sp>
        <p:nvSpPr>
          <p:cNvPr id="7" name="Espace réservé du numéro de diapositive 6">
            <a:extLst>
              <a:ext uri="{FF2B5EF4-FFF2-40B4-BE49-F238E27FC236}">
                <a16:creationId xmlns:a16="http://schemas.microsoft.com/office/drawing/2014/main" id="{06460CCD-5F6C-9E78-EFDF-87F3C18A26CD}"/>
              </a:ext>
            </a:extLst>
          </p:cNvPr>
          <p:cNvSpPr>
            <a:spLocks noGrp="1"/>
          </p:cNvSpPr>
          <p:nvPr>
            <p:ph type="sldNum" sz="quarter" idx="12"/>
          </p:nvPr>
        </p:nvSpPr>
        <p:spPr/>
        <p:txBody>
          <a:bodyPr/>
          <a:lstStyle/>
          <a:p>
            <a:fld id="{F0757F79-213D-4866-BAA3-3C25B591A100}" type="slidenum">
              <a:rPr lang="fr-FR" smtClean="0"/>
              <a:t>10</a:t>
            </a:fld>
            <a:endParaRPr lang="fr-FR"/>
          </a:p>
        </p:txBody>
      </p:sp>
      <p:pic>
        <p:nvPicPr>
          <p:cNvPr id="10" name="Espace réservé du contenu 9">
            <a:extLst>
              <a:ext uri="{FF2B5EF4-FFF2-40B4-BE49-F238E27FC236}">
                <a16:creationId xmlns:a16="http://schemas.microsoft.com/office/drawing/2014/main" id="{B418C815-3FF0-1A8A-F27E-B2FA847CE9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84784"/>
            <a:ext cx="10515600" cy="4273419"/>
          </a:xfrm>
          <a:prstGeom prst="rect">
            <a:avLst/>
          </a:prstGeom>
          <a:noFill/>
          <a:ln>
            <a:noFill/>
          </a:ln>
        </p:spPr>
      </p:pic>
    </p:spTree>
    <p:extLst>
      <p:ext uri="{BB962C8B-B14F-4D97-AF65-F5344CB8AC3E}">
        <p14:creationId xmlns:p14="http://schemas.microsoft.com/office/powerpoint/2010/main" val="40522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DAD7D8-FF18-8699-5E8D-9AF04C0E3E6D}"/>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2800" b="1" dirty="0" err="1">
                <a:solidFill>
                  <a:srgbClr val="004460"/>
                </a:solidFill>
              </a:rPr>
              <a:t>Contexte</a:t>
            </a:r>
            <a:r>
              <a:rPr lang="en-US" sz="2800" b="1" dirty="0">
                <a:solidFill>
                  <a:srgbClr val="004460"/>
                </a:solidFill>
              </a:rPr>
              <a:t> </a:t>
            </a:r>
            <a:r>
              <a:rPr lang="en-US" sz="2800" b="1" dirty="0" err="1">
                <a:solidFill>
                  <a:srgbClr val="004460"/>
                </a:solidFill>
              </a:rPr>
              <a:t>législatif</a:t>
            </a:r>
            <a:r>
              <a:rPr lang="en-US" sz="2800" b="1" dirty="0">
                <a:solidFill>
                  <a:srgbClr val="004460"/>
                </a:solidFill>
              </a:rPr>
              <a:t> de la promotion de </a:t>
            </a:r>
            <a:r>
              <a:rPr lang="en-US" sz="2800" b="1" dirty="0" err="1">
                <a:solidFill>
                  <a:srgbClr val="004460"/>
                </a:solidFill>
              </a:rPr>
              <a:t>l’ETP</a:t>
            </a:r>
            <a:r>
              <a:rPr lang="en-US" sz="2800" b="1" dirty="0">
                <a:solidFill>
                  <a:srgbClr val="004460"/>
                </a:solidFill>
              </a:rPr>
              <a:t> dans le cadre </a:t>
            </a:r>
            <a:r>
              <a:rPr lang="en-US" sz="2800" b="1" dirty="0" err="1">
                <a:solidFill>
                  <a:srgbClr val="004460"/>
                </a:solidFill>
              </a:rPr>
              <a:t>d’une</a:t>
            </a:r>
            <a:r>
              <a:rPr lang="en-US" sz="2800" b="1" dirty="0">
                <a:solidFill>
                  <a:srgbClr val="004460"/>
                </a:solidFill>
              </a:rPr>
              <a:t> </a:t>
            </a:r>
            <a:r>
              <a:rPr lang="en-US" sz="2800" b="1" dirty="0" err="1">
                <a:solidFill>
                  <a:srgbClr val="004460"/>
                </a:solidFill>
              </a:rPr>
              <a:t>réforme</a:t>
            </a:r>
            <a:r>
              <a:rPr lang="en-US" sz="2800" b="1" dirty="0">
                <a:solidFill>
                  <a:srgbClr val="004460"/>
                </a:solidFill>
              </a:rPr>
              <a:t> des SMR</a:t>
            </a:r>
          </a:p>
        </p:txBody>
      </p:sp>
      <p:sp>
        <p:nvSpPr>
          <p:cNvPr id="4" name="Espace réservé du texte 3">
            <a:extLst>
              <a:ext uri="{FF2B5EF4-FFF2-40B4-BE49-F238E27FC236}">
                <a16:creationId xmlns:a16="http://schemas.microsoft.com/office/drawing/2014/main" id="{331AE9C3-98D3-BC07-E533-16031D17E33A}"/>
              </a:ext>
            </a:extLst>
          </p:cNvPr>
          <p:cNvSpPr>
            <a:spLocks noGrp="1"/>
          </p:cNvSpPr>
          <p:nvPr>
            <p:ph type="body" sz="half" idx="2"/>
          </p:nvPr>
        </p:nvSpPr>
        <p:spPr>
          <a:xfrm>
            <a:off x="836680" y="2405067"/>
            <a:ext cx="6002110" cy="3729034"/>
          </a:xfrm>
        </p:spPr>
        <p:txBody>
          <a:bodyPr vert="horz" lIns="91440" tIns="45720" rIns="91440" bIns="45720" rtlCol="0">
            <a:normAutofit lnSpcReduction="10000"/>
          </a:bodyPr>
          <a:lstStyle/>
          <a:p>
            <a:pPr indent="-228600">
              <a:buFont typeface="Arial" panose="020B0604020202020204" pitchFamily="34" charset="0"/>
              <a:buChar char="•"/>
            </a:pPr>
            <a:r>
              <a:rPr lang="en-US" sz="1400" b="1" i="0" dirty="0" err="1">
                <a:effectLst/>
              </a:rPr>
              <a:t>Loi</a:t>
            </a:r>
            <a:r>
              <a:rPr lang="en-US" sz="1400" b="1" i="0" dirty="0">
                <a:effectLst/>
              </a:rPr>
              <a:t> du 21 </a:t>
            </a:r>
            <a:r>
              <a:rPr lang="en-US" sz="1400" b="1" i="0" dirty="0" err="1">
                <a:effectLst/>
              </a:rPr>
              <a:t>juillet</a:t>
            </a:r>
            <a:r>
              <a:rPr lang="en-US" sz="1400" b="1" i="0" dirty="0">
                <a:effectLst/>
              </a:rPr>
              <a:t> 2009  HPST </a:t>
            </a:r>
            <a:r>
              <a:rPr lang="en-US" sz="1400" b="0" i="0" dirty="0">
                <a:effectLst/>
              </a:rPr>
              <a:t>:« vise à </a:t>
            </a:r>
            <a:r>
              <a:rPr lang="en-US" sz="1400" b="0" i="0" dirty="0" err="1">
                <a:effectLst/>
              </a:rPr>
              <a:t>rendre</a:t>
            </a:r>
            <a:r>
              <a:rPr lang="en-US" sz="1400" b="0" i="0" dirty="0">
                <a:effectLst/>
              </a:rPr>
              <a:t> le patient plus </a:t>
            </a:r>
            <a:r>
              <a:rPr lang="en-US" sz="1400" b="0" i="0" dirty="0" err="1">
                <a:effectLst/>
              </a:rPr>
              <a:t>autonome</a:t>
            </a:r>
            <a:r>
              <a:rPr lang="en-US" sz="1400" b="0" i="0" dirty="0">
                <a:effectLst/>
              </a:rPr>
              <a:t> </a:t>
            </a:r>
            <a:r>
              <a:rPr lang="en-US" sz="1400" b="0" i="0" dirty="0" err="1">
                <a:effectLst/>
              </a:rPr>
              <a:t>en</a:t>
            </a:r>
            <a:r>
              <a:rPr lang="en-US" sz="1400" b="0" i="0" dirty="0">
                <a:effectLst/>
              </a:rPr>
              <a:t> </a:t>
            </a:r>
            <a:r>
              <a:rPr lang="en-US" sz="1400" b="0" i="0" dirty="0" err="1">
                <a:effectLst/>
              </a:rPr>
              <a:t>facilitant</a:t>
            </a:r>
            <a:r>
              <a:rPr lang="en-US" sz="1400" b="0" i="0" dirty="0">
                <a:effectLst/>
              </a:rPr>
              <a:t> son </a:t>
            </a:r>
            <a:r>
              <a:rPr lang="en-US" sz="1400" b="0" i="0" dirty="0" err="1">
                <a:effectLst/>
              </a:rPr>
              <a:t>adhésion</a:t>
            </a:r>
            <a:r>
              <a:rPr lang="en-US" sz="1400" b="0" i="0" dirty="0">
                <a:effectLst/>
              </a:rPr>
              <a:t> aux </a:t>
            </a:r>
            <a:r>
              <a:rPr lang="en-US" sz="1400" b="0" i="0" dirty="0" err="1">
                <a:effectLst/>
              </a:rPr>
              <a:t>traitements</a:t>
            </a:r>
            <a:r>
              <a:rPr lang="en-US" sz="1400" b="0" i="0" dirty="0">
                <a:effectLst/>
              </a:rPr>
              <a:t> </a:t>
            </a:r>
            <a:r>
              <a:rPr lang="en-US" sz="1400" b="0" i="0" dirty="0" err="1">
                <a:effectLst/>
              </a:rPr>
              <a:t>prescrits</a:t>
            </a:r>
            <a:r>
              <a:rPr lang="en-US" sz="1400" b="0" i="0" dirty="0">
                <a:effectLst/>
              </a:rPr>
              <a:t> et </a:t>
            </a:r>
            <a:r>
              <a:rPr lang="en-US" sz="1400" b="0" i="0" dirty="0" err="1">
                <a:effectLst/>
              </a:rPr>
              <a:t>en</a:t>
            </a:r>
            <a:r>
              <a:rPr lang="en-US" sz="1400" b="0" i="0" dirty="0">
                <a:effectLst/>
              </a:rPr>
              <a:t> </a:t>
            </a:r>
            <a:r>
              <a:rPr lang="en-US" sz="1400" b="0" i="0" dirty="0" err="1">
                <a:effectLst/>
              </a:rPr>
              <a:t>améliorant</a:t>
            </a:r>
            <a:r>
              <a:rPr lang="en-US" sz="1400" b="0" i="0" dirty="0">
                <a:effectLst/>
              </a:rPr>
              <a:t> </a:t>
            </a:r>
            <a:r>
              <a:rPr lang="en-US" sz="1400" b="0" i="0" dirty="0" err="1">
                <a:effectLst/>
              </a:rPr>
              <a:t>sa</a:t>
            </a:r>
            <a:r>
              <a:rPr lang="en-US" sz="1400" b="0" i="0" dirty="0">
                <a:effectLst/>
              </a:rPr>
              <a:t> </a:t>
            </a:r>
            <a:r>
              <a:rPr lang="en-US" sz="1400" b="0" i="0" dirty="0" err="1">
                <a:effectLst/>
              </a:rPr>
              <a:t>qualité</a:t>
            </a:r>
            <a:r>
              <a:rPr lang="en-US" sz="1400" b="0" i="0" dirty="0">
                <a:effectLst/>
              </a:rPr>
              <a:t> de vie. »</a:t>
            </a:r>
            <a:endParaRPr lang="en-US" sz="1400" b="1" i="0" dirty="0">
              <a:effectLst/>
            </a:endParaRPr>
          </a:p>
          <a:p>
            <a:pPr marL="285750" indent="-228600">
              <a:buFont typeface="Arial" panose="020B0604020202020204" pitchFamily="34" charset="0"/>
              <a:buChar char="•"/>
            </a:pPr>
            <a:r>
              <a:rPr lang="en-US" sz="1400" i="0" dirty="0" err="1">
                <a:effectLst/>
              </a:rPr>
              <a:t>L’objectif</a:t>
            </a:r>
            <a:r>
              <a:rPr lang="en-US" sz="1400" i="0" dirty="0">
                <a:effectLst/>
              </a:rPr>
              <a:t> </a:t>
            </a:r>
            <a:r>
              <a:rPr lang="en-US" sz="1400" i="0" dirty="0" err="1">
                <a:effectLst/>
              </a:rPr>
              <a:t>est</a:t>
            </a:r>
            <a:r>
              <a:rPr lang="en-US" sz="1400" i="0" dirty="0">
                <a:effectLst/>
              </a:rPr>
              <a:t> </a:t>
            </a:r>
            <a:r>
              <a:rPr lang="en-US" sz="1400" i="0" dirty="0" err="1">
                <a:effectLst/>
              </a:rPr>
              <a:t>d’aider</a:t>
            </a:r>
            <a:r>
              <a:rPr lang="en-US" sz="1400" i="0" dirty="0">
                <a:effectLst/>
              </a:rPr>
              <a:t> les patients et </a:t>
            </a:r>
            <a:r>
              <a:rPr lang="en-US" sz="1400" i="0" dirty="0" err="1">
                <a:effectLst/>
              </a:rPr>
              <a:t>leur</a:t>
            </a:r>
            <a:r>
              <a:rPr lang="en-US" sz="1400" i="0" dirty="0">
                <a:effectLst/>
              </a:rPr>
              <a:t> </a:t>
            </a:r>
            <a:r>
              <a:rPr lang="en-US" sz="1400" i="0" dirty="0" err="1">
                <a:effectLst/>
              </a:rPr>
              <a:t>famille</a:t>
            </a:r>
            <a:r>
              <a:rPr lang="en-US" sz="1400" i="0" dirty="0">
                <a:effectLst/>
              </a:rPr>
              <a:t> à </a:t>
            </a:r>
            <a:r>
              <a:rPr lang="en-US" sz="1400" i="0" dirty="0" err="1">
                <a:effectLst/>
              </a:rPr>
              <a:t>mieux</a:t>
            </a:r>
            <a:r>
              <a:rPr lang="en-US" sz="1400" i="0" dirty="0">
                <a:effectLst/>
              </a:rPr>
              <a:t> </a:t>
            </a:r>
            <a:r>
              <a:rPr lang="en-US" sz="1400" i="0" dirty="0" err="1">
                <a:effectLst/>
              </a:rPr>
              <a:t>appréhender</a:t>
            </a:r>
            <a:r>
              <a:rPr lang="en-US" sz="1400" i="0" dirty="0">
                <a:effectLst/>
              </a:rPr>
              <a:t> </a:t>
            </a:r>
            <a:r>
              <a:rPr lang="en-US" sz="1400" i="0" dirty="0" err="1">
                <a:effectLst/>
              </a:rPr>
              <a:t>leur</a:t>
            </a:r>
            <a:r>
              <a:rPr lang="en-US" sz="1400" i="0" dirty="0">
                <a:effectLst/>
              </a:rPr>
              <a:t> </a:t>
            </a:r>
            <a:r>
              <a:rPr lang="en-US" sz="1400" i="0" dirty="0" err="1">
                <a:effectLst/>
              </a:rPr>
              <a:t>maladie</a:t>
            </a:r>
            <a:r>
              <a:rPr lang="en-US" sz="1400" i="0" dirty="0">
                <a:effectLst/>
              </a:rPr>
              <a:t> et le </a:t>
            </a:r>
            <a:r>
              <a:rPr lang="en-US" sz="1400" i="0" dirty="0" err="1">
                <a:effectLst/>
              </a:rPr>
              <a:t>traitement</a:t>
            </a:r>
            <a:r>
              <a:rPr lang="en-US" sz="1400" i="0" dirty="0">
                <a:effectLst/>
              </a:rPr>
              <a:t> </a:t>
            </a:r>
            <a:r>
              <a:rPr lang="en-US" sz="1400" i="0" dirty="0" err="1">
                <a:effectLst/>
              </a:rPr>
              <a:t>associé</a:t>
            </a:r>
            <a:r>
              <a:rPr lang="en-US" sz="1400" i="0" dirty="0">
                <a:effectLst/>
              </a:rPr>
              <a:t>, à </a:t>
            </a:r>
            <a:r>
              <a:rPr lang="en-US" sz="1400" i="0" dirty="0" err="1">
                <a:effectLst/>
              </a:rPr>
              <a:t>collaborer</a:t>
            </a:r>
            <a:r>
              <a:rPr lang="en-US" sz="1400" i="0" dirty="0">
                <a:effectLst/>
              </a:rPr>
              <a:t> avec </a:t>
            </a:r>
            <a:r>
              <a:rPr lang="en-US" sz="1400" i="0" dirty="0" err="1">
                <a:effectLst/>
              </a:rPr>
              <a:t>l'équipe</a:t>
            </a:r>
            <a:r>
              <a:rPr lang="en-US" sz="1400" i="0" dirty="0">
                <a:effectLst/>
              </a:rPr>
              <a:t> de </a:t>
            </a:r>
            <a:r>
              <a:rPr lang="en-US" sz="1400" i="0" dirty="0" err="1">
                <a:effectLst/>
              </a:rPr>
              <a:t>soins</a:t>
            </a:r>
            <a:r>
              <a:rPr lang="en-US" sz="1400" i="0" dirty="0">
                <a:effectLst/>
              </a:rPr>
              <a:t>, et assumer </a:t>
            </a:r>
            <a:r>
              <a:rPr lang="en-US" sz="1400" i="0" dirty="0" err="1">
                <a:effectLst/>
              </a:rPr>
              <a:t>leurs</a:t>
            </a:r>
            <a:r>
              <a:rPr lang="en-US" sz="1400" i="0" dirty="0">
                <a:effectLst/>
              </a:rPr>
              <a:t> </a:t>
            </a:r>
            <a:r>
              <a:rPr lang="en-US" sz="1400" i="0" dirty="0" err="1">
                <a:effectLst/>
              </a:rPr>
              <a:t>responsabilités</a:t>
            </a:r>
            <a:r>
              <a:rPr lang="en-US" sz="1400" i="0" dirty="0">
                <a:effectLst/>
              </a:rPr>
              <a:t> dans </a:t>
            </a:r>
            <a:r>
              <a:rPr lang="en-US" sz="1400" i="0" dirty="0" err="1">
                <a:effectLst/>
              </a:rPr>
              <a:t>leur</a:t>
            </a:r>
            <a:r>
              <a:rPr lang="en-US" sz="1400" i="0" dirty="0">
                <a:effectLst/>
              </a:rPr>
              <a:t> propre </a:t>
            </a:r>
            <a:r>
              <a:rPr lang="en-US" sz="1400" i="0" dirty="0" err="1">
                <a:effectLst/>
              </a:rPr>
              <a:t>prise</a:t>
            </a:r>
            <a:r>
              <a:rPr lang="en-US" sz="1400" i="0" dirty="0">
                <a:effectLst/>
              </a:rPr>
              <a:t> </a:t>
            </a:r>
            <a:r>
              <a:rPr lang="en-US" sz="1400" i="0" dirty="0" err="1">
                <a:effectLst/>
              </a:rPr>
              <a:t>en</a:t>
            </a:r>
            <a:r>
              <a:rPr lang="en-US" sz="1400" i="0" dirty="0">
                <a:effectLst/>
              </a:rPr>
              <a:t> charge, pour les aider à </a:t>
            </a:r>
            <a:r>
              <a:rPr lang="en-US" sz="1400" i="0" dirty="0" err="1">
                <a:effectLst/>
              </a:rPr>
              <a:t>maintenir</a:t>
            </a:r>
            <a:r>
              <a:rPr lang="en-US" sz="1400" i="0" dirty="0">
                <a:effectLst/>
              </a:rPr>
              <a:t> et </a:t>
            </a:r>
            <a:r>
              <a:rPr lang="en-US" sz="1400" i="0" dirty="0" err="1">
                <a:effectLst/>
              </a:rPr>
              <a:t>améliorer</a:t>
            </a:r>
            <a:r>
              <a:rPr lang="en-US" sz="1400" i="0" dirty="0">
                <a:effectLst/>
              </a:rPr>
              <a:t> </a:t>
            </a:r>
            <a:r>
              <a:rPr lang="en-US" sz="1400" i="0" dirty="0" err="1">
                <a:effectLst/>
              </a:rPr>
              <a:t>leur</a:t>
            </a:r>
            <a:r>
              <a:rPr lang="en-US" sz="1400" i="0" dirty="0">
                <a:effectLst/>
              </a:rPr>
              <a:t> </a:t>
            </a:r>
          </a:p>
          <a:p>
            <a:pPr indent="-228600">
              <a:buFont typeface="Arial" panose="020B0604020202020204" pitchFamily="34" charset="0"/>
              <a:buChar char="•"/>
            </a:pPr>
            <a:r>
              <a:rPr lang="en-US" sz="1400" b="1" i="0" dirty="0" err="1">
                <a:effectLst/>
              </a:rPr>
              <a:t>Décret</a:t>
            </a:r>
            <a:r>
              <a:rPr lang="en-US" sz="1400" b="1" i="0" dirty="0">
                <a:effectLst/>
              </a:rPr>
              <a:t> n 2022-25 du 11 </a:t>
            </a:r>
            <a:r>
              <a:rPr lang="en-US" sz="1400" b="1" i="0" dirty="0" err="1">
                <a:effectLst/>
              </a:rPr>
              <a:t>janvier</a:t>
            </a:r>
            <a:r>
              <a:rPr lang="en-US" sz="1400" b="1" i="0" dirty="0">
                <a:effectLst/>
              </a:rPr>
              <a:t> 2022</a:t>
            </a:r>
            <a:r>
              <a:rPr lang="en-US" sz="1400" i="0" dirty="0">
                <a:effectLst/>
              </a:rPr>
              <a:t> </a:t>
            </a:r>
            <a:r>
              <a:rPr lang="en-US" sz="1400" i="0" dirty="0" err="1">
                <a:effectLst/>
              </a:rPr>
              <a:t>relatif</a:t>
            </a:r>
            <a:r>
              <a:rPr lang="en-US" sz="1400" i="0" dirty="0">
                <a:effectLst/>
              </a:rPr>
              <a:t> aux conditions techniques de </a:t>
            </a:r>
            <a:r>
              <a:rPr lang="en-US" sz="1400" i="0" dirty="0" err="1">
                <a:effectLst/>
              </a:rPr>
              <a:t>fonctionnement</a:t>
            </a:r>
            <a:r>
              <a:rPr lang="en-US" sz="1400" i="0" dirty="0">
                <a:effectLst/>
              </a:rPr>
              <a:t> de </a:t>
            </a:r>
            <a:r>
              <a:rPr lang="en-US" sz="1400" i="0" dirty="0" err="1">
                <a:effectLst/>
              </a:rPr>
              <a:t>l’activité</a:t>
            </a:r>
            <a:r>
              <a:rPr lang="en-US" sz="1400" i="0" dirty="0">
                <a:effectLst/>
              </a:rPr>
              <a:t> de </a:t>
            </a:r>
            <a:r>
              <a:rPr lang="en-US" sz="1400" i="0" dirty="0" err="1">
                <a:effectLst/>
              </a:rPr>
              <a:t>soins</a:t>
            </a:r>
            <a:r>
              <a:rPr lang="en-US" sz="1400" i="0" dirty="0">
                <a:effectLst/>
              </a:rPr>
              <a:t> </a:t>
            </a:r>
            <a:r>
              <a:rPr lang="en-US" sz="1400" i="0" dirty="0" err="1">
                <a:effectLst/>
              </a:rPr>
              <a:t>médicaux</a:t>
            </a:r>
            <a:r>
              <a:rPr lang="en-US" sz="1400" i="0" dirty="0">
                <a:effectLst/>
              </a:rPr>
              <a:t> et de </a:t>
            </a:r>
            <a:r>
              <a:rPr lang="en-US" sz="1400" i="0" dirty="0" err="1">
                <a:effectLst/>
              </a:rPr>
              <a:t>réadaptation</a:t>
            </a:r>
            <a:r>
              <a:rPr lang="en-US" sz="1400" i="0" dirty="0">
                <a:effectLst/>
              </a:rPr>
              <a:t>. </a:t>
            </a:r>
          </a:p>
          <a:p>
            <a:pPr marL="285750" indent="-228600">
              <a:buFont typeface="Arial" panose="020B0604020202020204" pitchFamily="34" charset="0"/>
              <a:buChar char="•"/>
            </a:pPr>
            <a:r>
              <a:rPr lang="en-US" sz="1400" dirty="0"/>
              <a:t>Ce </a:t>
            </a:r>
            <a:r>
              <a:rPr lang="en-US" sz="1400" dirty="0" err="1"/>
              <a:t>décret</a:t>
            </a:r>
            <a:r>
              <a:rPr lang="en-US" sz="1400" dirty="0"/>
              <a:t> </a:t>
            </a:r>
            <a:r>
              <a:rPr lang="en-US" sz="1400" dirty="0" err="1"/>
              <a:t>exige</a:t>
            </a:r>
            <a:r>
              <a:rPr lang="en-US" sz="1400" dirty="0"/>
              <a:t> des SMR un </a:t>
            </a:r>
            <a:r>
              <a:rPr lang="en-US" sz="1400" dirty="0" err="1"/>
              <a:t>nombre</a:t>
            </a:r>
            <a:r>
              <a:rPr lang="en-US" sz="1400" dirty="0"/>
              <a:t> minimal de </a:t>
            </a:r>
            <a:r>
              <a:rPr lang="en-US" sz="1400" dirty="0" err="1"/>
              <a:t>séquence</a:t>
            </a:r>
            <a:r>
              <a:rPr lang="en-US" sz="1400" dirty="0"/>
              <a:t> </a:t>
            </a:r>
            <a:r>
              <a:rPr lang="en-US" sz="1400" dirty="0" err="1"/>
              <a:t>quotidienne</a:t>
            </a:r>
            <a:r>
              <a:rPr lang="en-US" sz="1400" dirty="0"/>
              <a:t> par mention</a:t>
            </a:r>
          </a:p>
          <a:p>
            <a:pPr marL="285750" indent="-228600">
              <a:buFont typeface="Arial" panose="020B0604020202020204" pitchFamily="34" charset="0"/>
              <a:buChar char="•"/>
            </a:pPr>
            <a:r>
              <a:rPr lang="en-US" sz="1400" dirty="0"/>
              <a:t>Encourage les SMR à </a:t>
            </a:r>
            <a:r>
              <a:rPr lang="en-US" sz="1400" dirty="0" err="1"/>
              <a:t>instaurer</a:t>
            </a:r>
            <a:r>
              <a:rPr lang="en-US" sz="1400" dirty="0"/>
              <a:t> </a:t>
            </a:r>
            <a:r>
              <a:rPr lang="en-US" sz="1400" dirty="0" err="1"/>
              <a:t>l’ETP</a:t>
            </a:r>
            <a:r>
              <a:rPr lang="en-US" sz="1400" dirty="0"/>
              <a:t> dans </a:t>
            </a:r>
            <a:r>
              <a:rPr lang="en-US" sz="1400" dirty="0" err="1"/>
              <a:t>leurs</a:t>
            </a:r>
            <a:r>
              <a:rPr lang="en-US" sz="1400" dirty="0"/>
              <a:t> </a:t>
            </a:r>
            <a:r>
              <a:rPr lang="en-US" sz="1400" dirty="0" err="1"/>
              <a:t>prise</a:t>
            </a:r>
            <a:r>
              <a:rPr lang="en-US" sz="1400" dirty="0"/>
              <a:t> </a:t>
            </a:r>
            <a:r>
              <a:rPr lang="en-US" sz="1400" dirty="0" err="1"/>
              <a:t>en</a:t>
            </a:r>
            <a:r>
              <a:rPr lang="en-US" sz="1400" dirty="0"/>
              <a:t> charge.</a:t>
            </a:r>
          </a:p>
          <a:p>
            <a:pPr indent="-228600">
              <a:buFont typeface="Arial" panose="020B0604020202020204" pitchFamily="34" charset="0"/>
              <a:buChar char="•"/>
            </a:pPr>
            <a:r>
              <a:rPr lang="en-US" sz="1400" b="1" dirty="0" err="1"/>
              <a:t>Décret</a:t>
            </a:r>
            <a:r>
              <a:rPr lang="en-US" sz="1400" b="1" dirty="0"/>
              <a:t> n° 2023-696 du 29 </a:t>
            </a:r>
            <a:r>
              <a:rPr lang="en-US" sz="1400" b="1" dirty="0" err="1"/>
              <a:t>juillet</a:t>
            </a:r>
            <a:r>
              <a:rPr lang="en-US" sz="1400" b="1" dirty="0"/>
              <a:t> 2023 </a:t>
            </a:r>
            <a:r>
              <a:rPr lang="en-US" sz="1400" dirty="0" err="1"/>
              <a:t>relatif</a:t>
            </a:r>
            <a:r>
              <a:rPr lang="en-US" sz="1400" dirty="0"/>
              <a:t> à la </a:t>
            </a:r>
            <a:r>
              <a:rPr lang="en-US" sz="1400" dirty="0" err="1"/>
              <a:t>réforme</a:t>
            </a:r>
            <a:r>
              <a:rPr lang="en-US" sz="1400" dirty="0"/>
              <a:t> du </a:t>
            </a:r>
            <a:r>
              <a:rPr lang="en-US" sz="1400" dirty="0" err="1"/>
              <a:t>financement</a:t>
            </a:r>
            <a:r>
              <a:rPr lang="en-US" sz="1400" dirty="0"/>
              <a:t> des </a:t>
            </a:r>
            <a:r>
              <a:rPr lang="en-US" sz="1400" dirty="0" err="1"/>
              <a:t>activités</a:t>
            </a:r>
            <a:r>
              <a:rPr lang="en-US" sz="1400" dirty="0"/>
              <a:t> de </a:t>
            </a:r>
            <a:r>
              <a:rPr lang="en-US" sz="1400" dirty="0" err="1"/>
              <a:t>soins</a:t>
            </a:r>
            <a:r>
              <a:rPr lang="en-US" sz="1400" dirty="0"/>
              <a:t> </a:t>
            </a:r>
            <a:r>
              <a:rPr lang="en-US" sz="1400" dirty="0" err="1"/>
              <a:t>médicaux</a:t>
            </a:r>
            <a:r>
              <a:rPr lang="en-US" sz="1400" dirty="0"/>
              <a:t> et de </a:t>
            </a:r>
            <a:r>
              <a:rPr lang="en-US" sz="1400" dirty="0" err="1"/>
              <a:t>réadaptation</a:t>
            </a:r>
            <a:endParaRPr lang="en-US" sz="1400" dirty="0"/>
          </a:p>
          <a:p>
            <a:pPr marL="285750" indent="-228600">
              <a:buFont typeface="Arial" panose="020B0604020202020204" pitchFamily="34" charset="0"/>
              <a:buChar char="•"/>
            </a:pPr>
            <a:r>
              <a:rPr lang="en-US" sz="1400" i="0" dirty="0">
                <a:effectLst/>
              </a:rPr>
              <a:t>La </a:t>
            </a:r>
            <a:r>
              <a:rPr lang="en-US" sz="1400" i="0" dirty="0" err="1">
                <a:effectLst/>
              </a:rPr>
              <a:t>réforme</a:t>
            </a:r>
            <a:r>
              <a:rPr lang="en-US" sz="1400" i="0" dirty="0">
                <a:effectLst/>
              </a:rPr>
              <a:t> du </a:t>
            </a:r>
            <a:r>
              <a:rPr lang="en-US" sz="1400" i="0" dirty="0" err="1">
                <a:effectLst/>
              </a:rPr>
              <a:t>financement</a:t>
            </a:r>
            <a:r>
              <a:rPr lang="en-US" sz="1400" i="0" dirty="0">
                <a:effectLst/>
              </a:rPr>
              <a:t> des SMR avec </a:t>
            </a:r>
            <a:r>
              <a:rPr lang="en-US" sz="1400" i="0" dirty="0" err="1">
                <a:effectLst/>
              </a:rPr>
              <a:t>une</a:t>
            </a:r>
            <a:r>
              <a:rPr lang="en-US" sz="1400" i="0" dirty="0">
                <a:effectLst/>
              </a:rPr>
              <a:t> part de plus </a:t>
            </a:r>
            <a:r>
              <a:rPr lang="en-US" sz="1400" i="0" dirty="0" err="1">
                <a:effectLst/>
              </a:rPr>
              <a:t>en</a:t>
            </a:r>
            <a:r>
              <a:rPr lang="en-US" sz="1400" i="0" dirty="0">
                <a:effectLst/>
              </a:rPr>
              <a:t> plus </a:t>
            </a:r>
            <a:r>
              <a:rPr lang="en-US" sz="1400" i="0" dirty="0" err="1">
                <a:effectLst/>
              </a:rPr>
              <a:t>importante</a:t>
            </a:r>
            <a:r>
              <a:rPr lang="en-US" sz="1400" i="0" dirty="0">
                <a:effectLst/>
              </a:rPr>
              <a:t> </a:t>
            </a:r>
            <a:r>
              <a:rPr lang="en-US" sz="1400" i="0" dirty="0" err="1">
                <a:effectLst/>
              </a:rPr>
              <a:t>prise</a:t>
            </a:r>
            <a:r>
              <a:rPr lang="en-US" sz="1400" i="0" dirty="0">
                <a:effectLst/>
              </a:rPr>
              <a:t> par la DMA </a:t>
            </a:r>
            <a:r>
              <a:rPr lang="en-US" sz="1400" i="0" dirty="0" err="1">
                <a:effectLst/>
              </a:rPr>
              <a:t>entraine</a:t>
            </a:r>
            <a:r>
              <a:rPr lang="en-US" sz="1400" i="0" dirty="0">
                <a:effectLst/>
              </a:rPr>
              <a:t> </a:t>
            </a:r>
            <a:r>
              <a:rPr lang="en-US" sz="1400" i="0" dirty="0" err="1">
                <a:effectLst/>
              </a:rPr>
              <a:t>une</a:t>
            </a:r>
            <a:r>
              <a:rPr lang="en-US" sz="1400" i="0" dirty="0">
                <a:effectLst/>
              </a:rPr>
              <a:t> </a:t>
            </a:r>
            <a:r>
              <a:rPr lang="en-US" sz="1400" i="0" dirty="0" err="1">
                <a:effectLst/>
              </a:rPr>
              <a:t>réflexion</a:t>
            </a:r>
            <a:r>
              <a:rPr lang="en-US" sz="1400" i="0" dirty="0">
                <a:effectLst/>
              </a:rPr>
              <a:t> à engager quant à l</a:t>
            </a:r>
          </a:p>
        </p:txBody>
      </p:sp>
      <p:sp>
        <p:nvSpPr>
          <p:cNvPr id="5" name="Espace réservé de la date 4">
            <a:extLst>
              <a:ext uri="{FF2B5EF4-FFF2-40B4-BE49-F238E27FC236}">
                <a16:creationId xmlns:a16="http://schemas.microsoft.com/office/drawing/2014/main" id="{3F185174-1E54-A8BE-19D3-1B9C828684BB}"/>
              </a:ext>
            </a:extLst>
          </p:cNvPr>
          <p:cNvSpPr>
            <a:spLocks noGrp="1"/>
          </p:cNvSpPr>
          <p:nvPr>
            <p:ph type="dt" sz="half" idx="10"/>
          </p:nvPr>
        </p:nvSpPr>
        <p:spPr>
          <a:xfrm>
            <a:off x="838200" y="6356350"/>
            <a:ext cx="2164746" cy="365125"/>
          </a:xfrm>
        </p:spPr>
        <p:txBody>
          <a:bodyPr vert="horz" lIns="91440" tIns="45720" rIns="91440" bIns="45720" rtlCol="0" anchor="ctr">
            <a:normAutofit/>
          </a:bodyPr>
          <a:lstStyle/>
          <a:p>
            <a:pPr>
              <a:spcAft>
                <a:spcPts val="600"/>
              </a:spcAft>
              <a:defRPr/>
            </a:pPr>
            <a:fld id="{D2F68323-578D-48AD-833E-95498B3368EE}" type="datetime1">
              <a:rPr lang="en-US" smtClean="0">
                <a:solidFill>
                  <a:prstClr val="black">
                    <a:tint val="75000"/>
                  </a:prstClr>
                </a:solidFill>
                <a:latin typeface="Calibri" panose="020F0502020204030204"/>
              </a:rPr>
              <a:pPr>
                <a:spcAft>
                  <a:spcPts val="600"/>
                </a:spcAft>
                <a:defRPr/>
              </a:pPr>
              <a:t>3/21/2024</a:t>
            </a:fld>
            <a:endParaRPr lang="en-US">
              <a:solidFill>
                <a:prstClr val="black">
                  <a:tint val="75000"/>
                </a:prstClr>
              </a:solidFill>
              <a:latin typeface="Calibri" panose="020F0502020204030204"/>
            </a:endParaRPr>
          </a:p>
        </p:txBody>
      </p:sp>
      <p:sp>
        <p:nvSpPr>
          <p:cNvPr id="6" name="Espace réservé du pied de page 5">
            <a:extLst>
              <a:ext uri="{FF2B5EF4-FFF2-40B4-BE49-F238E27FC236}">
                <a16:creationId xmlns:a16="http://schemas.microsoft.com/office/drawing/2014/main" id="{360483C2-96A1-74A0-F692-D167BD618B1A}"/>
              </a:ext>
            </a:extLst>
          </p:cNvPr>
          <p:cNvSpPr>
            <a:spLocks noGrp="1"/>
          </p:cNvSpPr>
          <p:nvPr>
            <p:ph type="ftr" sz="quarter" idx="11"/>
          </p:nvPr>
        </p:nvSpPr>
        <p:spPr>
          <a:xfrm>
            <a:off x="3195473" y="6356350"/>
            <a:ext cx="3811437"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Association MPC</a:t>
            </a:r>
          </a:p>
        </p:txBody>
      </p:sp>
      <p:pic>
        <p:nvPicPr>
          <p:cNvPr id="3" name="Espace réservé du contenu 10">
            <a:extLst>
              <a:ext uri="{FF2B5EF4-FFF2-40B4-BE49-F238E27FC236}">
                <a16:creationId xmlns:a16="http://schemas.microsoft.com/office/drawing/2014/main" id="{633C1271-C66B-7823-427C-E00EE880D39C}"/>
              </a:ext>
            </a:extLst>
          </p:cNvPr>
          <p:cNvPicPr>
            <a:picLocks noChangeAspect="1"/>
          </p:cNvPicPr>
          <p:nvPr/>
        </p:nvPicPr>
        <p:blipFill rotWithShape="1">
          <a:blip r:embed="rId2">
            <a:extLst>
              <a:ext uri="{28A0092B-C50C-407E-A947-70E740481C1C}">
                <a14:useLocalDpi xmlns:a14="http://schemas.microsoft.com/office/drawing/2010/main" val="0"/>
              </a:ext>
            </a:extLst>
          </a:blip>
          <a:srcRect l="29525" r="29525"/>
          <a:stretch/>
        </p:blipFill>
        <p:spPr>
          <a:xfrm>
            <a:off x="7199440" y="10"/>
            <a:ext cx="4992560" cy="6857990"/>
          </a:xfrm>
          <a:prstGeom prst="rect">
            <a:avLst/>
          </a:prstGeom>
          <a:effectLst/>
        </p:spPr>
      </p:pic>
      <p:sp>
        <p:nvSpPr>
          <p:cNvPr id="7" name="Espace réservé du numéro de diapositive 6">
            <a:extLst>
              <a:ext uri="{FF2B5EF4-FFF2-40B4-BE49-F238E27FC236}">
                <a16:creationId xmlns:a16="http://schemas.microsoft.com/office/drawing/2014/main" id="{1DD4DF14-A5BB-3316-D431-00805B1194D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F0757F79-213D-4866-BAA3-3C25B591A100}" type="slidenum">
              <a:rPr lang="en-US">
                <a:solidFill>
                  <a:srgbClr val="FFFFFF"/>
                </a:solidFill>
                <a:latin typeface="Calibri" panose="020F0502020204030204"/>
              </a:rPr>
              <a:pPr>
                <a:spcAft>
                  <a:spcPts val="600"/>
                </a:spcAft>
                <a:defRPr/>
              </a:pPr>
              <a:t>2</a:t>
            </a:fld>
            <a:endParaRPr lang="en-US">
              <a:solidFill>
                <a:srgbClr val="FFFFFF"/>
              </a:solidFill>
              <a:latin typeface="Calibri" panose="020F0502020204030204"/>
            </a:endParaRPr>
          </a:p>
        </p:txBody>
      </p:sp>
    </p:spTree>
    <p:extLst>
      <p:ext uri="{BB962C8B-B14F-4D97-AF65-F5344CB8AC3E}">
        <p14:creationId xmlns:p14="http://schemas.microsoft.com/office/powerpoint/2010/main" val="358697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38EE0F16-F937-D130-680E-9A24283986E0}"/>
              </a:ext>
            </a:extLst>
          </p:cNvPr>
          <p:cNvSpPr txBox="1"/>
          <p:nvPr/>
        </p:nvSpPr>
        <p:spPr>
          <a:xfrm>
            <a:off x="189679" y="2020436"/>
            <a:ext cx="4036333" cy="2817128"/>
          </a:xfrm>
          <a:prstGeom prst="rect">
            <a:avLst/>
          </a:prstGeom>
          <a:solidFill>
            <a:srgbClr val="FFC000"/>
          </a:solidFill>
        </p:spPr>
        <p:txBody>
          <a:bodyPr wrap="square" rtlCol="0">
            <a:spAutoFit/>
          </a:bodyPr>
          <a:lstStyle/>
          <a:p>
            <a:endParaRPr lang="fr-FR" sz="1600" dirty="0">
              <a:latin typeface="Futura light"/>
            </a:endParaRPr>
          </a:p>
        </p:txBody>
      </p:sp>
      <p:sp>
        <p:nvSpPr>
          <p:cNvPr id="8" name="Titre 7">
            <a:extLst>
              <a:ext uri="{FF2B5EF4-FFF2-40B4-BE49-F238E27FC236}">
                <a16:creationId xmlns:a16="http://schemas.microsoft.com/office/drawing/2014/main" id="{A402CF0E-DB59-BF56-F0E6-86BAD24CFD4F}"/>
              </a:ext>
            </a:extLst>
          </p:cNvPr>
          <p:cNvSpPr>
            <a:spLocks noGrp="1"/>
          </p:cNvSpPr>
          <p:nvPr>
            <p:ph type="title"/>
          </p:nvPr>
        </p:nvSpPr>
        <p:spPr>
          <a:xfrm>
            <a:off x="838200" y="365125"/>
            <a:ext cx="3325238" cy="3360569"/>
          </a:xfrm>
        </p:spPr>
        <p:txBody>
          <a:bodyPr/>
          <a:lstStyle/>
          <a:p>
            <a:r>
              <a:rPr lang="fr-FR" dirty="0">
                <a:solidFill>
                  <a:srgbClr val="004460"/>
                </a:solidFill>
              </a:rPr>
              <a:t>Compétences minimales requise par mention</a:t>
            </a:r>
          </a:p>
        </p:txBody>
      </p:sp>
      <p:sp>
        <p:nvSpPr>
          <p:cNvPr id="5" name="Espace réservé de la date 4">
            <a:extLst>
              <a:ext uri="{FF2B5EF4-FFF2-40B4-BE49-F238E27FC236}">
                <a16:creationId xmlns:a16="http://schemas.microsoft.com/office/drawing/2014/main" id="{49E34780-0C12-CDC0-C3B1-5AEBD94570F7}"/>
              </a:ext>
            </a:extLst>
          </p:cNvPr>
          <p:cNvSpPr>
            <a:spLocks noGrp="1"/>
          </p:cNvSpPr>
          <p:nvPr>
            <p:ph type="dt" sz="half" idx="10"/>
          </p:nvPr>
        </p:nvSpPr>
        <p:spPr/>
        <p:txBody>
          <a:bodyPr/>
          <a:lstStyle/>
          <a:p>
            <a:fld id="{D2F68323-578D-48AD-833E-95498B3368EE}" type="datetime1">
              <a:rPr lang="fr-FR" smtClean="0"/>
              <a:t>21/03/2024</a:t>
            </a:fld>
            <a:endParaRPr lang="fr-FR"/>
          </a:p>
        </p:txBody>
      </p:sp>
      <p:sp>
        <p:nvSpPr>
          <p:cNvPr id="6" name="Espace réservé du pied de page 5">
            <a:extLst>
              <a:ext uri="{FF2B5EF4-FFF2-40B4-BE49-F238E27FC236}">
                <a16:creationId xmlns:a16="http://schemas.microsoft.com/office/drawing/2014/main" id="{FC9ADA3D-DF1D-B692-43DD-963FD8F834FC}"/>
              </a:ext>
            </a:extLst>
          </p:cNvPr>
          <p:cNvSpPr>
            <a:spLocks noGrp="1"/>
          </p:cNvSpPr>
          <p:nvPr>
            <p:ph type="ftr" sz="quarter" idx="11"/>
          </p:nvPr>
        </p:nvSpPr>
        <p:spPr/>
        <p:txBody>
          <a:bodyPr/>
          <a:lstStyle/>
          <a:p>
            <a:r>
              <a:rPr lang="fr-FR"/>
              <a:t>Association MPC</a:t>
            </a:r>
          </a:p>
        </p:txBody>
      </p:sp>
      <p:sp>
        <p:nvSpPr>
          <p:cNvPr id="7" name="Espace réservé du numéro de diapositive 6">
            <a:extLst>
              <a:ext uri="{FF2B5EF4-FFF2-40B4-BE49-F238E27FC236}">
                <a16:creationId xmlns:a16="http://schemas.microsoft.com/office/drawing/2014/main" id="{044200A5-AEF7-DB2D-5E5B-8B19063E0370}"/>
              </a:ext>
            </a:extLst>
          </p:cNvPr>
          <p:cNvSpPr>
            <a:spLocks noGrp="1"/>
          </p:cNvSpPr>
          <p:nvPr>
            <p:ph type="sldNum" sz="quarter" idx="12"/>
          </p:nvPr>
        </p:nvSpPr>
        <p:spPr/>
        <p:txBody>
          <a:bodyPr/>
          <a:lstStyle/>
          <a:p>
            <a:fld id="{F0757F79-213D-4866-BAA3-3C25B591A100}" type="slidenum">
              <a:rPr lang="fr-FR" smtClean="0"/>
              <a:t>3</a:t>
            </a:fld>
            <a:endParaRPr lang="fr-FR"/>
          </a:p>
        </p:txBody>
      </p:sp>
      <p:pic>
        <p:nvPicPr>
          <p:cNvPr id="10" name="Espace réservé du contenu 9" descr="Une image contenant texte, capture d’écran, nombre, diagramme&#10;&#10;Description générée automatiquement">
            <a:extLst>
              <a:ext uri="{FF2B5EF4-FFF2-40B4-BE49-F238E27FC236}">
                <a16:creationId xmlns:a16="http://schemas.microsoft.com/office/drawing/2014/main" id="{6DBF8ECB-4DC1-03F7-D094-1494F751A1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3425" y="426607"/>
            <a:ext cx="7479950" cy="6004786"/>
          </a:xfrm>
          <a:prstGeom prst="rect">
            <a:avLst/>
          </a:prstGeom>
        </p:spPr>
      </p:pic>
      <p:pic>
        <p:nvPicPr>
          <p:cNvPr id="12" name="Image 11">
            <a:extLst>
              <a:ext uri="{FF2B5EF4-FFF2-40B4-BE49-F238E27FC236}">
                <a16:creationId xmlns:a16="http://schemas.microsoft.com/office/drawing/2014/main" id="{75B8032B-7F2A-8F59-21BE-C9A662316ED3}"/>
              </a:ext>
            </a:extLst>
          </p:cNvPr>
          <p:cNvPicPr>
            <a:picLocks noChangeAspect="1"/>
          </p:cNvPicPr>
          <p:nvPr/>
        </p:nvPicPr>
        <p:blipFill>
          <a:blip r:embed="rId3"/>
          <a:stretch>
            <a:fillRect/>
          </a:stretch>
        </p:blipFill>
        <p:spPr>
          <a:xfrm>
            <a:off x="2899525" y="4529772"/>
            <a:ext cx="1420193" cy="1429415"/>
          </a:xfrm>
          <a:prstGeom prst="rect">
            <a:avLst/>
          </a:prstGeom>
        </p:spPr>
      </p:pic>
    </p:spTree>
    <p:extLst>
      <p:ext uri="{BB962C8B-B14F-4D97-AF65-F5344CB8AC3E}">
        <p14:creationId xmlns:p14="http://schemas.microsoft.com/office/powerpoint/2010/main" val="13230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A418AF96-A67E-A954-1056-B412F282E24B}"/>
              </a:ext>
            </a:extLst>
          </p:cNvPr>
          <p:cNvSpPr>
            <a:spLocks noGrp="1"/>
          </p:cNvSpPr>
          <p:nvPr>
            <p:ph type="dt" sz="half" idx="10"/>
          </p:nvPr>
        </p:nvSpPr>
        <p:spPr/>
        <p:txBody>
          <a:bodyPr/>
          <a:lstStyle/>
          <a:p>
            <a:fld id="{025738AA-D51A-4331-B0B0-462D1A82F28C}" type="datetime1">
              <a:rPr lang="fr-FR" smtClean="0"/>
              <a:t>21/03/2024</a:t>
            </a:fld>
            <a:endParaRPr lang="fr-FR"/>
          </a:p>
        </p:txBody>
      </p:sp>
      <p:sp>
        <p:nvSpPr>
          <p:cNvPr id="6" name="Espace réservé du pied de page 5">
            <a:extLst>
              <a:ext uri="{FF2B5EF4-FFF2-40B4-BE49-F238E27FC236}">
                <a16:creationId xmlns:a16="http://schemas.microsoft.com/office/drawing/2014/main" id="{4AB9C3F3-43CF-29DE-3B0E-CEF827964B33}"/>
              </a:ext>
            </a:extLst>
          </p:cNvPr>
          <p:cNvSpPr>
            <a:spLocks noGrp="1"/>
          </p:cNvSpPr>
          <p:nvPr>
            <p:ph type="ftr" sz="quarter" idx="11"/>
          </p:nvPr>
        </p:nvSpPr>
        <p:spPr/>
        <p:txBody>
          <a:bodyPr/>
          <a:lstStyle/>
          <a:p>
            <a:r>
              <a:rPr lang="fr-FR"/>
              <a:t>Association MPC</a:t>
            </a:r>
          </a:p>
        </p:txBody>
      </p:sp>
      <p:sp>
        <p:nvSpPr>
          <p:cNvPr id="7" name="Espace réservé du numéro de diapositive 6">
            <a:extLst>
              <a:ext uri="{FF2B5EF4-FFF2-40B4-BE49-F238E27FC236}">
                <a16:creationId xmlns:a16="http://schemas.microsoft.com/office/drawing/2014/main" id="{12E00BB9-2C65-CB03-14FC-A92934823DDE}"/>
              </a:ext>
            </a:extLst>
          </p:cNvPr>
          <p:cNvSpPr>
            <a:spLocks noGrp="1"/>
          </p:cNvSpPr>
          <p:nvPr>
            <p:ph type="sldNum" sz="quarter" idx="12"/>
          </p:nvPr>
        </p:nvSpPr>
        <p:spPr/>
        <p:txBody>
          <a:bodyPr/>
          <a:lstStyle/>
          <a:p>
            <a:fld id="{F0757F79-213D-4866-BAA3-3C25B591A100}" type="slidenum">
              <a:rPr lang="fr-FR" smtClean="0"/>
              <a:t>4</a:t>
            </a:fld>
            <a:endParaRPr lang="fr-FR"/>
          </a:p>
        </p:txBody>
      </p:sp>
      <p:graphicFrame>
        <p:nvGraphicFramePr>
          <p:cNvPr id="8" name="Espace réservé du contenu 13">
            <a:extLst>
              <a:ext uri="{FF2B5EF4-FFF2-40B4-BE49-F238E27FC236}">
                <a16:creationId xmlns:a16="http://schemas.microsoft.com/office/drawing/2014/main" id="{49EC272E-764E-54DD-3287-731AFCA5EDE6}"/>
              </a:ext>
            </a:extLst>
          </p:cNvPr>
          <p:cNvGraphicFramePr>
            <a:graphicFrameLocks noGrp="1"/>
          </p:cNvGraphicFramePr>
          <p:nvPr>
            <p:ph idx="1"/>
            <p:extLst>
              <p:ext uri="{D42A27DB-BD31-4B8C-83A1-F6EECF244321}">
                <p14:modId xmlns:p14="http://schemas.microsoft.com/office/powerpoint/2010/main" val="3619192098"/>
              </p:ext>
            </p:extLst>
          </p:nvPr>
        </p:nvGraphicFramePr>
        <p:xfrm>
          <a:off x="466928" y="136525"/>
          <a:ext cx="11352178" cy="6458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a:extLst>
              <a:ext uri="{FF2B5EF4-FFF2-40B4-BE49-F238E27FC236}">
                <a16:creationId xmlns:a16="http://schemas.microsoft.com/office/drawing/2014/main" id="{F89AB4A0-46AE-37F8-BB59-F590B995C8CC}"/>
              </a:ext>
            </a:extLst>
          </p:cNvPr>
          <p:cNvPicPr>
            <a:picLocks noChangeAspect="1"/>
          </p:cNvPicPr>
          <p:nvPr/>
        </p:nvPicPr>
        <p:blipFill>
          <a:blip r:embed="rId7"/>
          <a:stretch>
            <a:fillRect/>
          </a:stretch>
        </p:blipFill>
        <p:spPr>
          <a:xfrm>
            <a:off x="10397733" y="5109497"/>
            <a:ext cx="1420193" cy="1429415"/>
          </a:xfrm>
          <a:prstGeom prst="rect">
            <a:avLst/>
          </a:prstGeom>
        </p:spPr>
      </p:pic>
      <p:sp>
        <p:nvSpPr>
          <p:cNvPr id="12" name="ZoneTexte 11">
            <a:extLst>
              <a:ext uri="{FF2B5EF4-FFF2-40B4-BE49-F238E27FC236}">
                <a16:creationId xmlns:a16="http://schemas.microsoft.com/office/drawing/2014/main" id="{C35329FF-5473-6313-3EA9-D77605BC4687}"/>
              </a:ext>
            </a:extLst>
          </p:cNvPr>
          <p:cNvSpPr txBox="1"/>
          <p:nvPr/>
        </p:nvSpPr>
        <p:spPr>
          <a:xfrm>
            <a:off x="466928" y="904672"/>
            <a:ext cx="2655651" cy="830997"/>
          </a:xfrm>
          <a:prstGeom prst="rect">
            <a:avLst/>
          </a:prstGeom>
          <a:noFill/>
        </p:spPr>
        <p:txBody>
          <a:bodyPr wrap="square" rtlCol="0">
            <a:spAutoFit/>
          </a:bodyPr>
          <a:lstStyle/>
          <a:p>
            <a:r>
              <a:rPr lang="fr-FR" sz="2400" dirty="0">
                <a:solidFill>
                  <a:srgbClr val="004460"/>
                </a:solidFill>
              </a:rPr>
              <a:t>Pourquoi développer l’ ETP ?</a:t>
            </a:r>
          </a:p>
        </p:txBody>
      </p:sp>
    </p:spTree>
    <p:extLst>
      <p:ext uri="{BB962C8B-B14F-4D97-AF65-F5344CB8AC3E}">
        <p14:creationId xmlns:p14="http://schemas.microsoft.com/office/powerpoint/2010/main" val="250748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89629DD-DF74-CEC3-D3FE-FEA02DD5784C}"/>
              </a:ext>
            </a:extLst>
          </p:cNvPr>
          <p:cNvSpPr>
            <a:spLocks noGrp="1"/>
          </p:cNvSpPr>
          <p:nvPr>
            <p:ph type="title"/>
          </p:nvPr>
        </p:nvSpPr>
        <p:spPr>
          <a:xfrm>
            <a:off x="254541" y="0"/>
            <a:ext cx="5591783" cy="1899912"/>
          </a:xfrm>
        </p:spPr>
        <p:txBody>
          <a:bodyPr vert="horz" lIns="91440" tIns="45720" rIns="91440" bIns="45720" rtlCol="0" anchor="ctr">
            <a:normAutofit/>
          </a:bodyPr>
          <a:lstStyle/>
          <a:p>
            <a:r>
              <a:rPr lang="en-US" sz="4000" b="1" dirty="0">
                <a:solidFill>
                  <a:schemeClr val="accent4"/>
                </a:solidFill>
              </a:rPr>
              <a:t>Choix du programme</a:t>
            </a:r>
          </a:p>
        </p:txBody>
      </p:sp>
      <p:sp>
        <p:nvSpPr>
          <p:cNvPr id="4" name="Espace réservé du texte 3">
            <a:extLst>
              <a:ext uri="{FF2B5EF4-FFF2-40B4-BE49-F238E27FC236}">
                <a16:creationId xmlns:a16="http://schemas.microsoft.com/office/drawing/2014/main" id="{FF87BD70-FA95-EB9E-62D6-ABE5FF465B92}"/>
              </a:ext>
            </a:extLst>
          </p:cNvPr>
          <p:cNvSpPr>
            <a:spLocks noGrp="1"/>
          </p:cNvSpPr>
          <p:nvPr>
            <p:ph type="body" sz="half" idx="2"/>
          </p:nvPr>
        </p:nvSpPr>
        <p:spPr>
          <a:xfrm>
            <a:off x="534291" y="1381378"/>
            <a:ext cx="5182340" cy="4095244"/>
          </a:xfrm>
        </p:spPr>
        <p:txBody>
          <a:bodyPr vert="horz" lIns="91440" tIns="45720" rIns="91440" bIns="45720" rtlCol="0">
            <a:normAutofit/>
          </a:bodyPr>
          <a:lstStyle/>
          <a:p>
            <a:pPr marL="57150"/>
            <a:r>
              <a:rPr lang="fr-FR" dirty="0"/>
              <a:t>Afin de proposer le programme d’ETP le plus en cohérence avec les besoins de la patientèle et de l’encadrement je me suis appuyé sur plusieurs éléments :</a:t>
            </a:r>
          </a:p>
          <a:p>
            <a:pPr marL="57150"/>
            <a:r>
              <a:rPr lang="fr-FR" dirty="0"/>
              <a:t>•L’âge moyen de la patientèle (84 ans) : population  âgée polypathologique.</a:t>
            </a:r>
          </a:p>
          <a:p>
            <a:pPr marL="57150"/>
            <a:r>
              <a:rPr lang="fr-FR" dirty="0"/>
              <a:t>•la prévalence des pathologies traitées  par la structure.</a:t>
            </a:r>
          </a:p>
          <a:p>
            <a:pPr marL="57150"/>
            <a:r>
              <a:rPr lang="fr-FR" dirty="0"/>
              <a:t>•la fréquence de Fiche d’Evénement Indésirables (FEI) concernant la chute de patient dans la structure .</a:t>
            </a:r>
          </a:p>
          <a:p>
            <a:pPr marL="57150"/>
            <a:r>
              <a:rPr lang="fr-FR" dirty="0"/>
              <a:t>•La volonté de l’encadrement de former dans un premier temps le personnel infirmier. </a:t>
            </a:r>
          </a:p>
          <a:p>
            <a:pPr marL="57150" algn="ctr"/>
            <a:r>
              <a:rPr lang="fr-FR" b="1" dirty="0"/>
              <a:t>La prévention des chutes chez la personne Agée.</a:t>
            </a:r>
          </a:p>
          <a:p>
            <a:pPr marL="57150" algn="ctr"/>
            <a:r>
              <a:rPr lang="fr-FR" b="1" dirty="0"/>
              <a:t>La polymédication chez le patient âgé (PA) polypathologique</a:t>
            </a:r>
          </a:p>
          <a:p>
            <a:pPr marL="57150"/>
            <a:endParaRPr lang="fr-FR" dirty="0"/>
          </a:p>
          <a:p>
            <a:pPr marL="285750" indent="-228600">
              <a:buFont typeface="Arial" panose="020B0604020202020204" pitchFamily="34" charset="0"/>
              <a:buChar char="•"/>
            </a:pPr>
            <a:endParaRPr lang="en-US" sz="800" dirty="0"/>
          </a:p>
        </p:txBody>
      </p:sp>
      <p:sp>
        <p:nvSpPr>
          <p:cNvPr id="5" name="Espace réservé de la date 4">
            <a:extLst>
              <a:ext uri="{FF2B5EF4-FFF2-40B4-BE49-F238E27FC236}">
                <a16:creationId xmlns:a16="http://schemas.microsoft.com/office/drawing/2014/main" id="{69927F54-41E2-9164-552F-F9A547F78C3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025738AA-D51A-4331-B0B0-462D1A82F28C}" type="datetime1">
              <a:rPr lang="en-US" smtClean="0">
                <a:solidFill>
                  <a:prstClr val="black">
                    <a:tint val="75000"/>
                  </a:prstClr>
                </a:solidFill>
                <a:latin typeface="Calibri" panose="020F0502020204030204"/>
              </a:rPr>
              <a:pPr>
                <a:spcAft>
                  <a:spcPts val="600"/>
                </a:spcAft>
                <a:defRPr/>
              </a:pPr>
              <a:t>3/21/2024</a:t>
            </a:fld>
            <a:endParaRPr lang="en-US" dirty="0">
              <a:solidFill>
                <a:prstClr val="black">
                  <a:tint val="75000"/>
                </a:prstClr>
              </a:solidFill>
              <a:latin typeface="Calibri" panose="020F0502020204030204"/>
            </a:endParaRPr>
          </a:p>
        </p:txBody>
      </p:sp>
      <p:sp>
        <p:nvSpPr>
          <p:cNvPr id="6" name="Espace réservé du pied de page 5">
            <a:extLst>
              <a:ext uri="{FF2B5EF4-FFF2-40B4-BE49-F238E27FC236}">
                <a16:creationId xmlns:a16="http://schemas.microsoft.com/office/drawing/2014/main" id="{41A4E258-987F-DAF5-D7D2-D08BDB00F53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srgbClr val="FFFFFF"/>
                </a:solidFill>
                <a:latin typeface="Calibri" panose="020F0502020204030204"/>
                <a:ea typeface="+mn-ea"/>
                <a:cs typeface="+mn-cs"/>
              </a:rPr>
              <a:t>SMR SAINT LOUIS – Certification V2020</a:t>
            </a:r>
          </a:p>
        </p:txBody>
      </p:sp>
      <p:sp>
        <p:nvSpPr>
          <p:cNvPr id="7" name="Espace réservé du numéro de diapositive 6">
            <a:extLst>
              <a:ext uri="{FF2B5EF4-FFF2-40B4-BE49-F238E27FC236}">
                <a16:creationId xmlns:a16="http://schemas.microsoft.com/office/drawing/2014/main" id="{77E4FC8B-654A-41EF-DA4B-C97E4781D8E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F0757F79-213D-4866-BAA3-3C25B591A100}" type="slidenum">
              <a:rPr lang="en-US">
                <a:solidFill>
                  <a:srgbClr val="FFFFFF"/>
                </a:solidFill>
                <a:latin typeface="Calibri" panose="020F0502020204030204"/>
              </a:rPr>
              <a:pPr>
                <a:spcAft>
                  <a:spcPts val="600"/>
                </a:spcAft>
                <a:defRPr/>
              </a:pPr>
              <a:t>5</a:t>
            </a:fld>
            <a:endParaRPr lang="en-US" dirty="0">
              <a:solidFill>
                <a:srgbClr val="FFFFFF"/>
              </a:solidFill>
              <a:latin typeface="Calibri" panose="020F0502020204030204"/>
            </a:endParaRPr>
          </a:p>
        </p:txBody>
      </p:sp>
      <p:pic>
        <p:nvPicPr>
          <p:cNvPr id="3" name="Image 2">
            <a:extLst>
              <a:ext uri="{FF2B5EF4-FFF2-40B4-BE49-F238E27FC236}">
                <a16:creationId xmlns:a16="http://schemas.microsoft.com/office/drawing/2014/main" id="{1F74E383-B301-30E4-E418-26E4FBEFFBE9}"/>
              </a:ext>
            </a:extLst>
          </p:cNvPr>
          <p:cNvPicPr>
            <a:picLocks noChangeAspect="1"/>
          </p:cNvPicPr>
          <p:nvPr/>
        </p:nvPicPr>
        <p:blipFill>
          <a:blip r:embed="rId2"/>
          <a:stretch>
            <a:fillRect/>
          </a:stretch>
        </p:blipFill>
        <p:spPr>
          <a:xfrm>
            <a:off x="10642115" y="136525"/>
            <a:ext cx="1420193" cy="1429415"/>
          </a:xfrm>
          <a:prstGeom prst="rect">
            <a:avLst/>
          </a:prstGeom>
        </p:spPr>
      </p:pic>
      <p:pic>
        <p:nvPicPr>
          <p:cNvPr id="13" name="Espace réservé du contenu 12">
            <a:extLst>
              <a:ext uri="{FF2B5EF4-FFF2-40B4-BE49-F238E27FC236}">
                <a16:creationId xmlns:a16="http://schemas.microsoft.com/office/drawing/2014/main" id="{3E5226E5-B37A-6AF9-AB17-A4814F23BC34}"/>
              </a:ext>
            </a:extLst>
          </p:cNvPr>
          <p:cNvPicPr>
            <a:picLocks noGrp="1" noChangeAspect="1"/>
          </p:cNvPicPr>
          <p:nvPr>
            <p:ph idx="1"/>
          </p:nvPr>
        </p:nvPicPr>
        <p:blipFill>
          <a:blip r:embed="rId3"/>
          <a:stretch>
            <a:fillRect/>
          </a:stretch>
        </p:blipFill>
        <p:spPr>
          <a:xfrm>
            <a:off x="5931974" y="1745327"/>
            <a:ext cx="5753458" cy="2555748"/>
          </a:xfrm>
          <a:prstGeom prst="rect">
            <a:avLst/>
          </a:prstGeom>
        </p:spPr>
      </p:pic>
      <p:pic>
        <p:nvPicPr>
          <p:cNvPr id="16" name="Image 15">
            <a:extLst>
              <a:ext uri="{FF2B5EF4-FFF2-40B4-BE49-F238E27FC236}">
                <a16:creationId xmlns:a16="http://schemas.microsoft.com/office/drawing/2014/main" id="{0B56D611-721C-985C-F323-423B40D6D7A6}"/>
              </a:ext>
            </a:extLst>
          </p:cNvPr>
          <p:cNvPicPr>
            <a:picLocks noChangeAspect="1"/>
          </p:cNvPicPr>
          <p:nvPr/>
        </p:nvPicPr>
        <p:blipFill>
          <a:blip r:embed="rId4"/>
          <a:stretch>
            <a:fillRect/>
          </a:stretch>
        </p:blipFill>
        <p:spPr>
          <a:xfrm>
            <a:off x="5802281" y="4051490"/>
            <a:ext cx="5883150" cy="25544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ln>
        </p:spPr>
      </p:pic>
      <p:sp>
        <p:nvSpPr>
          <p:cNvPr id="18" name="Rectangle : coins arrondis 17">
            <a:extLst>
              <a:ext uri="{FF2B5EF4-FFF2-40B4-BE49-F238E27FC236}">
                <a16:creationId xmlns:a16="http://schemas.microsoft.com/office/drawing/2014/main" id="{F532B552-B876-5DAD-A61B-0630B5E6D2B3}"/>
              </a:ext>
            </a:extLst>
          </p:cNvPr>
          <p:cNvSpPr/>
          <p:nvPr/>
        </p:nvSpPr>
        <p:spPr>
          <a:xfrm>
            <a:off x="1037169" y="4513257"/>
            <a:ext cx="4235396" cy="612842"/>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315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536CCF01-F658-F83D-A2D1-9FF999D0C918}"/>
              </a:ext>
            </a:extLst>
          </p:cNvPr>
          <p:cNvSpPr>
            <a:spLocks noGrp="1"/>
          </p:cNvSpPr>
          <p:nvPr>
            <p:ph type="title"/>
          </p:nvPr>
        </p:nvSpPr>
        <p:spPr>
          <a:xfrm>
            <a:off x="839788" y="457201"/>
            <a:ext cx="3932237" cy="568960"/>
          </a:xfrm>
        </p:spPr>
        <p:txBody>
          <a:bodyPr/>
          <a:lstStyle/>
          <a:p>
            <a:pPr algn="ctr"/>
            <a:r>
              <a:rPr lang="fr-FR" b="1">
                <a:solidFill>
                  <a:schemeClr val="accent4"/>
                </a:solidFill>
              </a:rPr>
              <a:t>En pratique</a:t>
            </a:r>
            <a:endParaRPr lang="fr-FR" dirty="0"/>
          </a:p>
        </p:txBody>
      </p:sp>
      <p:sp>
        <p:nvSpPr>
          <p:cNvPr id="5" name="Espace réservé de la date 4">
            <a:extLst>
              <a:ext uri="{FF2B5EF4-FFF2-40B4-BE49-F238E27FC236}">
                <a16:creationId xmlns:a16="http://schemas.microsoft.com/office/drawing/2014/main" id="{F23F5880-F3BA-1CA1-2A1E-027EABFA8BFA}"/>
              </a:ext>
            </a:extLst>
          </p:cNvPr>
          <p:cNvSpPr>
            <a:spLocks noGrp="1"/>
          </p:cNvSpPr>
          <p:nvPr>
            <p:ph type="dt" sz="half" idx="10"/>
          </p:nvPr>
        </p:nvSpPr>
        <p:spPr/>
        <p:txBody>
          <a:bodyPr/>
          <a:lstStyle/>
          <a:p>
            <a:fld id="{D2F68323-578D-48AD-833E-95498B3368EE}" type="datetime1">
              <a:rPr lang="fr-FR" smtClean="0"/>
              <a:pPr/>
              <a:t>21/03/2024</a:t>
            </a:fld>
            <a:endParaRPr lang="fr-FR"/>
          </a:p>
        </p:txBody>
      </p:sp>
      <p:sp>
        <p:nvSpPr>
          <p:cNvPr id="6" name="Espace réservé du pied de page 5">
            <a:extLst>
              <a:ext uri="{FF2B5EF4-FFF2-40B4-BE49-F238E27FC236}">
                <a16:creationId xmlns:a16="http://schemas.microsoft.com/office/drawing/2014/main" id="{3BA10428-69AE-783D-B5C9-E85737365145}"/>
              </a:ext>
            </a:extLst>
          </p:cNvPr>
          <p:cNvSpPr>
            <a:spLocks noGrp="1"/>
          </p:cNvSpPr>
          <p:nvPr>
            <p:ph type="ftr" sz="quarter" idx="11"/>
          </p:nvPr>
        </p:nvSpPr>
        <p:spPr/>
        <p:txBody>
          <a:bodyPr/>
          <a:lstStyle/>
          <a:p>
            <a:r>
              <a:rPr lang="fr-FR"/>
              <a:t>Association MPC</a:t>
            </a:r>
            <a:endParaRPr lang="fr-FR" dirty="0"/>
          </a:p>
        </p:txBody>
      </p:sp>
      <p:sp>
        <p:nvSpPr>
          <p:cNvPr id="7" name="Espace réservé du numéro de diapositive 6">
            <a:extLst>
              <a:ext uri="{FF2B5EF4-FFF2-40B4-BE49-F238E27FC236}">
                <a16:creationId xmlns:a16="http://schemas.microsoft.com/office/drawing/2014/main" id="{02240C17-79AE-FC6C-6D3E-2CF2B31ECB3D}"/>
              </a:ext>
            </a:extLst>
          </p:cNvPr>
          <p:cNvSpPr>
            <a:spLocks noGrp="1"/>
          </p:cNvSpPr>
          <p:nvPr>
            <p:ph type="sldNum" sz="quarter" idx="12"/>
          </p:nvPr>
        </p:nvSpPr>
        <p:spPr/>
        <p:txBody>
          <a:bodyPr/>
          <a:lstStyle/>
          <a:p>
            <a:fld id="{F0757F79-213D-4866-BAA3-3C25B591A100}" type="slidenum">
              <a:rPr lang="fr-FR" smtClean="0"/>
              <a:pPr/>
              <a:t>6</a:t>
            </a:fld>
            <a:endParaRPr lang="fr-FR" dirty="0"/>
          </a:p>
        </p:txBody>
      </p:sp>
      <p:pic>
        <p:nvPicPr>
          <p:cNvPr id="16" name="Image 15">
            <a:extLst>
              <a:ext uri="{FF2B5EF4-FFF2-40B4-BE49-F238E27FC236}">
                <a16:creationId xmlns:a16="http://schemas.microsoft.com/office/drawing/2014/main" id="{8C704B00-5BDB-8F92-83DF-93E2133CE32E}"/>
              </a:ext>
            </a:extLst>
          </p:cNvPr>
          <p:cNvPicPr>
            <a:picLocks noChangeAspect="1"/>
          </p:cNvPicPr>
          <p:nvPr/>
        </p:nvPicPr>
        <p:blipFill>
          <a:blip r:embed="rId2"/>
          <a:stretch>
            <a:fillRect/>
          </a:stretch>
        </p:blipFill>
        <p:spPr>
          <a:xfrm>
            <a:off x="10642115" y="136525"/>
            <a:ext cx="1420193" cy="1429415"/>
          </a:xfrm>
          <a:prstGeom prst="rect">
            <a:avLst/>
          </a:prstGeom>
        </p:spPr>
      </p:pic>
      <p:graphicFrame>
        <p:nvGraphicFramePr>
          <p:cNvPr id="29" name="Espace réservé du contenu 14">
            <a:extLst>
              <a:ext uri="{FF2B5EF4-FFF2-40B4-BE49-F238E27FC236}">
                <a16:creationId xmlns:a16="http://schemas.microsoft.com/office/drawing/2014/main" id="{2286B8BF-0531-7903-7DEF-0F59FD0161FB}"/>
              </a:ext>
            </a:extLst>
          </p:cNvPr>
          <p:cNvGraphicFramePr/>
          <p:nvPr>
            <p:extLst>
              <p:ext uri="{D42A27DB-BD31-4B8C-83A1-F6EECF244321}">
                <p14:modId xmlns:p14="http://schemas.microsoft.com/office/powerpoint/2010/main" val="2247778471"/>
              </p:ext>
            </p:extLst>
          </p:nvPr>
        </p:nvGraphicFramePr>
        <p:xfrm>
          <a:off x="1211133" y="1221364"/>
          <a:ext cx="9430982" cy="4877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92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A11AFC-2FD3-2C58-8BF6-3E9B37E467DA}"/>
              </a:ext>
            </a:extLst>
          </p:cNvPr>
          <p:cNvSpPr>
            <a:spLocks noGrp="1"/>
          </p:cNvSpPr>
          <p:nvPr>
            <p:ph type="title"/>
          </p:nvPr>
        </p:nvSpPr>
        <p:spPr>
          <a:xfrm>
            <a:off x="839788" y="365125"/>
            <a:ext cx="10515600" cy="796787"/>
          </a:xfrm>
        </p:spPr>
        <p:txBody>
          <a:bodyPr>
            <a:normAutofit/>
          </a:bodyPr>
          <a:lstStyle/>
          <a:p>
            <a:pPr algn="ctr"/>
            <a:r>
              <a:rPr lang="fr-FR" b="1" dirty="0">
                <a:solidFill>
                  <a:srgbClr val="004460"/>
                </a:solidFill>
              </a:rPr>
              <a:t>Organisation ETP</a:t>
            </a:r>
          </a:p>
        </p:txBody>
      </p:sp>
      <p:sp>
        <p:nvSpPr>
          <p:cNvPr id="3" name="Espace réservé du texte 2">
            <a:extLst>
              <a:ext uri="{FF2B5EF4-FFF2-40B4-BE49-F238E27FC236}">
                <a16:creationId xmlns:a16="http://schemas.microsoft.com/office/drawing/2014/main" id="{44AADDEA-229D-44CF-9167-255BBCC25B48}"/>
              </a:ext>
            </a:extLst>
          </p:cNvPr>
          <p:cNvSpPr>
            <a:spLocks noGrp="1"/>
          </p:cNvSpPr>
          <p:nvPr>
            <p:ph type="body" idx="1"/>
          </p:nvPr>
        </p:nvSpPr>
        <p:spPr>
          <a:xfrm>
            <a:off x="836612" y="931477"/>
            <a:ext cx="5157787" cy="468650"/>
          </a:xfrm>
        </p:spPr>
        <p:txBody>
          <a:bodyPr/>
          <a:lstStyle/>
          <a:p>
            <a:pPr algn="ctr"/>
            <a:r>
              <a:rPr lang="fr-FR" dirty="0">
                <a:solidFill>
                  <a:srgbClr val="004460"/>
                </a:solidFill>
              </a:rPr>
              <a:t>Planning IDE</a:t>
            </a:r>
          </a:p>
        </p:txBody>
      </p:sp>
      <p:pic>
        <p:nvPicPr>
          <p:cNvPr id="11" name="Espace réservé du contenu 10">
            <a:extLst>
              <a:ext uri="{FF2B5EF4-FFF2-40B4-BE49-F238E27FC236}">
                <a16:creationId xmlns:a16="http://schemas.microsoft.com/office/drawing/2014/main" id="{88D7A6A8-DF5F-CDAF-E7C4-803B3205CF81}"/>
              </a:ext>
            </a:extLst>
          </p:cNvPr>
          <p:cNvPicPr>
            <a:picLocks noGrp="1" noChangeAspect="1"/>
          </p:cNvPicPr>
          <p:nvPr>
            <p:ph sz="half" idx="2"/>
          </p:nvPr>
        </p:nvPicPr>
        <p:blipFill>
          <a:blip r:embed="rId2"/>
          <a:stretch>
            <a:fillRect/>
          </a:stretch>
        </p:blipFill>
        <p:spPr>
          <a:xfrm>
            <a:off x="264268" y="1396237"/>
            <a:ext cx="6634264" cy="3171217"/>
          </a:xfrm>
        </p:spPr>
      </p:pic>
      <p:sp>
        <p:nvSpPr>
          <p:cNvPr id="5" name="Espace réservé du texte 4">
            <a:extLst>
              <a:ext uri="{FF2B5EF4-FFF2-40B4-BE49-F238E27FC236}">
                <a16:creationId xmlns:a16="http://schemas.microsoft.com/office/drawing/2014/main" id="{66E49000-EAD2-0466-31CA-05A853E4B400}"/>
              </a:ext>
            </a:extLst>
          </p:cNvPr>
          <p:cNvSpPr>
            <a:spLocks noGrp="1"/>
          </p:cNvSpPr>
          <p:nvPr>
            <p:ph type="body" sz="quarter" idx="3"/>
          </p:nvPr>
        </p:nvSpPr>
        <p:spPr>
          <a:xfrm>
            <a:off x="7390606" y="974805"/>
            <a:ext cx="5183188" cy="468650"/>
          </a:xfrm>
        </p:spPr>
        <p:txBody>
          <a:bodyPr/>
          <a:lstStyle/>
          <a:p>
            <a:pPr algn="ctr"/>
            <a:r>
              <a:rPr lang="fr-FR" dirty="0">
                <a:solidFill>
                  <a:srgbClr val="004460"/>
                </a:solidFill>
              </a:rPr>
              <a:t>Planning plateau technique</a:t>
            </a:r>
          </a:p>
        </p:txBody>
      </p:sp>
      <p:pic>
        <p:nvPicPr>
          <p:cNvPr id="12" name="Espace réservé du contenu 11">
            <a:extLst>
              <a:ext uri="{FF2B5EF4-FFF2-40B4-BE49-F238E27FC236}">
                <a16:creationId xmlns:a16="http://schemas.microsoft.com/office/drawing/2014/main" id="{14668D01-AEAE-5F97-9B34-73F3D795FAF2}"/>
              </a:ext>
            </a:extLst>
          </p:cNvPr>
          <p:cNvPicPr>
            <a:picLocks noGrp="1" noChangeAspect="1"/>
          </p:cNvPicPr>
          <p:nvPr>
            <p:ph sz="quarter" idx="4"/>
          </p:nvPr>
        </p:nvPicPr>
        <p:blipFill>
          <a:blip r:embed="rId3"/>
          <a:stretch>
            <a:fillRect/>
          </a:stretch>
        </p:blipFill>
        <p:spPr>
          <a:xfrm>
            <a:off x="7965828" y="1537891"/>
            <a:ext cx="4032744" cy="4771241"/>
          </a:xfrm>
          <a:prstGeom prst="rect">
            <a:avLst/>
          </a:prstGeom>
        </p:spPr>
      </p:pic>
      <p:sp>
        <p:nvSpPr>
          <p:cNvPr id="7" name="Espace réservé de la date 6">
            <a:extLst>
              <a:ext uri="{FF2B5EF4-FFF2-40B4-BE49-F238E27FC236}">
                <a16:creationId xmlns:a16="http://schemas.microsoft.com/office/drawing/2014/main" id="{C8353A15-9143-20E1-85C9-5FB96D866682}"/>
              </a:ext>
            </a:extLst>
          </p:cNvPr>
          <p:cNvSpPr>
            <a:spLocks noGrp="1"/>
          </p:cNvSpPr>
          <p:nvPr>
            <p:ph type="dt" sz="half" idx="10"/>
          </p:nvPr>
        </p:nvSpPr>
        <p:spPr/>
        <p:txBody>
          <a:bodyPr/>
          <a:lstStyle/>
          <a:p>
            <a:fld id="{3665561B-B193-4E95-950B-B3300ED86E45}" type="datetime1">
              <a:rPr lang="fr-FR" smtClean="0"/>
              <a:t>21/03/2024</a:t>
            </a:fld>
            <a:endParaRPr lang="fr-FR"/>
          </a:p>
        </p:txBody>
      </p:sp>
      <p:sp>
        <p:nvSpPr>
          <p:cNvPr id="8" name="Espace réservé du pied de page 7">
            <a:extLst>
              <a:ext uri="{FF2B5EF4-FFF2-40B4-BE49-F238E27FC236}">
                <a16:creationId xmlns:a16="http://schemas.microsoft.com/office/drawing/2014/main" id="{E81ACA4E-8EF3-010B-88F6-8CC5CFFC31BD}"/>
              </a:ext>
            </a:extLst>
          </p:cNvPr>
          <p:cNvSpPr>
            <a:spLocks noGrp="1"/>
          </p:cNvSpPr>
          <p:nvPr>
            <p:ph type="ftr" sz="quarter" idx="11"/>
          </p:nvPr>
        </p:nvSpPr>
        <p:spPr/>
        <p:txBody>
          <a:bodyPr/>
          <a:lstStyle/>
          <a:p>
            <a:r>
              <a:rPr lang="fr-FR"/>
              <a:t>Association MPC</a:t>
            </a:r>
          </a:p>
        </p:txBody>
      </p:sp>
      <p:sp>
        <p:nvSpPr>
          <p:cNvPr id="9" name="Espace réservé du numéro de diapositive 8">
            <a:extLst>
              <a:ext uri="{FF2B5EF4-FFF2-40B4-BE49-F238E27FC236}">
                <a16:creationId xmlns:a16="http://schemas.microsoft.com/office/drawing/2014/main" id="{69C8767F-AA0C-7B2B-0972-E6FF05D59D71}"/>
              </a:ext>
            </a:extLst>
          </p:cNvPr>
          <p:cNvSpPr>
            <a:spLocks noGrp="1"/>
          </p:cNvSpPr>
          <p:nvPr>
            <p:ph type="sldNum" sz="quarter" idx="12"/>
          </p:nvPr>
        </p:nvSpPr>
        <p:spPr/>
        <p:txBody>
          <a:bodyPr/>
          <a:lstStyle/>
          <a:p>
            <a:fld id="{F0757F79-213D-4866-BAA3-3C25B591A100}" type="slidenum">
              <a:rPr lang="fr-FR" smtClean="0"/>
              <a:t>7</a:t>
            </a:fld>
            <a:endParaRPr lang="fr-FR"/>
          </a:p>
        </p:txBody>
      </p:sp>
      <p:sp>
        <p:nvSpPr>
          <p:cNvPr id="13" name="ZoneTexte 12">
            <a:extLst>
              <a:ext uri="{FF2B5EF4-FFF2-40B4-BE49-F238E27FC236}">
                <a16:creationId xmlns:a16="http://schemas.microsoft.com/office/drawing/2014/main" id="{B32DC218-8B99-B97E-1A29-E1A75ED6F964}"/>
              </a:ext>
            </a:extLst>
          </p:cNvPr>
          <p:cNvSpPr txBox="1"/>
          <p:nvPr/>
        </p:nvSpPr>
        <p:spPr>
          <a:xfrm>
            <a:off x="558269" y="4784586"/>
            <a:ext cx="7243314" cy="1477328"/>
          </a:xfrm>
          <a:prstGeom prst="rect">
            <a:avLst/>
          </a:prstGeom>
          <a:noFill/>
        </p:spPr>
        <p:txBody>
          <a:bodyPr wrap="square" rtlCol="0">
            <a:spAutoFit/>
          </a:bodyPr>
          <a:lstStyle/>
          <a:p>
            <a:r>
              <a:rPr lang="fr-FR" dirty="0">
                <a:latin typeface="+mj-lt"/>
              </a:rPr>
              <a:t>Dans l’état actuel de l’organisation, les différents intervenants (ERGO, EAPA, ASG) s’adapte au planning établi par les kinésithérapeutes. Si ce mode de fonctionnement est maintenu, les IDE programmeront les séances d’ETP selon les mêmes conditions.</a:t>
            </a:r>
          </a:p>
          <a:p>
            <a:r>
              <a:rPr lang="fr-FR" dirty="0">
                <a:latin typeface="+mj-lt"/>
              </a:rPr>
              <a:t>Il faudra que ces séances soient signalées sur ce support</a:t>
            </a:r>
            <a:r>
              <a:rPr lang="fr-FR" dirty="0"/>
              <a:t>.</a:t>
            </a:r>
          </a:p>
        </p:txBody>
      </p:sp>
    </p:spTree>
    <p:extLst>
      <p:ext uri="{BB962C8B-B14F-4D97-AF65-F5344CB8AC3E}">
        <p14:creationId xmlns:p14="http://schemas.microsoft.com/office/powerpoint/2010/main" val="75304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671EA777-2696-C1D5-EE64-1F16A1237625}"/>
              </a:ext>
            </a:extLst>
          </p:cNvPr>
          <p:cNvSpPr/>
          <p:nvPr/>
        </p:nvSpPr>
        <p:spPr>
          <a:xfrm>
            <a:off x="6798044" y="3629805"/>
            <a:ext cx="3873199" cy="246072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4175BF1-DE73-1EFB-B6D6-5761E53EA653}"/>
              </a:ext>
            </a:extLst>
          </p:cNvPr>
          <p:cNvSpPr>
            <a:spLocks noGrp="1"/>
          </p:cNvSpPr>
          <p:nvPr>
            <p:ph type="title"/>
          </p:nvPr>
        </p:nvSpPr>
        <p:spPr>
          <a:xfrm>
            <a:off x="838200" y="365126"/>
            <a:ext cx="10515600" cy="802194"/>
          </a:xfrm>
        </p:spPr>
        <p:txBody>
          <a:bodyPr/>
          <a:lstStyle/>
          <a:p>
            <a:r>
              <a:rPr lang="fr-FR" sz="4000" b="1" dirty="0">
                <a:solidFill>
                  <a:schemeClr val="accent4"/>
                </a:solidFill>
              </a:rPr>
              <a:t>Evaluation du budget:</a:t>
            </a:r>
          </a:p>
        </p:txBody>
      </p:sp>
      <p:sp>
        <p:nvSpPr>
          <p:cNvPr id="5" name="Espace réservé de la date 4">
            <a:extLst>
              <a:ext uri="{FF2B5EF4-FFF2-40B4-BE49-F238E27FC236}">
                <a16:creationId xmlns:a16="http://schemas.microsoft.com/office/drawing/2014/main" id="{5B1E7DB5-B1F1-DADC-F0F9-10BB6ACAB019}"/>
              </a:ext>
            </a:extLst>
          </p:cNvPr>
          <p:cNvSpPr>
            <a:spLocks noGrp="1"/>
          </p:cNvSpPr>
          <p:nvPr>
            <p:ph type="dt" sz="half" idx="10"/>
          </p:nvPr>
        </p:nvSpPr>
        <p:spPr/>
        <p:txBody>
          <a:bodyPr/>
          <a:lstStyle/>
          <a:p>
            <a:fld id="{1C6B0427-DCBA-43D8-8800-4353DF3DF978}" type="datetime1">
              <a:rPr lang="fr-FR" smtClean="0"/>
              <a:t>21/03/2024</a:t>
            </a:fld>
            <a:endParaRPr lang="fr-FR"/>
          </a:p>
        </p:txBody>
      </p:sp>
      <p:sp>
        <p:nvSpPr>
          <p:cNvPr id="6" name="Espace réservé du pied de page 5">
            <a:extLst>
              <a:ext uri="{FF2B5EF4-FFF2-40B4-BE49-F238E27FC236}">
                <a16:creationId xmlns:a16="http://schemas.microsoft.com/office/drawing/2014/main" id="{30F75A93-A40D-9F79-F9CC-DA301CC2BA76}"/>
              </a:ext>
            </a:extLst>
          </p:cNvPr>
          <p:cNvSpPr>
            <a:spLocks noGrp="1"/>
          </p:cNvSpPr>
          <p:nvPr>
            <p:ph type="ftr" sz="quarter" idx="11"/>
          </p:nvPr>
        </p:nvSpPr>
        <p:spPr/>
        <p:txBody>
          <a:bodyPr/>
          <a:lstStyle/>
          <a:p>
            <a:r>
              <a:rPr lang="fr-FR"/>
              <a:t>Association MPC</a:t>
            </a:r>
          </a:p>
        </p:txBody>
      </p:sp>
      <p:sp>
        <p:nvSpPr>
          <p:cNvPr id="7" name="Espace réservé du numéro de diapositive 6">
            <a:extLst>
              <a:ext uri="{FF2B5EF4-FFF2-40B4-BE49-F238E27FC236}">
                <a16:creationId xmlns:a16="http://schemas.microsoft.com/office/drawing/2014/main" id="{0BFD5DA5-CA15-68E7-A61F-7BE844692A56}"/>
              </a:ext>
            </a:extLst>
          </p:cNvPr>
          <p:cNvSpPr>
            <a:spLocks noGrp="1"/>
          </p:cNvSpPr>
          <p:nvPr>
            <p:ph type="sldNum" sz="quarter" idx="12"/>
          </p:nvPr>
        </p:nvSpPr>
        <p:spPr/>
        <p:txBody>
          <a:bodyPr/>
          <a:lstStyle/>
          <a:p>
            <a:fld id="{F0757F79-213D-4866-BAA3-3C25B591A100}" type="slidenum">
              <a:rPr lang="fr-FR" smtClean="0"/>
              <a:t>8</a:t>
            </a:fld>
            <a:endParaRPr lang="fr-FR"/>
          </a:p>
        </p:txBody>
      </p:sp>
      <p:pic>
        <p:nvPicPr>
          <p:cNvPr id="19" name="Image 18">
            <a:extLst>
              <a:ext uri="{FF2B5EF4-FFF2-40B4-BE49-F238E27FC236}">
                <a16:creationId xmlns:a16="http://schemas.microsoft.com/office/drawing/2014/main" id="{4CD45FC3-8630-0CBB-9C7B-B396C415CECA}"/>
              </a:ext>
            </a:extLst>
          </p:cNvPr>
          <p:cNvPicPr>
            <a:picLocks noChangeAspect="1"/>
          </p:cNvPicPr>
          <p:nvPr/>
        </p:nvPicPr>
        <p:blipFill>
          <a:blip r:embed="rId2"/>
          <a:stretch>
            <a:fillRect/>
          </a:stretch>
        </p:blipFill>
        <p:spPr>
          <a:xfrm>
            <a:off x="381000" y="4926935"/>
            <a:ext cx="1420193" cy="1429415"/>
          </a:xfrm>
          <a:prstGeom prst="rect">
            <a:avLst/>
          </a:prstGeom>
        </p:spPr>
      </p:pic>
      <p:pic>
        <p:nvPicPr>
          <p:cNvPr id="3" name="Espace réservé du contenu 2">
            <a:extLst>
              <a:ext uri="{FF2B5EF4-FFF2-40B4-BE49-F238E27FC236}">
                <a16:creationId xmlns:a16="http://schemas.microsoft.com/office/drawing/2014/main" id="{8FE2D058-5BD8-1524-F197-46F0DF8B98E9}"/>
              </a:ext>
            </a:extLst>
          </p:cNvPr>
          <p:cNvPicPr>
            <a:picLocks noGrp="1" noChangeAspect="1"/>
          </p:cNvPicPr>
          <p:nvPr>
            <p:ph sz="half" idx="1"/>
          </p:nvPr>
        </p:nvPicPr>
        <p:blipFill>
          <a:blip r:embed="rId3"/>
          <a:stretch>
            <a:fillRect/>
          </a:stretch>
        </p:blipFill>
        <p:spPr>
          <a:xfrm>
            <a:off x="731530" y="1615101"/>
            <a:ext cx="5043488" cy="3185684"/>
          </a:xfrm>
          <a:prstGeom prst="rect">
            <a:avLst/>
          </a:prstGeom>
        </p:spPr>
      </p:pic>
      <p:sp>
        <p:nvSpPr>
          <p:cNvPr id="11" name="ZoneTexte 10">
            <a:extLst>
              <a:ext uri="{FF2B5EF4-FFF2-40B4-BE49-F238E27FC236}">
                <a16:creationId xmlns:a16="http://schemas.microsoft.com/office/drawing/2014/main" id="{DF226532-C19E-CCE5-43C1-C085F7853253}"/>
              </a:ext>
            </a:extLst>
          </p:cNvPr>
          <p:cNvSpPr txBox="1"/>
          <p:nvPr/>
        </p:nvSpPr>
        <p:spPr>
          <a:xfrm>
            <a:off x="7344051" y="3903496"/>
            <a:ext cx="3774331" cy="1913344"/>
          </a:xfrm>
          <a:prstGeom prst="rect">
            <a:avLst/>
          </a:prstGeom>
          <a:noFill/>
        </p:spPr>
        <p:txBody>
          <a:bodyPr wrap="square" rtlCol="0">
            <a:spAutoFit/>
          </a:bodyPr>
          <a:lstStyle/>
          <a:p>
            <a:pPr algn="l">
              <a:lnSpc>
                <a:spcPct val="150000"/>
              </a:lnSpc>
              <a:spcAft>
                <a:spcPts val="800"/>
              </a:spcAft>
            </a:pPr>
            <a:r>
              <a:rPr lang="fr-FR" sz="1800" b="1" u="sng" dirty="0">
                <a:solidFill>
                  <a:schemeClr val="tx1">
                    <a:lumMod val="95000"/>
                    <a:lumOff val="5000"/>
                  </a:schemeClr>
                </a:solidFill>
                <a:effectLst/>
                <a:latin typeface="Calibri Light" panose="020F0302020204030204" pitchFamily="34" charset="0"/>
                <a:ea typeface="Times New Roman" panose="02020603050405020304" pitchFamily="18" charset="0"/>
                <a:cs typeface="Times New Roman" panose="02020603050405020304" pitchFamily="18" charset="0"/>
              </a:rPr>
              <a:t>Coût pour l’établissement:</a:t>
            </a:r>
          </a:p>
          <a:p>
            <a:pPr marL="285750" indent="-285750" algn="l">
              <a:lnSpc>
                <a:spcPct val="150000"/>
              </a:lnSpc>
              <a:spcAft>
                <a:spcPts val="800"/>
              </a:spcAft>
              <a:buFont typeface="Arial" panose="020B0604020202020204" pitchFamily="34" charset="0"/>
              <a:buChar char="•"/>
            </a:pPr>
            <a:r>
              <a:rPr lang="fr-FR" sz="2800" b="1" dirty="0">
                <a:solidFill>
                  <a:schemeClr val="tx1">
                    <a:lumMod val="95000"/>
                    <a:lumOff val="5000"/>
                  </a:schemeClr>
                </a:solidFill>
                <a:effectLst/>
                <a:latin typeface="Calibri Light" panose="020F0302020204030204" pitchFamily="34" charset="0"/>
                <a:ea typeface="Times New Roman" panose="02020603050405020304" pitchFamily="18" charset="0"/>
                <a:cs typeface="Times New Roman" panose="02020603050405020304" pitchFamily="18" charset="0"/>
              </a:rPr>
              <a:t>15650,1 </a:t>
            </a:r>
            <a:r>
              <a:rPr lang="fr-FR" sz="2400" dirty="0">
                <a:solidFill>
                  <a:schemeClr val="tx1">
                    <a:lumMod val="95000"/>
                    <a:lumOff val="5000"/>
                  </a:schemeClr>
                </a:solidFill>
                <a:effectLst/>
                <a:latin typeface="Arial" panose="020B0604020202020204" pitchFamily="34" charset="0"/>
                <a:ea typeface="Times New Roman" panose="02020603050405020304" pitchFamily="18" charset="0"/>
              </a:rPr>
              <a:t>€</a:t>
            </a:r>
            <a:endParaRPr lang="fr-FR" sz="440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1800" dirty="0">
                <a:solidFill>
                  <a:schemeClr val="tx1">
                    <a:lumMod val="95000"/>
                    <a:lumOff val="5000"/>
                  </a:schemeClr>
                </a:solidFill>
                <a:effectLst/>
                <a:latin typeface="Calibri Light" panose="020F0302020204030204" pitchFamily="34" charset="0"/>
                <a:ea typeface="Times New Roman" panose="02020603050405020304" pitchFamily="18" charset="0"/>
              </a:rPr>
              <a:t> </a:t>
            </a:r>
            <a:r>
              <a:rPr lang="fr-FR" sz="1800" b="1" dirty="0">
                <a:solidFill>
                  <a:schemeClr val="tx1">
                    <a:lumMod val="95000"/>
                    <a:lumOff val="5000"/>
                  </a:schemeClr>
                </a:solidFill>
                <a:effectLst/>
                <a:latin typeface="Calibri Light" panose="020F0302020204030204" pitchFamily="34" charset="0"/>
                <a:ea typeface="Times New Roman" panose="02020603050405020304" pitchFamily="18" charset="0"/>
              </a:rPr>
              <a:t>25 730,1 </a:t>
            </a:r>
            <a:r>
              <a:rPr lang="fr-FR" sz="1800" b="1" dirty="0">
                <a:solidFill>
                  <a:schemeClr val="tx1">
                    <a:lumMod val="95000"/>
                    <a:lumOff val="5000"/>
                  </a:schemeClr>
                </a:solidFill>
                <a:effectLst/>
                <a:latin typeface="Calibri Light" panose="020F0302020204030204" pitchFamily="34" charset="0"/>
                <a:ea typeface="Times New Roman" panose="02020603050405020304" pitchFamily="18" charset="0"/>
                <a:sym typeface="Wingdings" panose="05000000000000000000" pitchFamily="2" charset="2"/>
              </a:rPr>
              <a:t> en intégrant la formation</a:t>
            </a:r>
            <a:endParaRPr lang="fr-FR" b="1" dirty="0">
              <a:solidFill>
                <a:schemeClr val="tx1">
                  <a:lumMod val="95000"/>
                  <a:lumOff val="5000"/>
                </a:schemeClr>
              </a:solidFill>
            </a:endParaRPr>
          </a:p>
        </p:txBody>
      </p:sp>
      <p:pic>
        <p:nvPicPr>
          <p:cNvPr id="17" name="Espace réservé du contenu 16">
            <a:extLst>
              <a:ext uri="{FF2B5EF4-FFF2-40B4-BE49-F238E27FC236}">
                <a16:creationId xmlns:a16="http://schemas.microsoft.com/office/drawing/2014/main" id="{3B320641-556A-C621-E99F-C25B1FE31943}"/>
              </a:ext>
            </a:extLst>
          </p:cNvPr>
          <p:cNvPicPr>
            <a:picLocks noGrp="1" noChangeAspect="1"/>
          </p:cNvPicPr>
          <p:nvPr>
            <p:ph sz="half" idx="2"/>
          </p:nvPr>
        </p:nvPicPr>
        <p:blipFill>
          <a:blip r:embed="rId4"/>
          <a:stretch>
            <a:fillRect/>
          </a:stretch>
        </p:blipFill>
        <p:spPr>
          <a:xfrm>
            <a:off x="6338888" y="440735"/>
            <a:ext cx="5014912" cy="2993561"/>
          </a:xfrm>
          <a:prstGeom prst="rect">
            <a:avLst/>
          </a:prstGeom>
        </p:spPr>
      </p:pic>
    </p:spTree>
    <p:extLst>
      <p:ext uri="{BB962C8B-B14F-4D97-AF65-F5344CB8AC3E}">
        <p14:creationId xmlns:p14="http://schemas.microsoft.com/office/powerpoint/2010/main" val="224118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1D750024-2172-37AD-78BB-D26F0FC53A0C}"/>
              </a:ext>
            </a:extLst>
          </p:cNvPr>
          <p:cNvSpPr/>
          <p:nvPr/>
        </p:nvSpPr>
        <p:spPr>
          <a:xfrm>
            <a:off x="6342433" y="3786212"/>
            <a:ext cx="4367719" cy="106789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4B2A9F6-8035-CBB0-6B13-D1541379CAFC}"/>
              </a:ext>
            </a:extLst>
          </p:cNvPr>
          <p:cNvSpPr>
            <a:spLocks noGrp="1"/>
          </p:cNvSpPr>
          <p:nvPr>
            <p:ph type="title"/>
          </p:nvPr>
        </p:nvSpPr>
        <p:spPr>
          <a:xfrm>
            <a:off x="839788" y="457200"/>
            <a:ext cx="3932237" cy="1225685"/>
          </a:xfrm>
        </p:spPr>
        <p:txBody>
          <a:bodyPr/>
          <a:lstStyle/>
          <a:p>
            <a:r>
              <a:rPr lang="fr-FR" dirty="0">
                <a:solidFill>
                  <a:srgbClr val="004460"/>
                </a:solidFill>
              </a:rPr>
              <a:t>Evaluation de l’activité générée</a:t>
            </a:r>
          </a:p>
        </p:txBody>
      </p:sp>
      <p:sp>
        <p:nvSpPr>
          <p:cNvPr id="4" name="Espace réservé du texte 3">
            <a:extLst>
              <a:ext uri="{FF2B5EF4-FFF2-40B4-BE49-F238E27FC236}">
                <a16:creationId xmlns:a16="http://schemas.microsoft.com/office/drawing/2014/main" id="{E2B2F285-126D-0B27-54DC-8A745AEDBEDE}"/>
              </a:ext>
            </a:extLst>
          </p:cNvPr>
          <p:cNvSpPr>
            <a:spLocks noGrp="1"/>
          </p:cNvSpPr>
          <p:nvPr>
            <p:ph type="body" sz="half" idx="2"/>
          </p:nvPr>
        </p:nvSpPr>
        <p:spPr>
          <a:xfrm>
            <a:off x="839788" y="2057400"/>
            <a:ext cx="3932237" cy="3419272"/>
          </a:xfrm>
        </p:spPr>
        <p:txBody>
          <a:bodyPr>
            <a:normAutofit/>
          </a:bodyPr>
          <a:lstStyle/>
          <a:p>
            <a:pPr indent="449580" algn="just">
              <a:lnSpc>
                <a:spcPct val="150000"/>
              </a:lnSpc>
              <a:spcAft>
                <a:spcPts val="800"/>
              </a:spcAft>
            </a:pPr>
            <a:r>
              <a:rPr lang="fr-FR" sz="1600" dirty="0">
                <a:effectLst/>
                <a:latin typeface="+mj-lt"/>
                <a:ea typeface="Times New Roman" panose="02020603050405020304" pitchFamily="18" charset="0"/>
                <a:cs typeface="Times New Roman" panose="02020603050405020304" pitchFamily="18" charset="0"/>
              </a:rPr>
              <a:t>En 2023 27 patients ont un niveau de lourdeur classé A, 76 patients ont un niveau de lourdeur B. Si j’exclus l’ensemble des patients dont le niveau de lourdeur est C et la moitié des patients dont le niveau de lourdeur est B j’obtiens :</a:t>
            </a:r>
          </a:p>
          <a:p>
            <a:pPr indent="449580" algn="ctr">
              <a:lnSpc>
                <a:spcPct val="150000"/>
              </a:lnSpc>
              <a:spcAft>
                <a:spcPts val="800"/>
              </a:spcAft>
            </a:pPr>
            <a:r>
              <a:rPr lang="fr-FR" sz="1600" dirty="0">
                <a:effectLst/>
                <a:latin typeface="+mj-lt"/>
                <a:ea typeface="Times New Roman" panose="02020603050405020304" pitchFamily="18" charset="0"/>
                <a:cs typeface="Times New Roman" panose="02020603050405020304" pitchFamily="18" charset="0"/>
              </a:rPr>
              <a:t>27 + (76 / 2) = </a:t>
            </a:r>
            <a:r>
              <a:rPr lang="fr-FR" sz="1600" b="1" dirty="0">
                <a:solidFill>
                  <a:srgbClr val="004460"/>
                </a:solidFill>
                <a:effectLst/>
                <a:latin typeface="+mj-lt"/>
                <a:ea typeface="Times New Roman" panose="02020603050405020304" pitchFamily="18" charset="0"/>
                <a:cs typeface="Times New Roman" panose="02020603050405020304" pitchFamily="18" charset="0"/>
              </a:rPr>
              <a:t>65 Patients éligibles au programme d’ETP (a)</a:t>
            </a:r>
            <a:endParaRPr lang="fr-FR" sz="1600" dirty="0">
              <a:solidFill>
                <a:srgbClr val="004460"/>
              </a:solidFill>
              <a:effectLst/>
              <a:latin typeface="+mj-lt"/>
              <a:ea typeface="Times New Roman" panose="02020603050405020304" pitchFamily="18" charset="0"/>
              <a:cs typeface="Times New Roman" panose="02020603050405020304" pitchFamily="18" charset="0"/>
            </a:endParaRPr>
          </a:p>
          <a:p>
            <a:endParaRPr lang="fr-FR" dirty="0"/>
          </a:p>
        </p:txBody>
      </p:sp>
      <p:sp>
        <p:nvSpPr>
          <p:cNvPr id="5" name="Espace réservé de la date 4">
            <a:extLst>
              <a:ext uri="{FF2B5EF4-FFF2-40B4-BE49-F238E27FC236}">
                <a16:creationId xmlns:a16="http://schemas.microsoft.com/office/drawing/2014/main" id="{38798365-E254-631E-AF2D-50DF074BB62B}"/>
              </a:ext>
            </a:extLst>
          </p:cNvPr>
          <p:cNvSpPr>
            <a:spLocks noGrp="1"/>
          </p:cNvSpPr>
          <p:nvPr>
            <p:ph type="dt" sz="half" idx="10"/>
          </p:nvPr>
        </p:nvSpPr>
        <p:spPr/>
        <p:txBody>
          <a:bodyPr/>
          <a:lstStyle/>
          <a:p>
            <a:fld id="{D2F68323-578D-48AD-833E-95498B3368EE}" type="datetime1">
              <a:rPr lang="fr-FR" smtClean="0"/>
              <a:t>21/03/2024</a:t>
            </a:fld>
            <a:endParaRPr lang="fr-FR"/>
          </a:p>
        </p:txBody>
      </p:sp>
      <p:sp>
        <p:nvSpPr>
          <p:cNvPr id="6" name="Espace réservé du pied de page 5">
            <a:extLst>
              <a:ext uri="{FF2B5EF4-FFF2-40B4-BE49-F238E27FC236}">
                <a16:creationId xmlns:a16="http://schemas.microsoft.com/office/drawing/2014/main" id="{ED1AEDD2-4A84-644A-6EB0-A2D6A5B2080E}"/>
              </a:ext>
            </a:extLst>
          </p:cNvPr>
          <p:cNvSpPr>
            <a:spLocks noGrp="1"/>
          </p:cNvSpPr>
          <p:nvPr>
            <p:ph type="ftr" sz="quarter" idx="11"/>
          </p:nvPr>
        </p:nvSpPr>
        <p:spPr/>
        <p:txBody>
          <a:bodyPr/>
          <a:lstStyle/>
          <a:p>
            <a:r>
              <a:rPr lang="fr-FR"/>
              <a:t>Association MPC</a:t>
            </a:r>
          </a:p>
        </p:txBody>
      </p:sp>
      <p:sp>
        <p:nvSpPr>
          <p:cNvPr id="7" name="Espace réservé du numéro de diapositive 6">
            <a:extLst>
              <a:ext uri="{FF2B5EF4-FFF2-40B4-BE49-F238E27FC236}">
                <a16:creationId xmlns:a16="http://schemas.microsoft.com/office/drawing/2014/main" id="{8E821812-1EF4-A4C3-AEF7-69E96FDF13E0}"/>
              </a:ext>
            </a:extLst>
          </p:cNvPr>
          <p:cNvSpPr>
            <a:spLocks noGrp="1"/>
          </p:cNvSpPr>
          <p:nvPr>
            <p:ph type="sldNum" sz="quarter" idx="12"/>
          </p:nvPr>
        </p:nvSpPr>
        <p:spPr/>
        <p:txBody>
          <a:bodyPr/>
          <a:lstStyle/>
          <a:p>
            <a:fld id="{F0757F79-213D-4866-BAA3-3C25B591A100}" type="slidenum">
              <a:rPr lang="fr-FR" smtClean="0"/>
              <a:t>9</a:t>
            </a:fld>
            <a:endParaRPr lang="fr-FR"/>
          </a:p>
        </p:txBody>
      </p:sp>
      <p:graphicFrame>
        <p:nvGraphicFramePr>
          <p:cNvPr id="9" name="Objet 8">
            <a:extLst>
              <a:ext uri="{FF2B5EF4-FFF2-40B4-BE49-F238E27FC236}">
                <a16:creationId xmlns:a16="http://schemas.microsoft.com/office/drawing/2014/main" id="{2C169FE0-6ACB-DF2D-7B69-0CAAB823762B}"/>
              </a:ext>
            </a:extLst>
          </p:cNvPr>
          <p:cNvGraphicFramePr>
            <a:graphicFrameLocks noChangeAspect="1"/>
          </p:cNvGraphicFramePr>
          <p:nvPr>
            <p:extLst>
              <p:ext uri="{D42A27DB-BD31-4B8C-83A1-F6EECF244321}">
                <p14:modId xmlns:p14="http://schemas.microsoft.com/office/powerpoint/2010/main" val="3412566633"/>
              </p:ext>
            </p:extLst>
          </p:nvPr>
        </p:nvGraphicFramePr>
        <p:xfrm>
          <a:off x="6342434" y="457200"/>
          <a:ext cx="4776281" cy="2747588"/>
        </p:xfrm>
        <a:graphic>
          <a:graphicData uri="http://schemas.openxmlformats.org/presentationml/2006/ole">
            <mc:AlternateContent xmlns:mc="http://schemas.openxmlformats.org/markup-compatibility/2006">
              <mc:Choice xmlns:v="urn:schemas-microsoft-com:vml" Requires="v">
                <p:oleObj name="Document" r:id="rId2" imgW="5760430" imgH="3133193" progId="Word.Document.12">
                  <p:embed/>
                </p:oleObj>
              </mc:Choice>
              <mc:Fallback>
                <p:oleObj name="Document" r:id="rId2" imgW="5760430" imgH="3133193" progId="Word.Document.12">
                  <p:embed/>
                  <p:pic>
                    <p:nvPicPr>
                      <p:cNvPr id="9" name="Objet 8">
                        <a:extLst>
                          <a:ext uri="{FF2B5EF4-FFF2-40B4-BE49-F238E27FC236}">
                            <a16:creationId xmlns:a16="http://schemas.microsoft.com/office/drawing/2014/main" id="{2C169FE0-6ACB-DF2D-7B69-0CAAB823762B}"/>
                          </a:ext>
                        </a:extLst>
                      </p:cNvPr>
                      <p:cNvPicPr/>
                      <p:nvPr/>
                    </p:nvPicPr>
                    <p:blipFill>
                      <a:blip r:embed="rId3"/>
                      <a:stretch>
                        <a:fillRect/>
                      </a:stretch>
                    </p:blipFill>
                    <p:spPr>
                      <a:xfrm>
                        <a:off x="6342434" y="457200"/>
                        <a:ext cx="4776281" cy="2747588"/>
                      </a:xfrm>
                      <a:prstGeom prst="rect">
                        <a:avLst/>
                      </a:prstGeom>
                    </p:spPr>
                  </p:pic>
                </p:oleObj>
              </mc:Fallback>
            </mc:AlternateContent>
          </a:graphicData>
        </a:graphic>
      </p:graphicFrame>
      <p:sp>
        <p:nvSpPr>
          <p:cNvPr id="11" name="ZoneTexte 10">
            <a:extLst>
              <a:ext uri="{FF2B5EF4-FFF2-40B4-BE49-F238E27FC236}">
                <a16:creationId xmlns:a16="http://schemas.microsoft.com/office/drawing/2014/main" id="{0CF66F20-BE97-0543-66C4-075E63B55FC7}"/>
              </a:ext>
            </a:extLst>
          </p:cNvPr>
          <p:cNvSpPr txBox="1"/>
          <p:nvPr/>
        </p:nvSpPr>
        <p:spPr>
          <a:xfrm>
            <a:off x="6468894" y="3920247"/>
            <a:ext cx="4114800" cy="646331"/>
          </a:xfrm>
          <a:prstGeom prst="rect">
            <a:avLst/>
          </a:prstGeom>
          <a:noFill/>
        </p:spPr>
        <p:txBody>
          <a:bodyPr wrap="square" rtlCol="0">
            <a:spAutoFit/>
          </a:bodyPr>
          <a:lstStyle/>
          <a:p>
            <a:pPr algn="ctr"/>
            <a:r>
              <a:rPr lang="fr-FR" dirty="0"/>
              <a:t>Estimation Cotation ETP sur une année: </a:t>
            </a:r>
            <a:r>
              <a:rPr lang="fr-FR"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8775 </a:t>
            </a:r>
            <a:r>
              <a:rPr lang="fr-FR" sz="1800" b="1" dirty="0">
                <a:solidFill>
                  <a:srgbClr val="002060"/>
                </a:solidFill>
                <a:effectLst/>
                <a:latin typeface="Arial" panose="020B0604020202020204" pitchFamily="34" charset="0"/>
                <a:ea typeface="Times New Roman" panose="02020603050405020304" pitchFamily="18" charset="0"/>
              </a:rPr>
              <a:t>€</a:t>
            </a:r>
            <a:endParaRPr lang="fr-FR" dirty="0"/>
          </a:p>
        </p:txBody>
      </p:sp>
    </p:spTree>
    <p:extLst>
      <p:ext uri="{BB962C8B-B14F-4D97-AF65-F5344CB8AC3E}">
        <p14:creationId xmlns:p14="http://schemas.microsoft.com/office/powerpoint/2010/main" val="80868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00446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Grand écran</PresentationFormat>
  <Paragraphs>82</Paragraphs>
  <Slides>10</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7" baseType="lpstr">
      <vt:lpstr>Arial</vt:lpstr>
      <vt:lpstr>Calibri</vt:lpstr>
      <vt:lpstr>Calibri Light</vt:lpstr>
      <vt:lpstr>Futura</vt:lpstr>
      <vt:lpstr>Futura light</vt:lpstr>
      <vt:lpstr>Thème Office</vt:lpstr>
      <vt:lpstr>Document</vt:lpstr>
      <vt:lpstr>Projet Programme  ETP </vt:lpstr>
      <vt:lpstr>Contexte législatif de la promotion de l’ETP dans le cadre d’une réforme des SMR</vt:lpstr>
      <vt:lpstr>Compétences minimales requise par mention</vt:lpstr>
      <vt:lpstr>Présentation PowerPoint</vt:lpstr>
      <vt:lpstr>Choix du programme</vt:lpstr>
      <vt:lpstr>En pratique</vt:lpstr>
      <vt:lpstr>Organisation ETP</vt:lpstr>
      <vt:lpstr>Evaluation du budget:</vt:lpstr>
      <vt:lpstr>Evaluation de l’activité générée</vt:lpstr>
      <vt:lpstr>Planification du Projet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Luce Bonamour</dc:creator>
  <cp:lastModifiedBy>romain carrere</cp:lastModifiedBy>
  <cp:revision>51</cp:revision>
  <dcterms:created xsi:type="dcterms:W3CDTF">2021-10-13T09:25:23Z</dcterms:created>
  <dcterms:modified xsi:type="dcterms:W3CDTF">2024-03-21T15:58:49Z</dcterms:modified>
</cp:coreProperties>
</file>