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3" r:id="rId2"/>
    <p:sldId id="258" r:id="rId3"/>
    <p:sldId id="262" r:id="rId4"/>
    <p:sldId id="257" r:id="rId5"/>
    <p:sldId id="259" r:id="rId6"/>
    <p:sldId id="260" r:id="rId7"/>
    <p:sldId id="265" r:id="rId8"/>
    <p:sldId id="266" r:id="rId9"/>
    <p:sldId id="267" r:id="rId10"/>
    <p:sldId id="268" r:id="rId11"/>
    <p:sldId id="269" r:id="rId12"/>
    <p:sldId id="264" r:id="rId13"/>
    <p:sldId id="270" r:id="rId14"/>
    <p:sldId id="271" r:id="rId15"/>
    <p:sldId id="272" r:id="rId16"/>
    <p:sldId id="275" r:id="rId17"/>
    <p:sldId id="276" r:id="rId18"/>
    <p:sldId id="273" r:id="rId19"/>
    <p:sldId id="274" r:id="rId20"/>
    <p:sldId id="261"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mHu5jW7PDO51YA82zENeg==" hashData="npSyT8M6TaBwviFhy69koUo/IbXSCOTYD98Im4D8SjkAyw/08Gua7YXZpup8tp8xxeWkZDjJe8CGSm3u2UUoR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fr-FR" smtClean="0"/>
              <a:t>Modifiez le style du titre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tx1">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fr-FR" smtClean="0"/>
              <a:t>Modifiez le style du titre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tx1">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48A87A34-81AB-432B-8DAE-1953F412C126}" type="datetimeFigureOut">
              <a:rPr lang="en-US" dirty="0"/>
              <a:t>2/20/2024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smtClean="0"/>
              <a:t>Modifiez le style du titre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2/20/2024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2" name="Content Placeholder 3"/>
          <p:cNvSpPr>
            <a:spLocks noGrp="1"/>
          </p:cNvSpPr>
          <p:nvPr>
            <p:ph sz="quarter" idx="13"/>
          </p:nvPr>
        </p:nvSpPr>
        <p:spPr>
          <a:xfrm>
            <a:off x="913774" y="3051012"/>
            <a:ext cx="5106027" cy="274018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3" name="Content Placeholder 5"/>
          <p:cNvSpPr>
            <a:spLocks noGrp="1"/>
          </p:cNvSpPr>
          <p:nvPr>
            <p:ph sz="quarter" idx="14"/>
          </p:nvPr>
        </p:nvSpPr>
        <p:spPr>
          <a:xfrm>
            <a:off x="6172200" y="3051012"/>
            <a:ext cx="5105401" cy="274018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2/20/2024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2/20/2024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2/20/2024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fr-FR" smtClean="0"/>
              <a:t>Modifiez le style du titre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dirty="0"/>
              <a:t>2/20/2024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dirty="0"/>
              <a:t>2/20/2024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dirty="0"/>
              <a:t>2/20/2024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dirty="0"/>
              <a:t>2/20/2024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fr-FR" smtClean="0"/>
              <a:t>Modifiez le style du titre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dirty="0"/>
              <a:t>2/20/2024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dirty="0"/>
              <a:t>2/20/2024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fr-FR" smtClean="0"/>
              <a:t>Modifiez le style du titre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3" name="Date Placeholder 2"/>
          <p:cNvSpPr>
            <a:spLocks noGrp="1"/>
          </p:cNvSpPr>
          <p:nvPr>
            <p:ph type="dt" sz="half" idx="10"/>
          </p:nvPr>
        </p:nvSpPr>
        <p:spPr/>
        <p:txBody>
          <a:bodyPr/>
          <a:lstStyle/>
          <a:p>
            <a:fld id="{48A87A34-81AB-432B-8DAE-1953F412C126}" type="datetimeFigureOut">
              <a:rPr lang="en-US" dirty="0"/>
              <a:t>2/20/2024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fr-FR" smtClean="0"/>
              <a:t>Modifiez le style du titre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3" name="Date Placeholder 2"/>
          <p:cNvSpPr>
            <a:spLocks noGrp="1"/>
          </p:cNvSpPr>
          <p:nvPr>
            <p:ph type="dt" sz="half" idx="10"/>
          </p:nvPr>
        </p:nvSpPr>
        <p:spPr/>
        <p:txBody>
          <a:bodyPr/>
          <a:lstStyle/>
          <a:p>
            <a:fld id="{48A87A34-81AB-432B-8DAE-1953F412C126}" type="datetimeFigureOut">
              <a:rPr lang="en-US" dirty="0"/>
              <a:t>2/20/2024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fr-FR" smtClean="0"/>
              <a:t>Modifiez le style du titre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4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2/20/2024</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‹N°›</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ctr" defTabSz="914400" rtl="0" eaLnBrk="1" latinLnBrk="0" hangingPunct="1">
        <a:lnSpc>
          <a:spcPct val="90000"/>
        </a:lnSpc>
        <a:spcBef>
          <a:spcPct val="0"/>
        </a:spcBef>
        <a:buNone/>
        <a:defRPr sz="3600" kern="1200" cap="all" baseline="0">
          <a:solidFill>
            <a:schemeClr val="tx1"/>
          </a:solidFill>
          <a:effectLst>
            <a:outerShdw blurRad="38100" dist="38100" dir="2700000" algn="tl">
              <a:srgbClr val="000000">
                <a:alpha val="43137"/>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outerShdw blurRad="47625" dist="12700" dir="2700000" algn="tl" rotWithShape="0">
              <a:srgbClr val="000000">
                <a:alpha val="36000"/>
              </a:srgbClr>
            </a:outerShdw>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outerShdw blurRad="47625" dist="12700" dir="2700000" algn="tl" rotWithShape="0">
              <a:srgbClr val="000000">
                <a:alpha val="36000"/>
              </a:srgbClr>
            </a:outerShdw>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outerShdw blurRad="47625" dist="12700" dir="2700000" algn="tl" rotWithShape="0">
              <a:srgbClr val="000000">
                <a:alpha val="36000"/>
              </a:srgbClr>
            </a:outerShdw>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6.jpg"/><Relationship Id="rId4" Type="http://schemas.openxmlformats.org/officeDocument/2006/relationships/image" Target="../media/image5.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fr.wikipedia.org/wiki/Microc%C3%A9phalie" TargetMode="External"/><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5.pn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17.pn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19.jpe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hyperlink" Target="http://www.imdb.com/title/tt0022913/combined" TargetMode="Externa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23.png"/><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5.mp4"/><Relationship Id="rId1" Type="http://schemas.microsoft.com/office/2007/relationships/media" Target="../media/media5.mp4"/><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6.mp4"/><Relationship Id="rId1" Type="http://schemas.microsoft.com/office/2007/relationships/media" Target="../media/media6.mp4"/><Relationship Id="rId5" Type="http://schemas.openxmlformats.org/officeDocument/2006/relationships/image" Target="../media/image31.png"/><Relationship Id="rId4" Type="http://schemas.openxmlformats.org/officeDocument/2006/relationships/image" Target="../media/image30.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hyperlink" Target="https://fr.wikipedia.org/wiki/11_avril" TargetMode="External"/><Relationship Id="rId13" Type="http://schemas.openxmlformats.org/officeDocument/2006/relationships/hyperlink" Target="https://fr.wikipedia.org/wiki/Royaume-Uni" TargetMode="External"/><Relationship Id="rId3" Type="http://schemas.openxmlformats.org/officeDocument/2006/relationships/hyperlink" Target="https://fr.wikipedia.org/wiki/5_ao%C3%BBt" TargetMode="External"/><Relationship Id="rId7" Type="http://schemas.openxmlformats.org/officeDocument/2006/relationships/hyperlink" Target="https://fr.wikipedia.org/wiki/Angleterre" TargetMode="External"/><Relationship Id="rId12" Type="http://schemas.openxmlformats.org/officeDocument/2006/relationships/hyperlink" Target="https://fr.wikipedia.org/wiki/Londres" TargetMode="External"/><Relationship Id="rId2" Type="http://schemas.openxmlformats.org/officeDocument/2006/relationships/image" Target="../media/image32.jpeg"/><Relationship Id="rId1" Type="http://schemas.openxmlformats.org/officeDocument/2006/relationships/slideLayout" Target="../slideLayouts/slideLayout7.xml"/><Relationship Id="rId6" Type="http://schemas.openxmlformats.org/officeDocument/2006/relationships/hyperlink" Target="https://fr.wikipedia.org/wiki/Leicester" TargetMode="External"/><Relationship Id="rId11" Type="http://schemas.openxmlformats.org/officeDocument/2006/relationships/hyperlink" Target="https://fr.wikipedia.org/wiki/Borough_londonien_de_Tower_Hamlets" TargetMode="External"/><Relationship Id="rId5" Type="http://schemas.openxmlformats.org/officeDocument/2006/relationships/hyperlink" Target="https://fr.wikipedia.org/wiki/1862" TargetMode="External"/><Relationship Id="rId15" Type="http://schemas.openxmlformats.org/officeDocument/2006/relationships/hyperlink" Target="https://fr.wikipedia.org/wiki/Frederick_Treves_(m%C3%A9decin)" TargetMode="External"/><Relationship Id="rId10" Type="http://schemas.openxmlformats.org/officeDocument/2006/relationships/hyperlink" Target="https://fr.wikipedia.org/wiki/1890" TargetMode="External"/><Relationship Id="rId4" Type="http://schemas.openxmlformats.org/officeDocument/2006/relationships/hyperlink" Target="https://fr.wikipedia.org/wiki/Ao%C3%BBt_1862" TargetMode="External"/><Relationship Id="rId9" Type="http://schemas.openxmlformats.org/officeDocument/2006/relationships/hyperlink" Target="https://fr.wikipedia.org/wiki/Avril_1890" TargetMode="External"/><Relationship Id="rId14" Type="http://schemas.openxmlformats.org/officeDocument/2006/relationships/hyperlink" Target="https://fr.wikipedia.org/wiki/%C3%89poque_victorienne" TargetMode="Externa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7.mp4"/><Relationship Id="rId1" Type="http://schemas.microsoft.com/office/2007/relationships/media" Target="../media/media7.mp4"/><Relationship Id="rId5" Type="http://schemas.openxmlformats.org/officeDocument/2006/relationships/image" Target="../media/image34.png"/><Relationship Id="rId4" Type="http://schemas.openxmlformats.org/officeDocument/2006/relationships/image" Target="../media/image33.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8.mp4"/><Relationship Id="rId1" Type="http://schemas.microsoft.com/office/2007/relationships/media" Target="../media/media8.mp4"/><Relationship Id="rId5" Type="http://schemas.openxmlformats.org/officeDocument/2006/relationships/image" Target="../media/image36.jpeg"/><Relationship Id="rId4" Type="http://schemas.openxmlformats.org/officeDocument/2006/relationships/image" Target="../media/image35.png"/></Relationships>
</file>

<file path=ppt/slides/_rels/slide2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37.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Ã©sultat de recherche d'images pour &quot;freaks&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799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9853" y="2802697"/>
            <a:ext cx="1957193" cy="1252603"/>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27762" y="2535865"/>
            <a:ext cx="1605377" cy="1786265"/>
          </a:xfrm>
          <a:prstGeom prst="rect">
            <a:avLst/>
          </a:prstGeom>
        </p:spPr>
      </p:pic>
    </p:spTree>
    <p:extLst>
      <p:ext uri="{BB962C8B-B14F-4D97-AF65-F5344CB8AC3E}">
        <p14:creationId xmlns:p14="http://schemas.microsoft.com/office/powerpoint/2010/main" val="3241659315"/>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Frederic Chopin - Marcha Funebre.wav"/>
          </p:stSnd>
        </p:sndAc>
      </p:transition>
    </mc:Choice>
    <mc:Fallback xmlns="">
      <p:transition spd="slow">
        <p:sndAc>
          <p:stSnd loop="1">
            <p:snd r:embed="rId6" name="Frederic Chopin - Marcha Funebre.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ekladata.com/hVIlfoGcLo4sDRhe2DQffwwNa70@550x736.jpg"/>
          <p:cNvPicPr>
            <a:picLocks noChangeAspect="1" noChangeArrowheads="1"/>
          </p:cNvPicPr>
          <p:nvPr/>
        </p:nvPicPr>
        <p:blipFill rotWithShape="1">
          <a:blip r:embed="rId2">
            <a:extLst>
              <a:ext uri="{28A0092B-C50C-407E-A947-70E740481C1C}">
                <a14:useLocalDpi xmlns:a14="http://schemas.microsoft.com/office/drawing/2010/main" val="0"/>
              </a:ext>
            </a:extLst>
          </a:blip>
          <a:srcRect b="6194"/>
          <a:stretch/>
        </p:blipFill>
        <p:spPr bwMode="auto">
          <a:xfrm>
            <a:off x="6898753" y="0"/>
            <a:ext cx="5293247"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26429" y="1863768"/>
            <a:ext cx="6096000" cy="3970318"/>
          </a:xfrm>
          <a:prstGeom prst="rect">
            <a:avLst/>
          </a:prstGeom>
        </p:spPr>
        <p:txBody>
          <a:bodyPr>
            <a:spAutoFit/>
          </a:bodyPr>
          <a:lstStyle/>
          <a:p>
            <a:r>
              <a:rPr lang="fr-FR" dirty="0">
                <a:solidFill>
                  <a:srgbClr val="FFFFFF"/>
                </a:solidFill>
                <a:latin typeface="Tahoma" panose="020B0604030504040204" pitchFamily="34" charset="0"/>
              </a:rPr>
              <a:t>Freaks fait partie de cette poignée de films qu'on peut, sans exagération, qualifier d'uniques. Le film mérite encore ce qualificatif et rien n'est venu ternir ou atténuer son originalité. Dépassant les catégories traditionnelles du réalisme et de la fiction horrifique, Freaks appartient un peu à chacune d'entre elles et, pour cela, est par excellence le film du malaise. Du côté du réalisme, il y a la présence de vrais monstres (fondant à elle seule l'unicité radicale du film) et l'aspect de chronique documentaire des coulisses de la vie d'un cirque (Tod Browning fugue de chez ses parents à </a:t>
            </a:r>
            <a:r>
              <a:rPr lang="fr-FR" dirty="0" smtClean="0">
                <a:solidFill>
                  <a:srgbClr val="FFFFFF"/>
                </a:solidFill>
                <a:latin typeface="Tahoma" panose="020B0604030504040204" pitchFamily="34" charset="0"/>
              </a:rPr>
              <a:t>l'Age </a:t>
            </a:r>
            <a:r>
              <a:rPr lang="fr-FR" dirty="0">
                <a:solidFill>
                  <a:srgbClr val="FFFFFF"/>
                </a:solidFill>
                <a:latin typeface="Tahoma" panose="020B0604030504040204" pitchFamily="34" charset="0"/>
              </a:rPr>
              <a:t>de 16 ans et travaillera dans un cirque jusqu'à ses 30 ans). Du côté du fantastique : la vengeance des monstres et l'opération qu'ils ont pratiqué sur leur " victime".</a:t>
            </a:r>
            <a:endParaRPr lang="fr-FR" dirty="0"/>
          </a:p>
        </p:txBody>
      </p:sp>
    </p:spTree>
    <p:extLst>
      <p:ext uri="{BB962C8B-B14F-4D97-AF65-F5344CB8AC3E}">
        <p14:creationId xmlns:p14="http://schemas.microsoft.com/office/powerpoint/2010/main" val="19938130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9437" y="1558715"/>
            <a:ext cx="5356963" cy="3416320"/>
          </a:xfrm>
          <a:prstGeom prst="rect">
            <a:avLst/>
          </a:prstGeom>
        </p:spPr>
        <p:txBody>
          <a:bodyPr wrap="square">
            <a:spAutoFit/>
          </a:bodyPr>
          <a:lstStyle/>
          <a:p>
            <a:pPr algn="ctr"/>
            <a:r>
              <a:rPr lang="fr-FR" b="1" dirty="0">
                <a:solidFill>
                  <a:srgbClr val="00FF00"/>
                </a:solidFill>
                <a:latin typeface="Tahoma" panose="020B0604030504040204" pitchFamily="34" charset="0"/>
              </a:rPr>
              <a:t>Freaks ( la monstrueuse parade ) de Tod Browning- </a:t>
            </a:r>
            <a:r>
              <a:rPr lang="fr-FR" b="1" dirty="0" smtClean="0">
                <a:solidFill>
                  <a:srgbClr val="00FF00"/>
                </a:solidFill>
                <a:latin typeface="Tahoma" panose="020B0604030504040204" pitchFamily="34" charset="0"/>
              </a:rPr>
              <a:t>1932/USA/</a:t>
            </a:r>
          </a:p>
          <a:p>
            <a:pPr algn="ctr"/>
            <a:r>
              <a:rPr lang="fr-FR" dirty="0" smtClean="0">
                <a:solidFill>
                  <a:srgbClr val="FFFFFF"/>
                </a:solidFill>
                <a:latin typeface="Tahoma" panose="020B0604030504040204" pitchFamily="34" charset="0"/>
              </a:rPr>
              <a:t>Au</a:t>
            </a:r>
            <a:r>
              <a:rPr lang="fr-FR" dirty="0">
                <a:solidFill>
                  <a:srgbClr val="FFFFFF"/>
                </a:solidFill>
                <a:latin typeface="Tahoma" panose="020B0604030504040204" pitchFamily="34" charset="0"/>
              </a:rPr>
              <a:t> </a:t>
            </a:r>
            <a:r>
              <a:rPr lang="fr-FR" dirty="0">
                <a:solidFill>
                  <a:srgbClr val="FF6600"/>
                </a:solidFill>
                <a:latin typeface="Tahoma" panose="020B0604030504040204" pitchFamily="34" charset="0"/>
              </a:rPr>
              <a:t>cirque </a:t>
            </a:r>
            <a:r>
              <a:rPr lang="fr-FR" dirty="0" err="1">
                <a:solidFill>
                  <a:srgbClr val="FF6600"/>
                </a:solidFill>
                <a:latin typeface="Tahoma" panose="020B0604030504040204" pitchFamily="34" charset="0"/>
              </a:rPr>
              <a:t>Tetrallini</a:t>
            </a:r>
            <a:r>
              <a:rPr lang="fr-FR" dirty="0">
                <a:solidFill>
                  <a:srgbClr val="FFFFFF"/>
                </a:solidFill>
                <a:latin typeface="Tahoma" panose="020B0604030504040204" pitchFamily="34" charset="0"/>
              </a:rPr>
              <a:t>, le lilliputien </a:t>
            </a:r>
            <a:r>
              <a:rPr lang="fr-FR" b="1" dirty="0">
                <a:solidFill>
                  <a:srgbClr val="CC33CC"/>
                </a:solidFill>
                <a:latin typeface="Tahoma" panose="020B0604030504040204" pitchFamily="34" charset="0"/>
              </a:rPr>
              <a:t>Hans</a:t>
            </a:r>
            <a:r>
              <a:rPr lang="fr-FR" dirty="0">
                <a:solidFill>
                  <a:srgbClr val="FFFFFF"/>
                </a:solidFill>
                <a:latin typeface="Tahoma" panose="020B0604030504040204" pitchFamily="34" charset="0"/>
              </a:rPr>
              <a:t> est fasciné par la beauté de Cléopâtre l'acrobate et délaisse la minuscule écuyère Frieda sa fiancée. Il vient d'hériter, Cléopâtre décide de l'épouser puis de l'empoisonner avec l'aide d'Hercule son amant et complice. Film sans équivalent dans l'histoire du Cinéma, le </a:t>
            </a:r>
            <a:r>
              <a:rPr lang="fr-FR" dirty="0" smtClean="0">
                <a:solidFill>
                  <a:srgbClr val="FFFFFF"/>
                </a:solidFill>
                <a:latin typeface="Tahoma" panose="020B0604030504040204" pitchFamily="34" charset="0"/>
              </a:rPr>
              <a:t>chef-d'œuvre </a:t>
            </a:r>
            <a:r>
              <a:rPr lang="fr-FR" dirty="0">
                <a:solidFill>
                  <a:srgbClr val="FFFFFF"/>
                </a:solidFill>
                <a:latin typeface="Tahoma" panose="020B0604030504040204" pitchFamily="34" charset="0"/>
              </a:rPr>
              <a:t>de Browning s'articule autour et à l'aide de vedettes réelles du cirque Barnum, homme-tronc, femme sans bras, squelette vivant , </a:t>
            </a:r>
            <a:r>
              <a:rPr lang="fr-FR" dirty="0" smtClean="0">
                <a:solidFill>
                  <a:srgbClr val="FFFFFF"/>
                </a:solidFill>
                <a:latin typeface="Tahoma" panose="020B0604030504040204" pitchFamily="34" charset="0"/>
              </a:rPr>
              <a:t>sœurs </a:t>
            </a:r>
            <a:r>
              <a:rPr lang="fr-FR" dirty="0">
                <a:solidFill>
                  <a:srgbClr val="FFFFFF"/>
                </a:solidFill>
                <a:latin typeface="Tahoma" panose="020B0604030504040204" pitchFamily="34" charset="0"/>
              </a:rPr>
              <a:t>siamoises ...</a:t>
            </a:r>
            <a:endParaRPr lang="fr-FR" b="0" i="0" dirty="0">
              <a:solidFill>
                <a:srgbClr val="FFFFFF"/>
              </a:solidFill>
              <a:effectLst/>
              <a:latin typeface="Tahoma" panose="020B0604030504040204" pitchFamily="34" charset="0"/>
            </a:endParaRPr>
          </a:p>
        </p:txBody>
      </p:sp>
      <p:pic>
        <p:nvPicPr>
          <p:cNvPr id="3" name="Picture 2" descr="Image associÃ©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1558715"/>
            <a:ext cx="6705600" cy="3714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66060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RÃ©sultat de recherche d'images pour &quot;freaks&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8686" y="1189971"/>
            <a:ext cx="5577063" cy="404590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17534" y="1089546"/>
            <a:ext cx="6096000" cy="5355312"/>
          </a:xfrm>
          <a:prstGeom prst="rect">
            <a:avLst/>
          </a:prstGeom>
        </p:spPr>
        <p:txBody>
          <a:bodyPr>
            <a:spAutoFit/>
          </a:bodyPr>
          <a:lstStyle/>
          <a:p>
            <a:r>
              <a:rPr lang="fr-FR" dirty="0"/>
              <a:t>Freaks est un film unique dans l’histoire du cinéma. En choisissant de donner la vedette d’une production hollywoodienne à de véritables phénomènes recrutés dans le milieu forain, Tod Browning ose l’inimaginable. Familier de l’univers forain et, plus largement, fasciné par tout ce qui tient du spectacle et de la marge, Tod Browning s’attache sobrement à la vie quotidienne dans les coulisses du cirque : il ausculte les rapports entre les différents artistes, les désirs et les illusions qui en découlent, conte la transformation initiatique des personnages. Surtout, en suscitant la projection du spectateur sur les « monstres » (vus comme des sujets et non comme des bêtes curieuses) plutôt que sur les acteurs considérés comme normaux, ce grand cinéaste méconnu inverse les schémas habituels et place le spectateur dans une position inconfortable qui explique l’échec critique et public lors de la première sortie en salles. Plus de soixante-dix ans après sa réalisation, Freaks demeure une fable magnifique sur le corps et ses possibles qui pose la question du point de vue porté sur les corps singuliers. Le découvrir est une expérience riche et bouleversante qui peut changer le regard du spectateur.</a:t>
            </a:r>
          </a:p>
        </p:txBody>
      </p:sp>
    </p:spTree>
    <p:extLst>
      <p:ext uri="{BB962C8B-B14F-4D97-AF65-F5344CB8AC3E}">
        <p14:creationId xmlns:p14="http://schemas.microsoft.com/office/powerpoint/2010/main" val="39199789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ekladata.com/Zc6SxD9DTec3IpG5MyrPQCwZGKA@550x448.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497910" y="1153243"/>
            <a:ext cx="1905000" cy="15525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118992" y="911534"/>
            <a:ext cx="6096000" cy="1754326"/>
          </a:xfrm>
          <a:prstGeom prst="rect">
            <a:avLst/>
          </a:prstGeom>
        </p:spPr>
        <p:txBody>
          <a:bodyPr>
            <a:spAutoFit/>
          </a:bodyPr>
          <a:lstStyle/>
          <a:p>
            <a:r>
              <a:rPr lang="fr-FR" b="1" dirty="0">
                <a:latin typeface="Lora"/>
              </a:rPr>
              <a:t>Au début du XXe siècle, </a:t>
            </a:r>
            <a:r>
              <a:rPr lang="fr-FR" b="1" dirty="0" err="1">
                <a:latin typeface="Lora"/>
              </a:rPr>
              <a:t>Schlitzie</a:t>
            </a:r>
            <a:r>
              <a:rPr lang="fr-FR" b="1" dirty="0">
                <a:latin typeface="Lora"/>
              </a:rPr>
              <a:t> était un monstre de foire connu à travers toute l’Amérique. Parfois surnommé « </a:t>
            </a:r>
            <a:r>
              <a:rPr lang="fr-FR" b="1" i="1" dirty="0">
                <a:latin typeface="Lora"/>
              </a:rPr>
              <a:t>Le dernier des Aztèques</a:t>
            </a:r>
            <a:r>
              <a:rPr lang="fr-FR" b="1" dirty="0">
                <a:latin typeface="Lora"/>
              </a:rPr>
              <a:t> » ou la « </a:t>
            </a:r>
            <a:r>
              <a:rPr lang="fr-FR" b="1" i="1" dirty="0">
                <a:latin typeface="Lora"/>
              </a:rPr>
              <a:t>Femme singe</a:t>
            </a:r>
            <a:r>
              <a:rPr lang="fr-FR" b="1" dirty="0">
                <a:latin typeface="Lora"/>
              </a:rPr>
              <a:t> », il possédait les facultés mentales d’un enfant de trois ans et ne pouvait s’exprimer que par des phrases courtes. Retour sur sa triste histoire</a:t>
            </a:r>
            <a:endParaRPr lang="fr-FR" dirty="0"/>
          </a:p>
        </p:txBody>
      </p:sp>
      <p:sp>
        <p:nvSpPr>
          <p:cNvPr id="4" name="Rectangle 3"/>
          <p:cNvSpPr/>
          <p:nvPr/>
        </p:nvSpPr>
        <p:spPr>
          <a:xfrm>
            <a:off x="1118992" y="2705819"/>
            <a:ext cx="6096000" cy="2308324"/>
          </a:xfrm>
          <a:prstGeom prst="rect">
            <a:avLst/>
          </a:prstGeom>
        </p:spPr>
        <p:txBody>
          <a:bodyPr>
            <a:spAutoFit/>
          </a:bodyPr>
          <a:lstStyle/>
          <a:p>
            <a:r>
              <a:rPr lang="fr-FR" dirty="0">
                <a:latin typeface="Lora"/>
              </a:rPr>
              <a:t>Selon la plupart des sources, </a:t>
            </a:r>
            <a:r>
              <a:rPr lang="fr-FR" b="1" dirty="0" err="1">
                <a:latin typeface="Lora"/>
              </a:rPr>
              <a:t>Schlitzie</a:t>
            </a:r>
            <a:r>
              <a:rPr lang="fr-FR" dirty="0">
                <a:latin typeface="Lora"/>
              </a:rPr>
              <a:t> (dont on ne connait pas le véritable nom) serait né dans le quartier du </a:t>
            </a:r>
            <a:r>
              <a:rPr lang="fr-FR" b="1" dirty="0">
                <a:latin typeface="Lora"/>
              </a:rPr>
              <a:t>Bronx</a:t>
            </a:r>
            <a:r>
              <a:rPr lang="fr-FR" dirty="0">
                <a:latin typeface="Lora"/>
              </a:rPr>
              <a:t>, à </a:t>
            </a:r>
            <a:r>
              <a:rPr lang="fr-FR" b="1" dirty="0">
                <a:latin typeface="Lora"/>
              </a:rPr>
              <a:t>New York</a:t>
            </a:r>
            <a:r>
              <a:rPr lang="fr-FR" dirty="0">
                <a:latin typeface="Lora"/>
              </a:rPr>
              <a:t>, en 1901 et souffrait de </a:t>
            </a:r>
            <a:r>
              <a:rPr lang="fr-FR" dirty="0">
                <a:latin typeface="Lora"/>
                <a:hlinkClick r:id="rId3"/>
              </a:rPr>
              <a:t>microcéphalie</a:t>
            </a:r>
            <a:r>
              <a:rPr lang="fr-FR" dirty="0">
                <a:latin typeface="Lora"/>
              </a:rPr>
              <a:t>, une malformation congénitale rare caractérisée par une croissance anormalement faible du crâne et du cerveau. Et si ces difformités allaient lui permettre connaître la gloire, elles allaient également le condamner à une vie de monstre de foire.</a:t>
            </a:r>
            <a:endParaRPr lang="fr-FR" dirty="0"/>
          </a:p>
        </p:txBody>
      </p:sp>
      <p:sp>
        <p:nvSpPr>
          <p:cNvPr id="5" name="Rectangle 4"/>
          <p:cNvSpPr/>
          <p:nvPr/>
        </p:nvSpPr>
        <p:spPr>
          <a:xfrm>
            <a:off x="1118992" y="5054102"/>
            <a:ext cx="6096000" cy="1477328"/>
          </a:xfrm>
          <a:prstGeom prst="rect">
            <a:avLst/>
          </a:prstGeom>
        </p:spPr>
        <p:txBody>
          <a:bodyPr>
            <a:spAutoFit/>
          </a:bodyPr>
          <a:lstStyle/>
          <a:p>
            <a:r>
              <a:rPr lang="fr-FR" dirty="0">
                <a:latin typeface="Lora"/>
              </a:rPr>
              <a:t>Ainsi, </a:t>
            </a:r>
            <a:r>
              <a:rPr lang="fr-FR" b="1" dirty="0" err="1">
                <a:latin typeface="Lora"/>
              </a:rPr>
              <a:t>Schlitzie</a:t>
            </a:r>
            <a:r>
              <a:rPr lang="fr-FR" dirty="0">
                <a:latin typeface="Lora"/>
              </a:rPr>
              <a:t> se produisait régulièrement en robe, et ses promoteurs justifiaient cela en invoquant des raisons purement pratiques (comme celui-ci souffrait d’incontinence, il était soi-disant plus aisé pour eux de changer sa couche).</a:t>
            </a:r>
            <a:endParaRPr lang="fr-FR" dirty="0"/>
          </a:p>
        </p:txBody>
      </p:sp>
      <p:sp>
        <p:nvSpPr>
          <p:cNvPr id="6" name="Rectangle 5"/>
          <p:cNvSpPr/>
          <p:nvPr/>
        </p:nvSpPr>
        <p:spPr>
          <a:xfrm>
            <a:off x="2584537" y="163767"/>
            <a:ext cx="7974904" cy="646331"/>
          </a:xfrm>
          <a:prstGeom prst="rect">
            <a:avLst/>
          </a:prstGeom>
        </p:spPr>
        <p:txBody>
          <a:bodyPr wrap="square">
            <a:spAutoFit/>
          </a:bodyPr>
          <a:lstStyle/>
          <a:p>
            <a:r>
              <a:rPr lang="fr-FR" b="1" dirty="0" err="1">
                <a:solidFill>
                  <a:srgbClr val="FF0000"/>
                </a:solidFill>
                <a:latin typeface="arial" panose="020B0604020202020204" pitchFamily="34" charset="0"/>
              </a:rPr>
              <a:t>Schlitizie</a:t>
            </a:r>
            <a:r>
              <a:rPr lang="fr-FR" b="1" dirty="0">
                <a:solidFill>
                  <a:srgbClr val="FF0000"/>
                </a:solidFill>
                <a:latin typeface="arial" panose="020B0604020202020204" pitchFamily="34" charset="0"/>
              </a:rPr>
              <a:t> dit </a:t>
            </a:r>
            <a:r>
              <a:rPr lang="fr-FR" b="1" dirty="0" err="1">
                <a:solidFill>
                  <a:srgbClr val="FF0000"/>
                </a:solidFill>
                <a:latin typeface="arial" panose="020B0604020202020204" pitchFamily="34" charset="0"/>
              </a:rPr>
              <a:t>Schlitze</a:t>
            </a:r>
            <a:r>
              <a:rPr lang="fr-FR" b="1" dirty="0">
                <a:solidFill>
                  <a:srgbClr val="FF0000"/>
                </a:solidFill>
                <a:latin typeface="arial" panose="020B0604020202020204" pitchFamily="34" charset="0"/>
              </a:rPr>
              <a:t> </a:t>
            </a:r>
            <a:r>
              <a:rPr lang="fr-FR" b="1" dirty="0" err="1">
                <a:solidFill>
                  <a:srgbClr val="FF0000"/>
                </a:solidFill>
                <a:latin typeface="arial" panose="020B0604020202020204" pitchFamily="34" charset="0"/>
              </a:rPr>
              <a:t>Surtees</a:t>
            </a:r>
            <a:r>
              <a:rPr lang="fr-FR" b="1" dirty="0">
                <a:solidFill>
                  <a:srgbClr val="FF0000"/>
                </a:solidFill>
                <a:latin typeface="arial" panose="020B0604020202020204" pitchFamily="34" charset="0"/>
              </a:rPr>
              <a:t> probablement né Simon Metz était un interprète américain</a:t>
            </a:r>
            <a:r>
              <a:rPr lang="fr-FR" b="1" dirty="0">
                <a:latin typeface="arial" panose="020B0604020202020204" pitchFamily="34" charset="0"/>
              </a:rPr>
              <a:t>.</a:t>
            </a:r>
            <a:endParaRPr lang="fr-FR" b="1" dirty="0"/>
          </a:p>
        </p:txBody>
      </p:sp>
      <p:pic>
        <p:nvPicPr>
          <p:cNvPr id="2" name="Picture 2" descr="Schlitze"/>
          <p:cNvPicPr>
            <a:picLocks noChangeAspect="1" noChangeArrowheads="1"/>
          </p:cNvPicPr>
          <p:nvPr/>
        </p:nvPicPr>
        <p:blipFill rotWithShape="1">
          <a:blip r:embed="rId4">
            <a:extLst>
              <a:ext uri="{28A0092B-C50C-407E-A947-70E740481C1C}">
                <a14:useLocalDpi xmlns:a14="http://schemas.microsoft.com/office/drawing/2010/main" val="0"/>
              </a:ext>
            </a:extLst>
          </a:blip>
          <a:srcRect l="3189" t="5348" r="49287" b="4184"/>
          <a:stretch/>
        </p:blipFill>
        <p:spPr bwMode="auto">
          <a:xfrm>
            <a:off x="8333195" y="2897777"/>
            <a:ext cx="2234430" cy="3402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16894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ekladata.com/k1lw8nXePfeGgBVbyMEDEVIwGlE@550x495.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169600" y="799795"/>
            <a:ext cx="2932864" cy="231918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424748" y="288192"/>
            <a:ext cx="2920992" cy="369332"/>
          </a:xfrm>
          <a:prstGeom prst="rect">
            <a:avLst/>
          </a:prstGeom>
        </p:spPr>
        <p:txBody>
          <a:bodyPr wrap="none">
            <a:spAutoFit/>
          </a:bodyPr>
          <a:lstStyle/>
          <a:p>
            <a:r>
              <a:rPr lang="fr-FR" b="1" cap="all" dirty="0">
                <a:solidFill>
                  <a:srgbClr val="FF0000"/>
                </a:solidFill>
              </a:rPr>
              <a:t>JOHNNY ECK (1911 – 1991</a:t>
            </a:r>
            <a:r>
              <a:rPr lang="fr-FR" b="1" cap="all" dirty="0"/>
              <a:t>)</a:t>
            </a:r>
          </a:p>
        </p:txBody>
      </p:sp>
      <p:sp>
        <p:nvSpPr>
          <p:cNvPr id="3" name="Rectangle 2"/>
          <p:cNvSpPr/>
          <p:nvPr/>
        </p:nvSpPr>
        <p:spPr>
          <a:xfrm>
            <a:off x="66765" y="1095252"/>
            <a:ext cx="6976997" cy="2123658"/>
          </a:xfrm>
          <a:prstGeom prst="rect">
            <a:avLst/>
          </a:prstGeom>
        </p:spPr>
        <p:txBody>
          <a:bodyPr wrap="square">
            <a:spAutoFit/>
          </a:bodyPr>
          <a:lstStyle/>
          <a:p>
            <a:r>
              <a:rPr lang="fr-FR" sz="1600" dirty="0">
                <a:latin typeface="Verdana" panose="020B0604030504040204" pitchFamily="34" charset="0"/>
              </a:rPr>
              <a:t>Johnny Eck, de son vrai nom John Eckhard Jr., né le 27 août 1911 à Baltimore, Maryland, mort le 5 février 1991 à Baltimore Maryland, est un phénomène de foire, artiste de cirque et acteur américain. Atteint du syndrome de régression caudale (en), il est né sans jambes, avec une colonne vertébrale tronquée, ce qui a provoqué une atrophie du torse. Il est connu pour </a:t>
            </a:r>
            <a:r>
              <a:rPr lang="fr-FR" sz="1600" dirty="0" smtClean="0">
                <a:latin typeface="Verdana" panose="020B0604030504040204" pitchFamily="34" charset="0"/>
              </a:rPr>
              <a:t>son… </a:t>
            </a:r>
            <a:r>
              <a:rPr lang="fr-FR" sz="1600" dirty="0">
                <a:latin typeface="Verdana" panose="020B0604030504040204" pitchFamily="34" charset="0"/>
              </a:rPr>
              <a:t>rôle dans le film La Monstrueuse Parade (1932) de Tod Browning.</a:t>
            </a:r>
            <a:r>
              <a:rPr lang="fr-FR" dirty="0">
                <a:solidFill>
                  <a:srgbClr val="888888"/>
                </a:solidFill>
                <a:latin typeface="Verdana" panose="020B0604030504040204" pitchFamily="34" charset="0"/>
              </a:rPr>
              <a:t> </a:t>
            </a:r>
            <a:r>
              <a:rPr lang="fr-FR" dirty="0"/>
              <a:t/>
            </a:r>
            <a:br>
              <a:rPr lang="fr-FR" dirty="0"/>
            </a:br>
            <a:endParaRPr lang="fr-FR" dirty="0"/>
          </a:p>
        </p:txBody>
      </p:sp>
      <p:sp>
        <p:nvSpPr>
          <p:cNvPr id="4" name="Rectangle 3"/>
          <p:cNvSpPr/>
          <p:nvPr/>
        </p:nvSpPr>
        <p:spPr>
          <a:xfrm>
            <a:off x="46902" y="2976758"/>
            <a:ext cx="8755693" cy="3539430"/>
          </a:xfrm>
          <a:prstGeom prst="rect">
            <a:avLst/>
          </a:prstGeom>
        </p:spPr>
        <p:txBody>
          <a:bodyPr wrap="square">
            <a:spAutoFit/>
          </a:bodyPr>
          <a:lstStyle/>
          <a:p>
            <a:r>
              <a:rPr lang="fr-FR" sz="1600" b="1" dirty="0" smtClean="0">
                <a:latin typeface="Verdana" panose="020B0604030504040204" pitchFamily="34" charset="0"/>
              </a:rPr>
              <a:t>Sa carrière </a:t>
            </a:r>
            <a:r>
              <a:rPr lang="fr-FR" sz="1600" b="1" dirty="0">
                <a:latin typeface="Verdana" panose="020B0604030504040204" pitchFamily="34" charset="0"/>
              </a:rPr>
              <a:t>professionnelle</a:t>
            </a:r>
            <a:r>
              <a:rPr lang="fr-FR" sz="1600" dirty="0">
                <a:latin typeface="Verdana" panose="020B0604030504040204" pitchFamily="34" charset="0"/>
              </a:rPr>
              <a:t> </a:t>
            </a:r>
            <a:r>
              <a:rPr lang="fr-FR" sz="1600" dirty="0"/>
              <a:t/>
            </a:r>
            <a:br>
              <a:rPr lang="fr-FR" sz="1600" dirty="0"/>
            </a:br>
            <a:r>
              <a:rPr lang="fr-FR" sz="1600" dirty="0">
                <a:latin typeface="Verdana" panose="020B0604030504040204" pitchFamily="34" charset="0"/>
              </a:rPr>
              <a:t>En décembre 1923, Eck et son frère assistent à un spectacle de magie à leur église locale. Le magicien John </a:t>
            </a:r>
            <a:r>
              <a:rPr lang="fr-FR" sz="1600" dirty="0" err="1">
                <a:latin typeface="Verdana" panose="020B0604030504040204" pitchFamily="34" charset="0"/>
              </a:rPr>
              <a:t>McAsian</a:t>
            </a:r>
            <a:r>
              <a:rPr lang="fr-FR" sz="1600" dirty="0">
                <a:latin typeface="Verdana" panose="020B0604030504040204" pitchFamily="34" charset="0"/>
              </a:rPr>
              <a:t> est sidéré à la vue du garçon. Il lui propose un contrat pour intégrer une troupe de cirque. Ses parents signent pour un an. Plus tard, Eck a prétendu que le magicien avait changé le contrat en rajoutant un zéro. </a:t>
            </a:r>
            <a:r>
              <a:rPr lang="fr-FR" sz="1600" dirty="0"/>
              <a:t/>
            </a:r>
            <a:br>
              <a:rPr lang="fr-FR" sz="1600" dirty="0"/>
            </a:br>
            <a:r>
              <a:rPr lang="fr-FR" sz="1600" dirty="0">
                <a:latin typeface="Verdana" panose="020B0604030504040204" pitchFamily="34" charset="0"/>
              </a:rPr>
              <a:t>Eck effectue sur scène un duo avec son frère qui met l'accent sur son physique anormal. Il met en avant son habileté manuelle et sa souplesse acrobatique. </a:t>
            </a:r>
            <a:r>
              <a:rPr lang="fr-FR" sz="1600" dirty="0"/>
              <a:t/>
            </a:r>
            <a:br>
              <a:rPr lang="fr-FR" sz="1600" dirty="0"/>
            </a:br>
            <a:r>
              <a:rPr lang="fr-FR" sz="1600" dirty="0">
                <a:latin typeface="Verdana" panose="020B0604030504040204" pitchFamily="34" charset="0"/>
              </a:rPr>
              <a:t>Eck et Robert sont ensuite recrutés par l'illusionniste/ hypnotiseur Raja </a:t>
            </a:r>
            <a:r>
              <a:rPr lang="fr-FR" sz="1600" dirty="0" err="1">
                <a:latin typeface="Verdana" panose="020B0604030504040204" pitchFamily="34" charset="0"/>
              </a:rPr>
              <a:t>Raboid</a:t>
            </a:r>
            <a:r>
              <a:rPr lang="fr-FR" sz="1600" dirty="0">
                <a:latin typeface="Verdana" panose="020B0604030504040204" pitchFamily="34" charset="0"/>
              </a:rPr>
              <a:t> qui emploie Eck pour un numéro d'« homme coupé en deux ». Après avoir été fictivement coupé en deux Eck court après ses jambes (un nain était dans le pantalon). Le spectacle a beaucoup de succès, mais des membres du public s'évanouissent parfois ; il y a des cris, et certains quittent la salle. </a:t>
            </a:r>
            <a:r>
              <a:rPr lang="fr-FR" sz="1600" dirty="0"/>
              <a:t/>
            </a:r>
            <a:br>
              <a:rPr lang="fr-FR" sz="1600" dirty="0"/>
            </a:br>
            <a:r>
              <a:rPr lang="fr-FR" sz="1600" dirty="0">
                <a:latin typeface="Verdana" panose="020B0604030504040204" pitchFamily="34" charset="0"/>
              </a:rPr>
              <a:t>Eck apparaît ensuite à l'écran dans le rôle du demi-boy dans le film de Tod Browning La Monstrueuse Parade en </a:t>
            </a:r>
            <a:r>
              <a:rPr lang="fr-FR" sz="1600" dirty="0" smtClean="0">
                <a:latin typeface="Verdana" panose="020B0604030504040204" pitchFamily="34" charset="0"/>
              </a:rPr>
              <a:t>1932</a:t>
            </a:r>
            <a:endParaRPr lang="fr-FR" sz="1600" dirty="0"/>
          </a:p>
        </p:txBody>
      </p:sp>
      <p:pic>
        <p:nvPicPr>
          <p:cNvPr id="4102" name="Picture 6" descr="Johnny E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88172" y="3196737"/>
            <a:ext cx="2314292" cy="291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36280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tumblr_mcfsvbg7AV1qbbjxvo1_1280"/>
          <p:cNvPicPr>
            <a:picLocks noChangeAspect="1" noChangeArrowheads="1"/>
          </p:cNvPicPr>
          <p:nvPr/>
        </p:nvPicPr>
        <p:blipFill rotWithShape="1">
          <a:blip r:embed="rId4">
            <a:extLst>
              <a:ext uri="{28A0092B-C50C-407E-A947-70E740481C1C}">
                <a14:useLocalDpi xmlns:a14="http://schemas.microsoft.com/office/drawing/2010/main" val="0"/>
              </a:ext>
            </a:extLst>
          </a:blip>
          <a:srcRect l="22652" r="24319"/>
          <a:stretch/>
        </p:blipFill>
        <p:spPr bwMode="auto">
          <a:xfrm>
            <a:off x="71718" y="0"/>
            <a:ext cx="270734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211720" y="793257"/>
            <a:ext cx="4929284" cy="1754326"/>
          </a:xfrm>
          <a:prstGeom prst="rect">
            <a:avLst/>
          </a:prstGeom>
        </p:spPr>
        <p:txBody>
          <a:bodyPr wrap="square">
            <a:spAutoFit/>
          </a:bodyPr>
          <a:lstStyle/>
          <a:p>
            <a:r>
              <a:rPr lang="fr-FR" dirty="0" smtClean="0">
                <a:latin typeface="Source Sans Pro"/>
              </a:rPr>
              <a:t>Surnommé « The Living </a:t>
            </a:r>
            <a:r>
              <a:rPr lang="fr-FR" dirty="0" err="1" smtClean="0">
                <a:latin typeface="Source Sans Pro"/>
              </a:rPr>
              <a:t>Skeleton</a:t>
            </a:r>
            <a:r>
              <a:rPr lang="fr-FR" dirty="0" smtClean="0">
                <a:latin typeface="Source Sans Pro"/>
              </a:rPr>
              <a:t> » ou « The Cigarette </a:t>
            </a:r>
            <a:r>
              <a:rPr lang="fr-FR" dirty="0" err="1" smtClean="0">
                <a:latin typeface="Source Sans Pro"/>
              </a:rPr>
              <a:t>Fiend</a:t>
            </a:r>
            <a:r>
              <a:rPr lang="fr-FR" dirty="0" smtClean="0">
                <a:latin typeface="Source Sans Pro"/>
              </a:rPr>
              <a:t> », Peter Robinson vit normalement jusqu’à l’adolescence où des problèmes de poids, dont on ignore la cause, se manifestent. Adulte, il pèse à peine 27 kilos pour un taille d’un 1,60 mètre.</a:t>
            </a:r>
            <a:endParaRPr lang="fr-FR" dirty="0"/>
          </a:p>
        </p:txBody>
      </p:sp>
      <p:sp>
        <p:nvSpPr>
          <p:cNvPr id="3" name="Rectangle 2"/>
          <p:cNvSpPr/>
          <p:nvPr/>
        </p:nvSpPr>
        <p:spPr>
          <a:xfrm>
            <a:off x="6795078" y="325770"/>
            <a:ext cx="3762568" cy="369332"/>
          </a:xfrm>
          <a:prstGeom prst="rect">
            <a:avLst/>
          </a:prstGeom>
        </p:spPr>
        <p:txBody>
          <a:bodyPr wrap="none">
            <a:spAutoFit/>
          </a:bodyPr>
          <a:lstStyle/>
          <a:p>
            <a:r>
              <a:rPr lang="fr-FR" b="1" cap="all" dirty="0" smtClean="0">
                <a:solidFill>
                  <a:srgbClr val="FF0000"/>
                </a:solidFill>
                <a:latin typeface="Quicksand"/>
              </a:rPr>
              <a:t>PETER ROBINSON (1874 – 1947)</a:t>
            </a:r>
            <a:endParaRPr lang="fr-FR" b="1" i="0" cap="all" dirty="0">
              <a:solidFill>
                <a:srgbClr val="FF0000"/>
              </a:solidFill>
              <a:effectLst/>
              <a:latin typeface="Quicksand"/>
            </a:endParaRPr>
          </a:p>
        </p:txBody>
      </p:sp>
      <p:sp>
        <p:nvSpPr>
          <p:cNvPr id="4" name="Rectangle 3"/>
          <p:cNvSpPr/>
          <p:nvPr/>
        </p:nvSpPr>
        <p:spPr>
          <a:xfrm>
            <a:off x="6211720" y="2547583"/>
            <a:ext cx="4929284" cy="3416320"/>
          </a:xfrm>
          <a:prstGeom prst="rect">
            <a:avLst/>
          </a:prstGeom>
        </p:spPr>
        <p:txBody>
          <a:bodyPr wrap="square">
            <a:spAutoFit/>
          </a:bodyPr>
          <a:lstStyle/>
          <a:p>
            <a:r>
              <a:rPr lang="fr-FR" dirty="0">
                <a:latin typeface="Source Sans Pro"/>
              </a:rPr>
              <a:t>Peter Robinson s’est marié deux fois à la ville avec des femmes obèses. Le squelette humain épouse </a:t>
            </a:r>
            <a:r>
              <a:rPr lang="fr-FR" dirty="0" err="1">
                <a:latin typeface="Source Sans Pro"/>
              </a:rPr>
              <a:t>Sweet</a:t>
            </a:r>
            <a:r>
              <a:rPr lang="fr-FR" dirty="0">
                <a:latin typeface="Source Sans Pro"/>
              </a:rPr>
              <a:t> </a:t>
            </a:r>
            <a:r>
              <a:rPr lang="fr-FR" dirty="0" err="1">
                <a:latin typeface="Source Sans Pro"/>
              </a:rPr>
              <a:t>Adaline</a:t>
            </a:r>
            <a:r>
              <a:rPr lang="fr-FR" dirty="0">
                <a:latin typeface="Source Sans Pro"/>
              </a:rPr>
              <a:t> la France, sa partenaire dans le Blue </a:t>
            </a:r>
            <a:r>
              <a:rPr lang="fr-FR" dirty="0" err="1">
                <a:latin typeface="Source Sans Pro"/>
              </a:rPr>
              <a:t>Ribbon</a:t>
            </a:r>
            <a:r>
              <a:rPr lang="fr-FR" dirty="0">
                <a:latin typeface="Source Sans Pro"/>
              </a:rPr>
              <a:t> Show en 1914. Elle pèse plus de 270 kilos contre ses 22 kilos d’alors. Trop imposante pour entrer dans la salle, le juge procède à la cérémonie dans le couloir. L’union ne durera pas longtemps. Sa seconde femme, Baby </a:t>
            </a:r>
            <a:r>
              <a:rPr lang="fr-FR" dirty="0" err="1">
                <a:latin typeface="Source Sans Pro"/>
              </a:rPr>
              <a:t>Bunny</a:t>
            </a:r>
            <a:r>
              <a:rPr lang="fr-FR" dirty="0">
                <a:latin typeface="Source Sans Pro"/>
              </a:rPr>
              <a:t> Smith, 212 kilos sur la balance, a plus de vingt ans d’écart avec lui</a:t>
            </a:r>
            <a:r>
              <a:rPr lang="fr-FR" dirty="0" smtClean="0">
                <a:latin typeface="Source Sans Pro"/>
              </a:rPr>
              <a:t>.</a:t>
            </a:r>
            <a:r>
              <a:rPr lang="fr-FR" dirty="0"/>
              <a:t>  </a:t>
            </a:r>
            <a:r>
              <a:rPr lang="fr-FR" dirty="0">
                <a:latin typeface="Source Sans Pro"/>
              </a:rPr>
              <a:t>le couple restera uni pendant vingt-sept ans et aura deux enfants. </a:t>
            </a:r>
            <a:endParaRPr lang="fr-FR" dirty="0"/>
          </a:p>
        </p:txBody>
      </p:sp>
      <p:pic>
        <p:nvPicPr>
          <p:cNvPr id="5" name="vlc-record-2019-06-25-10h12m20s-vlc-record-2019-06-25-10h03m51s-Freaks (1932) _ Monstros (1932) - legenda em português (ATIVE A LEGENDA) - Filme completo.mp4-.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136754" y="2335795"/>
            <a:ext cx="2975947" cy="2186410"/>
          </a:xfrm>
          <a:prstGeom prst="rect">
            <a:avLst/>
          </a:prstGeom>
        </p:spPr>
      </p:pic>
    </p:spTree>
    <p:extLst>
      <p:ext uri="{BB962C8B-B14F-4D97-AF65-F5344CB8AC3E}">
        <p14:creationId xmlns:p14="http://schemas.microsoft.com/office/powerpoint/2010/main" val="3258859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34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Frances O Connor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473" y="3697744"/>
            <a:ext cx="2362158" cy="299049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895596" y="1271514"/>
            <a:ext cx="8066760" cy="4801314"/>
          </a:xfrm>
          <a:prstGeom prst="rect">
            <a:avLst/>
          </a:prstGeom>
        </p:spPr>
        <p:txBody>
          <a:bodyPr wrap="square">
            <a:spAutoFit/>
          </a:bodyPr>
          <a:lstStyle/>
          <a:p>
            <a:r>
              <a:rPr lang="fr-FR" dirty="0">
                <a:latin typeface="Source Sans Pro"/>
              </a:rPr>
              <a:t>Frances Belle </a:t>
            </a:r>
            <a:r>
              <a:rPr lang="fr-FR" dirty="0" err="1">
                <a:latin typeface="Source Sans Pro"/>
              </a:rPr>
              <a:t>O’Connor</a:t>
            </a:r>
            <a:r>
              <a:rPr lang="fr-FR" dirty="0">
                <a:latin typeface="Source Sans Pro"/>
              </a:rPr>
              <a:t> est une des rares freaks à officier sous son vrai nom, même si elle laisse en route un deuxième prénom qui lui va comme un gant. Originaire du Minnesota, elle est née sans bras et exhibée dès l’âge de 8 ans avant de compter </a:t>
            </a:r>
            <a:r>
              <a:rPr lang="fr-FR" dirty="0" err="1">
                <a:latin typeface="Source Sans Pro"/>
              </a:rPr>
              <a:t>parmis</a:t>
            </a:r>
            <a:r>
              <a:rPr lang="fr-FR" dirty="0">
                <a:latin typeface="Source Sans Pro"/>
              </a:rPr>
              <a:t> les plus célèbres manchots du début du XXe siècle. Très bien faite par ailleurs, Frances est souvent présentée comme « La Vénus de Milo vivante », ravissant surnom au catalogue des pseudonymes de freaks. Avec sa mère comme manager, elle s’est produite dans divers cirques avant de s’installer chez </a:t>
            </a:r>
            <a:r>
              <a:rPr lang="fr-FR" dirty="0" err="1">
                <a:latin typeface="Source Sans Pro"/>
              </a:rPr>
              <a:t>Ringling</a:t>
            </a:r>
            <a:r>
              <a:rPr lang="fr-FR" dirty="0">
                <a:latin typeface="Source Sans Pro"/>
              </a:rPr>
              <a:t> </a:t>
            </a:r>
            <a:r>
              <a:rPr lang="fr-FR" dirty="0" err="1">
                <a:latin typeface="Source Sans Pro"/>
              </a:rPr>
              <a:t>Bros</a:t>
            </a:r>
            <a:r>
              <a:rPr lang="fr-FR" dirty="0">
                <a:latin typeface="Source Sans Pro"/>
              </a:rPr>
              <a:t>. and Barnum &amp; Bailey </a:t>
            </a:r>
            <a:r>
              <a:rPr lang="fr-FR" dirty="0" err="1">
                <a:latin typeface="Source Sans Pro"/>
              </a:rPr>
              <a:t>Circus</a:t>
            </a:r>
            <a:r>
              <a:rPr lang="fr-FR" dirty="0">
                <a:latin typeface="Source Sans Pro"/>
              </a:rPr>
              <a:t>. Elle aurait exercé pendant plus de 20 ans jusqu’au milieu des années 1940, ne manquant jamais de signer des autographes à la fin du spectacle. Totalement autonome grâce à l’extraordinaire habileté de ses membres inférieurs, Frances </a:t>
            </a:r>
            <a:r>
              <a:rPr lang="fr-FR" dirty="0" err="1">
                <a:latin typeface="Source Sans Pro"/>
              </a:rPr>
              <a:t>O’Connor</a:t>
            </a:r>
            <a:r>
              <a:rPr lang="fr-FR" dirty="0">
                <a:latin typeface="Source Sans Pro"/>
              </a:rPr>
              <a:t> peut tout faire : fumer une cigarette, boire du café bouillant, manipuler des armes à feu ou simplement manger en se servant d’un couteau et d’une fourchette, non sans s’essuyer délicatement la bouche après, avec une grâce naturelle et une dextérité inégalable. Tod Browning la montre à l’œuvre dans </a:t>
            </a:r>
            <a:r>
              <a:rPr lang="fr-FR" i="1" dirty="0">
                <a:latin typeface="Source Sans Pro"/>
              </a:rPr>
              <a:t>Freaks</a:t>
            </a:r>
            <a:r>
              <a:rPr lang="fr-FR" dirty="0">
                <a:latin typeface="Source Sans Pro"/>
              </a:rPr>
              <a:t> où il fait la part belle aux scènes de la vie quotidienne.</a:t>
            </a:r>
            <a:endParaRPr lang="fr-FR" dirty="0"/>
          </a:p>
        </p:txBody>
      </p:sp>
      <p:sp>
        <p:nvSpPr>
          <p:cNvPr id="3" name="Rectangle 2"/>
          <p:cNvSpPr/>
          <p:nvPr/>
        </p:nvSpPr>
        <p:spPr>
          <a:xfrm>
            <a:off x="4120186" y="413452"/>
            <a:ext cx="4134465" cy="369332"/>
          </a:xfrm>
          <a:prstGeom prst="rect">
            <a:avLst/>
          </a:prstGeom>
        </p:spPr>
        <p:txBody>
          <a:bodyPr wrap="none">
            <a:spAutoFit/>
          </a:bodyPr>
          <a:lstStyle/>
          <a:p>
            <a:r>
              <a:rPr lang="fr-FR" b="1" cap="all" dirty="0">
                <a:solidFill>
                  <a:srgbClr val="FF0000"/>
                </a:solidFill>
                <a:latin typeface="Quicksand"/>
              </a:rPr>
              <a:t>FRANCES O’CONNOR (1914 – 1982)</a:t>
            </a:r>
            <a:endParaRPr lang="fr-FR" b="1" i="0" cap="all" dirty="0">
              <a:solidFill>
                <a:srgbClr val="FF0000"/>
              </a:solidFill>
              <a:effectLst/>
              <a:latin typeface="Quicksand"/>
            </a:endParaRPr>
          </a:p>
        </p:txBody>
      </p:sp>
      <p:pic>
        <p:nvPicPr>
          <p:cNvPr id="4" name="vlc-record-2019-06-25-09h21m00s-Freaks (1932) Prince Randian, The Living Torso Lights a Cigarette.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80626" y="1271514"/>
            <a:ext cx="2810005" cy="2107504"/>
          </a:xfrm>
          <a:prstGeom prst="rect">
            <a:avLst/>
          </a:prstGeom>
        </p:spPr>
      </p:pic>
    </p:spTree>
    <p:extLst>
      <p:ext uri="{BB962C8B-B14F-4D97-AF65-F5344CB8AC3E}">
        <p14:creationId xmlns:p14="http://schemas.microsoft.com/office/powerpoint/2010/main" val="26333251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12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0" y="2551837"/>
            <a:ext cx="6096000" cy="369332"/>
          </a:xfrm>
          <a:prstGeom prst="rect">
            <a:avLst/>
          </a:prstGeom>
        </p:spPr>
        <p:txBody>
          <a:bodyPr>
            <a:spAutoFit/>
          </a:bodyPr>
          <a:lstStyle/>
          <a:p>
            <a:endParaRPr lang="fr-FR" dirty="0"/>
          </a:p>
        </p:txBody>
      </p:sp>
      <p:sp>
        <p:nvSpPr>
          <p:cNvPr id="3" name="Rectangle 2"/>
          <p:cNvSpPr/>
          <p:nvPr/>
        </p:nvSpPr>
        <p:spPr>
          <a:xfrm>
            <a:off x="91857" y="1674674"/>
            <a:ext cx="6096000" cy="3139321"/>
          </a:xfrm>
          <a:prstGeom prst="rect">
            <a:avLst/>
          </a:prstGeom>
        </p:spPr>
        <p:txBody>
          <a:bodyPr>
            <a:spAutoFit/>
          </a:bodyPr>
          <a:lstStyle/>
          <a:p>
            <a:r>
              <a:rPr lang="fr-FR" dirty="0"/>
              <a:t>Sur scène, </a:t>
            </a:r>
            <a:r>
              <a:rPr lang="fr-FR" dirty="0" err="1"/>
              <a:t>Randian</a:t>
            </a:r>
            <a:r>
              <a:rPr lang="fr-FR" dirty="0"/>
              <a:t> l’homme-tronc montrait notamment comment il se rasait ou roulait une cigarette avant de la fumer. Le film ne donne donc à voir qu’une courte partie de son numéro. Cette photo de promotion de Freaks permet d’en observer un autre aspect. On remarque encore une fois l’importance de la petite boîte devant lui qui sert de support à ses prouesses</a:t>
            </a:r>
            <a:r>
              <a:rPr lang="fr-FR" dirty="0" smtClean="0"/>
              <a:t>.</a:t>
            </a:r>
            <a:r>
              <a:rPr lang="fr-FR" dirty="0"/>
              <a:t> Prince </a:t>
            </a:r>
            <a:r>
              <a:rPr lang="fr-FR" dirty="0" err="1"/>
              <a:t>Randian</a:t>
            </a:r>
            <a:r>
              <a:rPr lang="fr-FR" dirty="0"/>
              <a:t>, également surnommé «l'homme au serpent», est un artiste américain d'origine guyanaise, atteint du syndrome de </a:t>
            </a:r>
            <a:r>
              <a:rPr lang="fr-FR" dirty="0" err="1"/>
              <a:t>tétraamélie</a:t>
            </a:r>
            <a:r>
              <a:rPr lang="fr-FR" dirty="0"/>
              <a:t>, et un célèbre interprète de </a:t>
            </a:r>
            <a:r>
              <a:rPr lang="fr-FR" dirty="0" err="1"/>
              <a:t>side</a:t>
            </a:r>
            <a:r>
              <a:rPr lang="fr-FR" dirty="0"/>
              <a:t>-shows du début des années 1900 sa capacité à rouler des cigarettes avec ses lèvres. Il aurait été amené aux États-Unis par P.T</a:t>
            </a:r>
          </a:p>
        </p:txBody>
      </p:sp>
      <p:pic>
        <p:nvPicPr>
          <p:cNvPr id="5" name="vlc-record-2019-06-24-23h14m51s-Freaks (1932) Prince Randian, The Living Torso Lights a Cigarette.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8179496" y="1853852"/>
            <a:ext cx="3409290" cy="2556968"/>
          </a:xfrm>
          <a:prstGeom prst="rect">
            <a:avLst/>
          </a:prstGeom>
        </p:spPr>
      </p:pic>
      <p:sp>
        <p:nvSpPr>
          <p:cNvPr id="6" name="Rectangle 5"/>
          <p:cNvSpPr/>
          <p:nvPr/>
        </p:nvSpPr>
        <p:spPr>
          <a:xfrm>
            <a:off x="5665926" y="474345"/>
            <a:ext cx="3357009" cy="369332"/>
          </a:xfrm>
          <a:prstGeom prst="rect">
            <a:avLst/>
          </a:prstGeom>
        </p:spPr>
        <p:txBody>
          <a:bodyPr wrap="none">
            <a:spAutoFit/>
          </a:bodyPr>
          <a:lstStyle/>
          <a:p>
            <a:r>
              <a:rPr lang="fr-FR" b="1" cap="all" dirty="0">
                <a:solidFill>
                  <a:srgbClr val="FF0000"/>
                </a:solidFill>
              </a:rPr>
              <a:t>PRINCE RANDIAN (1871 – 1934)</a:t>
            </a:r>
          </a:p>
        </p:txBody>
      </p:sp>
      <p:pic>
        <p:nvPicPr>
          <p:cNvPr id="1028" name="Picture 4" descr="Image associÃ©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63278" y="4927245"/>
            <a:ext cx="2779309" cy="1758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66196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039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upload.wikimedia.org/wikipedia/commons/thumb/7/77/Jane_Barnell_ca._1915.jpg/220px-Jane_Barnell_ca._19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88090" y="1473265"/>
            <a:ext cx="2095500" cy="335280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scontent-mrs2-1.xx.fbcdn.net/v/t1.0-1/c0.0.468.468a/14519901_532056543658742_3182003052445944961_n.jpg?_nc_cat=100&amp;_nc_ht=scontent-mrs2-1.xx&amp;oh=8e39c9463602fe035155d09ea70e58cd&amp;oe=5DBA662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2572" y="1473265"/>
            <a:ext cx="2475268" cy="232212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88288" y="760924"/>
            <a:ext cx="6664034" cy="3046988"/>
          </a:xfrm>
          <a:prstGeom prst="rect">
            <a:avLst/>
          </a:prstGeom>
        </p:spPr>
        <p:txBody>
          <a:bodyPr wrap="square">
            <a:spAutoFit/>
          </a:bodyPr>
          <a:lstStyle/>
          <a:p>
            <a:pPr fontAlgn="base"/>
            <a:r>
              <a:rPr lang="fr-FR" sz="1600" dirty="0" smtClean="0">
                <a:latin typeface="Helvetica" panose="020B0604020202020204" pitchFamily="34" charset="0"/>
                <a:cs typeface="Helvetica" panose="020B0604020202020204" pitchFamily="34" charset="0"/>
              </a:rPr>
              <a:t>depuis </a:t>
            </a:r>
            <a:r>
              <a:rPr lang="fr-FR" sz="1600" dirty="0">
                <a:latin typeface="Helvetica" panose="020B0604020202020204" pitchFamily="34" charset="0"/>
                <a:cs typeface="Helvetica" panose="020B0604020202020204" pitchFamily="34" charset="0"/>
              </a:rPr>
              <a:t>sa naissance </a:t>
            </a:r>
            <a:r>
              <a:rPr lang="fr-FR" sz="1600" dirty="0" smtClean="0">
                <a:latin typeface="Helvetica" panose="020B0604020202020204" pitchFamily="34" charset="0"/>
                <a:cs typeface="Helvetica" panose="020B0604020202020204" pitchFamily="34" charset="0"/>
              </a:rPr>
              <a:t>Jane </a:t>
            </a:r>
            <a:r>
              <a:rPr lang="fr-FR" sz="1600" dirty="0" err="1">
                <a:latin typeface="Helvetica" panose="020B0604020202020204" pitchFamily="34" charset="0"/>
                <a:cs typeface="Helvetica" panose="020B0604020202020204" pitchFamily="34" charset="0"/>
              </a:rPr>
              <a:t>Barnell</a:t>
            </a:r>
            <a:r>
              <a:rPr lang="fr-FR" sz="1600" dirty="0">
                <a:latin typeface="Helvetica" panose="020B0604020202020204" pitchFamily="34" charset="0"/>
                <a:cs typeface="Helvetica" panose="020B0604020202020204" pitchFamily="34" charset="0"/>
              </a:rPr>
              <a:t> en 1871 à Port City. </a:t>
            </a:r>
            <a:r>
              <a:rPr lang="fr-FR" sz="1600" dirty="0" err="1">
                <a:latin typeface="Helvetica" panose="020B0604020202020204" pitchFamily="34" charset="0"/>
                <a:cs typeface="Helvetica" panose="020B0604020202020204" pitchFamily="34" charset="0"/>
              </a:rPr>
              <a:t>Barnell</a:t>
            </a:r>
            <a:r>
              <a:rPr lang="fr-FR" sz="1600" dirty="0">
                <a:latin typeface="Helvetica" panose="020B0604020202020204" pitchFamily="34" charset="0"/>
                <a:cs typeface="Helvetica" panose="020B0604020202020204" pitchFamily="34" charset="0"/>
              </a:rPr>
              <a:t> a eu une enfance </a:t>
            </a:r>
            <a:r>
              <a:rPr lang="fr-FR" sz="1600" dirty="0" smtClean="0">
                <a:latin typeface="Helvetica" panose="020B0604020202020204" pitchFamily="34" charset="0"/>
                <a:cs typeface="Helvetica" panose="020B0604020202020204" pitchFamily="34" charset="0"/>
              </a:rPr>
              <a:t>tragique. Sa mère la vendue </a:t>
            </a:r>
            <a:r>
              <a:rPr lang="fr-FR" sz="1600" dirty="0">
                <a:latin typeface="Helvetica" panose="020B0604020202020204" pitchFamily="34" charset="0"/>
                <a:cs typeface="Helvetica" panose="020B0604020202020204" pitchFamily="34" charset="0"/>
              </a:rPr>
              <a:t>à un cirque à l'âge de quatre ans, alors que son père était en voyage d'affaires. Elle est tombée malade alors qu'elle était en tournée en Allemagne avec le grand cirque familial Orient. Ils l'ont jetée dans un orphelinat et son père est venu la chercher. À l'âge adulte,  Même si elle était populaire dans le cirque, ce n’est qu’après avoir joué une dame à la barbe dans le tristement célèbre film de Tod Browning,  </a:t>
            </a:r>
            <a:r>
              <a:rPr lang="fr-FR" sz="1600" i="1" dirty="0">
                <a:latin typeface="Helvetica" panose="020B0604020202020204" pitchFamily="34" charset="0"/>
                <a:cs typeface="Helvetica" panose="020B0604020202020204" pitchFamily="34" charset="0"/>
                <a:hlinkClick r:id="rId4"/>
              </a:rPr>
              <a:t>Freaks,</a:t>
            </a:r>
            <a:r>
              <a:rPr lang="fr-FR" sz="1600" dirty="0">
                <a:latin typeface="Helvetica" panose="020B0604020202020204" pitchFamily="34" charset="0"/>
                <a:cs typeface="Helvetica" panose="020B0604020202020204" pitchFamily="34" charset="0"/>
              </a:rPr>
              <a:t>  en 1932, qu’elle obtint une plus grande reconnaissance</a:t>
            </a:r>
            <a:r>
              <a:rPr lang="fr-FR" sz="1600" dirty="0" smtClean="0">
                <a:latin typeface="Helvetica" panose="020B0604020202020204" pitchFamily="34" charset="0"/>
                <a:cs typeface="Helvetica" panose="020B0604020202020204" pitchFamily="34" charset="0"/>
              </a:rPr>
              <a:t>.</a:t>
            </a:r>
            <a:r>
              <a:rPr lang="fr-FR" sz="1600" dirty="0"/>
              <a:t> </a:t>
            </a:r>
            <a:r>
              <a:rPr lang="fr-FR" sz="1600" dirty="0">
                <a:latin typeface="Helvetica" panose="020B0604020202020204" pitchFamily="34" charset="0"/>
                <a:cs typeface="Helvetica" panose="020B0604020202020204" pitchFamily="34" charset="0"/>
              </a:rPr>
              <a:t>elle travailla ensuite pour une douzaine d'autres personnes au cours de sa carrière professionnelle</a:t>
            </a:r>
            <a:r>
              <a:rPr lang="fr-FR" sz="1600" dirty="0" smtClean="0">
                <a:latin typeface="Helvetica" panose="020B0604020202020204" pitchFamily="34" charset="0"/>
                <a:cs typeface="Helvetica" panose="020B0604020202020204" pitchFamily="34" charset="0"/>
              </a:rPr>
              <a:t>,</a:t>
            </a:r>
            <a:r>
              <a:rPr lang="fr-FR" sz="1600" dirty="0"/>
              <a:t> Deux dates de naissance différentes le 3 janvier 1871 ou le 28 février 1877. décédée en 1951</a:t>
            </a:r>
            <a:endParaRPr lang="fr-FR" sz="1600" b="0" i="0" dirty="0">
              <a:effectLst/>
              <a:latin typeface="Helvetica" panose="020B0604020202020204" pitchFamily="34" charset="0"/>
              <a:cs typeface="Helvetica" panose="020B0604020202020204" pitchFamily="34" charset="0"/>
            </a:endParaRPr>
          </a:p>
        </p:txBody>
      </p:sp>
      <p:sp>
        <p:nvSpPr>
          <p:cNvPr id="5" name="Rectangle 4"/>
          <p:cNvSpPr/>
          <p:nvPr/>
        </p:nvSpPr>
        <p:spPr>
          <a:xfrm>
            <a:off x="4713821" y="338296"/>
            <a:ext cx="2416046" cy="369332"/>
          </a:xfrm>
          <a:prstGeom prst="rect">
            <a:avLst/>
          </a:prstGeom>
        </p:spPr>
        <p:txBody>
          <a:bodyPr wrap="none">
            <a:spAutoFit/>
          </a:bodyPr>
          <a:lstStyle/>
          <a:p>
            <a:r>
              <a:rPr lang="fr-FR" b="1" dirty="0">
                <a:latin typeface="PT Serif"/>
              </a:rPr>
              <a:t> Lady Olga </a:t>
            </a:r>
            <a:r>
              <a:rPr lang="fr-FR" b="1" dirty="0" err="1">
                <a:latin typeface="PT Serif"/>
              </a:rPr>
              <a:t>Roderick</a:t>
            </a:r>
            <a:endParaRPr lang="fr-FR" b="1" dirty="0"/>
          </a:p>
        </p:txBody>
      </p:sp>
      <p:sp>
        <p:nvSpPr>
          <p:cNvPr id="6" name="Rectangle 5"/>
          <p:cNvSpPr/>
          <p:nvPr/>
        </p:nvSpPr>
        <p:spPr>
          <a:xfrm>
            <a:off x="288288" y="3795386"/>
            <a:ext cx="7051964" cy="2800767"/>
          </a:xfrm>
          <a:prstGeom prst="rect">
            <a:avLst/>
          </a:prstGeom>
        </p:spPr>
        <p:txBody>
          <a:bodyPr wrap="square">
            <a:spAutoFit/>
          </a:bodyPr>
          <a:lstStyle/>
          <a:p>
            <a:r>
              <a:rPr lang="fr-FR" sz="1600" dirty="0" err="1">
                <a:latin typeface="raleway"/>
              </a:rPr>
              <a:t>Barnell</a:t>
            </a:r>
            <a:r>
              <a:rPr lang="fr-FR" sz="1600" dirty="0">
                <a:latin typeface="raleway"/>
              </a:rPr>
              <a:t> s'est marié quatre fois. Son premier mariage a été avec un musicien allemand qui a joué dans le groupe pour John </a:t>
            </a:r>
            <a:r>
              <a:rPr lang="fr-FR" sz="1600" dirty="0" err="1">
                <a:latin typeface="raleway"/>
              </a:rPr>
              <a:t>Robinson's</a:t>
            </a:r>
            <a:r>
              <a:rPr lang="fr-FR" sz="1600" dirty="0">
                <a:latin typeface="raleway"/>
              </a:rPr>
              <a:t> </a:t>
            </a:r>
            <a:r>
              <a:rPr lang="fr-FR" sz="1600" dirty="0" err="1">
                <a:latin typeface="raleway"/>
              </a:rPr>
              <a:t>Circus</a:t>
            </a:r>
            <a:r>
              <a:rPr lang="fr-FR" sz="1600" dirty="0">
                <a:latin typeface="raleway"/>
              </a:rPr>
              <a:t>. Elle a eu deux enfants avec lui. Son mari et leurs deux enfants sont décédés quelques années plus tard. Son deuxième mari était un aéronaute qui a été tué des mois après leur mariage. Son troisième mariage était avec un alcoolique qu'elle a divorcé. Son dernier mariage, en 1931, était avec son directeur, Thomas </a:t>
            </a:r>
            <a:r>
              <a:rPr lang="fr-FR" sz="1600" dirty="0" err="1">
                <a:latin typeface="raleway"/>
              </a:rPr>
              <a:t>O'Boyle</a:t>
            </a:r>
            <a:r>
              <a:rPr lang="fr-FR" sz="1600" dirty="0">
                <a:latin typeface="raleway"/>
              </a:rPr>
              <a:t>, un clown orphelin du cirque et un conférencier du musée </a:t>
            </a:r>
            <a:r>
              <a:rPr lang="fr-FR" sz="1600" dirty="0" err="1">
                <a:latin typeface="raleway"/>
              </a:rPr>
              <a:t>Hubert's</a:t>
            </a:r>
            <a:r>
              <a:rPr lang="fr-FR" sz="1600" dirty="0">
                <a:latin typeface="raleway"/>
              </a:rPr>
              <a:t> Dime. Elle a eu peu de contacts avec sa famille après être devenue une interprète. Elle croyait qu'ils pensaient qu'elle était une honte. En 1940, elle affirma ne pas avoir vu ses frères et sœurs depuis 22 ans et les croyait morts. </a:t>
            </a:r>
            <a:endParaRPr lang="fr-FR" sz="1600" dirty="0"/>
          </a:p>
        </p:txBody>
      </p:sp>
      <p:sp>
        <p:nvSpPr>
          <p:cNvPr id="7" name="Rectangle 6"/>
          <p:cNvSpPr/>
          <p:nvPr/>
        </p:nvSpPr>
        <p:spPr>
          <a:xfrm>
            <a:off x="9857619" y="1037109"/>
            <a:ext cx="2324675" cy="276999"/>
          </a:xfrm>
          <a:prstGeom prst="rect">
            <a:avLst/>
          </a:prstGeom>
        </p:spPr>
        <p:txBody>
          <a:bodyPr wrap="none">
            <a:spAutoFit/>
          </a:bodyPr>
          <a:lstStyle/>
          <a:p>
            <a:r>
              <a:rPr lang="en-US" sz="1200" dirty="0" smtClean="0">
                <a:latin typeface="raleway"/>
              </a:rPr>
              <a:t>Jane </a:t>
            </a:r>
            <a:r>
              <a:rPr lang="en-US" sz="1200" dirty="0" err="1" smtClean="0">
                <a:latin typeface="raleway"/>
              </a:rPr>
              <a:t>Barnell</a:t>
            </a:r>
            <a:r>
              <a:rPr lang="en-US" sz="1200" dirty="0" smtClean="0">
                <a:latin typeface="raleway"/>
              </a:rPr>
              <a:t> </a:t>
            </a:r>
            <a:r>
              <a:rPr lang="en-US" sz="1200" dirty="0" err="1" smtClean="0">
                <a:latin typeface="raleway"/>
              </a:rPr>
              <a:t>comme</a:t>
            </a:r>
            <a:r>
              <a:rPr lang="en-US" sz="1200" dirty="0" smtClean="0">
                <a:latin typeface="raleway"/>
              </a:rPr>
              <a:t> Lady Olga</a:t>
            </a:r>
            <a:endParaRPr lang="fr-FR" sz="1200" dirty="0"/>
          </a:p>
        </p:txBody>
      </p:sp>
    </p:spTree>
    <p:extLst>
      <p:ext uri="{BB962C8B-B14F-4D97-AF65-F5344CB8AC3E}">
        <p14:creationId xmlns:p14="http://schemas.microsoft.com/office/powerpoint/2010/main" val="31282863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74718" y="304221"/>
            <a:ext cx="6096000" cy="923330"/>
          </a:xfrm>
          <a:prstGeom prst="rect">
            <a:avLst/>
          </a:prstGeom>
        </p:spPr>
        <p:txBody>
          <a:bodyPr>
            <a:spAutoFit/>
          </a:bodyPr>
          <a:lstStyle/>
          <a:p>
            <a:r>
              <a:rPr lang="fr-FR" b="1" cap="all" dirty="0">
                <a:solidFill>
                  <a:srgbClr val="FF0000"/>
                </a:solidFill>
                <a:latin typeface="Quicksand"/>
              </a:rPr>
              <a:t>DAISY ET VIOLET HILTON (1908 - 1969</a:t>
            </a:r>
            <a:r>
              <a:rPr lang="fr-FR" b="1" cap="all" dirty="0">
                <a:latin typeface="Quicksand"/>
              </a:rPr>
              <a:t>)</a:t>
            </a:r>
          </a:p>
          <a:p>
            <a:r>
              <a:rPr lang="fr-FR" dirty="0"/>
              <a:t/>
            </a:r>
            <a:br>
              <a:rPr lang="fr-FR" dirty="0"/>
            </a:br>
            <a:endParaRPr lang="fr-FR" dirty="0"/>
          </a:p>
        </p:txBody>
      </p:sp>
      <p:pic>
        <p:nvPicPr>
          <p:cNvPr id="3074" name="Picture 2" descr="Daisy et Violet Hilt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68844" y="513568"/>
            <a:ext cx="2129424" cy="341960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7681" y="784644"/>
            <a:ext cx="8993688" cy="4031873"/>
          </a:xfrm>
          <a:prstGeom prst="rect">
            <a:avLst/>
          </a:prstGeom>
        </p:spPr>
        <p:txBody>
          <a:bodyPr wrap="square">
            <a:spAutoFit/>
          </a:bodyPr>
          <a:lstStyle/>
          <a:p>
            <a:r>
              <a:rPr lang="fr-FR" sz="1600" dirty="0">
                <a:latin typeface="Source Sans Pro"/>
              </a:rPr>
              <a:t>Attachées par le bassin, jugées inopérables et promises à une mort précoce, les anglaises Daisy et Violet Hilton ont vécu une enfance sordide, le poids de la punition divine sur les épaules. Filles illégitimes d’une serveuse sans le sou, les sœurs siamoises sont vendues à la femme qui les a mis au monde en 1908 et les adopte dans l’optique d’une exploitation commerciale. Entre maltraitance et cours intensifs de chant, danse et musique, elle vivent dans un isolement total : pour les voir, il faut payer. Les jumelles conjointes font leur première tournée en Angleterre, âgées de trois ans, avant l’Allemagne, l’Australie et l’Amérique, accompagnées d’un père adoptif qui abuse d’elles. Violées, spoliées, les charmantes sœurs Hilton passent des cirques ambulants aux scènes de music-hall et triomphent aux États-Unis avec une revue jazzy. Multi-instrumentistes, elles partagent aussi un numéro de claquettes avec un Bob Hope débutant. En 1931, un avocat réussi à leur rendre leur liberté, copieux dommages et intérêts à la clef. C’est le début d’une vie de patachon. Violet et Daisy fréquentent le gratin et il est de bon ton pour les stars hollywoodiennes de se faire photographier en leur compagnie. L’illusionniste Harry </a:t>
            </a:r>
            <a:r>
              <a:rPr lang="fr-FR" sz="1600" dirty="0" err="1">
                <a:latin typeface="Source Sans Pro"/>
              </a:rPr>
              <a:t>Houdini</a:t>
            </a:r>
            <a:r>
              <a:rPr lang="fr-FR" sz="1600" dirty="0">
                <a:latin typeface="Source Sans Pro"/>
              </a:rPr>
              <a:t> les prend sous son aile et leur apprend à se séparer mentalement quand l’une est avec un homme. Du roi de l’évasion, Daisy dira : « Si nous pouvions choisir notre père, nous choisirions Harry </a:t>
            </a:r>
            <a:r>
              <a:rPr lang="fr-FR" sz="1600" dirty="0" err="1">
                <a:latin typeface="Source Sans Pro"/>
              </a:rPr>
              <a:t>Houdini</a:t>
            </a:r>
            <a:r>
              <a:rPr lang="fr-FR" sz="1600" dirty="0">
                <a:latin typeface="Source Sans Pro"/>
              </a:rPr>
              <a:t> ».</a:t>
            </a:r>
            <a:endParaRPr lang="fr-FR" sz="1600" dirty="0"/>
          </a:p>
        </p:txBody>
      </p:sp>
      <p:sp>
        <p:nvSpPr>
          <p:cNvPr id="4" name="Rectangle 3"/>
          <p:cNvSpPr/>
          <p:nvPr/>
        </p:nvSpPr>
        <p:spPr>
          <a:xfrm>
            <a:off x="79330" y="4795897"/>
            <a:ext cx="9002039" cy="2062103"/>
          </a:xfrm>
          <a:prstGeom prst="rect">
            <a:avLst/>
          </a:prstGeom>
        </p:spPr>
        <p:txBody>
          <a:bodyPr wrap="square">
            <a:spAutoFit/>
          </a:bodyPr>
          <a:lstStyle/>
          <a:p>
            <a:r>
              <a:rPr lang="fr-FR" sz="1600" dirty="0">
                <a:solidFill>
                  <a:srgbClr val="222222"/>
                </a:solidFill>
                <a:latin typeface="Source Sans Pro"/>
              </a:rPr>
              <a:t> </a:t>
            </a:r>
            <a:r>
              <a:rPr lang="fr-FR" sz="1600" dirty="0">
                <a:latin typeface="Source Sans Pro"/>
              </a:rPr>
              <a:t>L’une brune et l’autre blonde, les deux sœurs s’exhibent encore avec des effeuillages burlesques sur la scène d’un cabaret de Cincinnati avant de sombrer dans l’obscurité et la misère. Leur dernier job : caissières dans une épicerie de Caroline du Nord, comme leur mère naturelle. En 1969, elles sont retrouvées mortes à leur domicile, frappées par la grippe asiatique. Daisy serait morte deux jours avant Violet qui aurait supplié sa patronne de ne pas appeler le médecin. Elle aurait pourtant pu être sauvée. Ne partageant aucun organe, les sœurs siamoises savaient que la chirurgie aurait finalement permis de les séparer, mais avaient refusé l’opération préférant rester ensemble.</a:t>
            </a:r>
            <a:endParaRPr lang="fr-FR" sz="1600" dirty="0"/>
          </a:p>
        </p:txBody>
      </p:sp>
      <p:pic>
        <p:nvPicPr>
          <p:cNvPr id="5" name="vlc-record-2019-06-25-10h34m18s-Freaks (1932) _ Monstros (1932) - legenda em português (ATIVE A LEGENDA) - Filme completo.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9068845" y="4094489"/>
            <a:ext cx="2605414" cy="1914182"/>
          </a:xfrm>
          <a:prstGeom prst="rect">
            <a:avLst/>
          </a:prstGeom>
        </p:spPr>
      </p:pic>
    </p:spTree>
    <p:extLst>
      <p:ext uri="{BB962C8B-B14F-4D97-AF65-F5344CB8AC3E}">
        <p14:creationId xmlns:p14="http://schemas.microsoft.com/office/powerpoint/2010/main" val="15194915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55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mage associÃ©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46764" y="425885"/>
            <a:ext cx="3028950" cy="243840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RÃ©sultat de recherche d'images pour &quot;la Doll Family Ã  Sarasota.&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6764" y="3194142"/>
            <a:ext cx="3877806" cy="279719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www.sideshowworld.com/43-Little-Folks/2015/Grace.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0129" y="425885"/>
            <a:ext cx="3852753" cy="605144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1728592"/>
            <a:ext cx="3306871" cy="3785652"/>
          </a:xfrm>
          <a:prstGeom prst="rect">
            <a:avLst/>
          </a:prstGeom>
        </p:spPr>
        <p:txBody>
          <a:bodyPr wrap="square">
            <a:spAutoFit/>
          </a:bodyPr>
          <a:lstStyle/>
          <a:p>
            <a:pPr algn="ctr"/>
            <a:r>
              <a:rPr lang="fr-FR" sz="1600" b="1" dirty="0" err="1">
                <a:latin typeface="Arial" panose="020B0604020202020204" pitchFamily="34" charset="0"/>
              </a:rPr>
              <a:t>Tiny</a:t>
            </a:r>
            <a:r>
              <a:rPr lang="fr-FR" sz="1600" b="1" dirty="0">
                <a:latin typeface="Arial" panose="020B0604020202020204" pitchFamily="34" charset="0"/>
              </a:rPr>
              <a:t> </a:t>
            </a:r>
            <a:r>
              <a:rPr lang="fr-FR" sz="1600" b="1" dirty="0" err="1">
                <a:latin typeface="Arial" panose="020B0604020202020204" pitchFamily="34" charset="0"/>
              </a:rPr>
              <a:t>Doll</a:t>
            </a:r>
            <a:r>
              <a:rPr lang="fr-FR" sz="1600" b="1" dirty="0">
                <a:latin typeface="Arial" panose="020B0604020202020204" pitchFamily="34" charset="0"/>
              </a:rPr>
              <a:t> </a:t>
            </a:r>
            <a:r>
              <a:rPr lang="fr-FR" sz="1600" dirty="0">
                <a:latin typeface="Arial" panose="020B0604020202020204" pitchFamily="34" charset="0"/>
              </a:rPr>
              <a:t> (née Elly Annie Schneider, 23 juillet 1914 - 6 septembre 2004)</a:t>
            </a:r>
            <a:endParaRPr lang="fr-FR" sz="1600" dirty="0">
              <a:latin typeface="Times New Roman" panose="02020603050405020304" pitchFamily="18" charset="0"/>
            </a:endParaRPr>
          </a:p>
          <a:p>
            <a:pPr algn="ctr"/>
            <a:r>
              <a:rPr lang="fr-FR" sz="1600" dirty="0">
                <a:latin typeface="Arial" panose="020B0604020202020204" pitchFamily="34" charset="0"/>
              </a:rPr>
              <a:t/>
            </a:r>
            <a:br>
              <a:rPr lang="fr-FR" sz="1600" dirty="0">
                <a:latin typeface="Arial" panose="020B0604020202020204" pitchFamily="34" charset="0"/>
              </a:rPr>
            </a:br>
            <a:r>
              <a:rPr lang="fr-FR" sz="1600" b="1" dirty="0">
                <a:latin typeface="Arial" panose="020B0604020202020204" pitchFamily="34" charset="0"/>
              </a:rPr>
              <a:t>Harry </a:t>
            </a:r>
            <a:r>
              <a:rPr lang="fr-FR" sz="1600" b="1" dirty="0" err="1">
                <a:latin typeface="Arial" panose="020B0604020202020204" pitchFamily="34" charset="0"/>
              </a:rPr>
              <a:t>Doll</a:t>
            </a:r>
            <a:r>
              <a:rPr lang="fr-FR" sz="1600" b="1" dirty="0">
                <a:latin typeface="Arial" panose="020B0604020202020204" pitchFamily="34" charset="0"/>
              </a:rPr>
              <a:t> </a:t>
            </a:r>
            <a:r>
              <a:rPr lang="fr-FR" sz="1600" b="1" dirty="0" err="1">
                <a:latin typeface="Arial" panose="020B0604020202020204" pitchFamily="34" charset="0"/>
              </a:rPr>
              <a:t>Earles</a:t>
            </a:r>
            <a:r>
              <a:rPr lang="fr-FR" sz="1600" dirty="0">
                <a:latin typeface="Arial" panose="020B0604020202020204" pitchFamily="34" charset="0"/>
              </a:rPr>
              <a:t>  (né Kurt Fritz Schneider, 3 avril 1902 - 4 mai 1985)</a:t>
            </a:r>
            <a:endParaRPr lang="fr-FR" sz="1600" dirty="0">
              <a:latin typeface="Times New Roman" panose="02020603050405020304" pitchFamily="18" charset="0"/>
            </a:endParaRPr>
          </a:p>
          <a:p>
            <a:pPr algn="ctr"/>
            <a:r>
              <a:rPr lang="fr-FR" sz="1600" dirty="0">
                <a:latin typeface="Arial" panose="020B0604020202020204" pitchFamily="34" charset="0"/>
              </a:rPr>
              <a:t/>
            </a:r>
            <a:br>
              <a:rPr lang="fr-FR" sz="1600" dirty="0">
                <a:latin typeface="Arial" panose="020B0604020202020204" pitchFamily="34" charset="0"/>
              </a:rPr>
            </a:br>
            <a:r>
              <a:rPr lang="fr-FR" sz="1600" b="1" dirty="0">
                <a:latin typeface="Arial" panose="020B0604020202020204" pitchFamily="34" charset="0"/>
              </a:rPr>
              <a:t>Daisy </a:t>
            </a:r>
            <a:r>
              <a:rPr lang="fr-FR" sz="1600" b="1" dirty="0" err="1">
                <a:latin typeface="Arial" panose="020B0604020202020204" pitchFamily="34" charset="0"/>
              </a:rPr>
              <a:t>Doll</a:t>
            </a:r>
            <a:r>
              <a:rPr lang="fr-FR" sz="1600" b="1" dirty="0">
                <a:latin typeface="Arial" panose="020B0604020202020204" pitchFamily="34" charset="0"/>
              </a:rPr>
              <a:t> </a:t>
            </a:r>
            <a:r>
              <a:rPr lang="fr-FR" sz="1600" b="1" dirty="0" err="1">
                <a:latin typeface="Arial" panose="020B0604020202020204" pitchFamily="34" charset="0"/>
              </a:rPr>
              <a:t>Earles</a:t>
            </a:r>
            <a:r>
              <a:rPr lang="fr-FR" sz="1600" dirty="0">
                <a:latin typeface="Arial" panose="020B0604020202020204" pitchFamily="34" charset="0"/>
              </a:rPr>
              <a:t>  (née Hilda Emma Schneider, 29 avril 1907 - 15 mars 1980)</a:t>
            </a:r>
            <a:endParaRPr lang="fr-FR" sz="1600" dirty="0">
              <a:latin typeface="Times New Roman" panose="02020603050405020304" pitchFamily="18" charset="0"/>
            </a:endParaRPr>
          </a:p>
          <a:p>
            <a:pPr algn="ctr"/>
            <a:r>
              <a:rPr lang="fr-FR" sz="1600" dirty="0">
                <a:latin typeface="Arial" panose="020B0604020202020204" pitchFamily="34" charset="0"/>
              </a:rPr>
              <a:t/>
            </a:r>
            <a:br>
              <a:rPr lang="fr-FR" sz="1600" dirty="0">
                <a:latin typeface="Arial" panose="020B0604020202020204" pitchFamily="34" charset="0"/>
              </a:rPr>
            </a:br>
            <a:r>
              <a:rPr lang="fr-FR" sz="1600" b="1" dirty="0">
                <a:latin typeface="Arial" panose="020B0604020202020204" pitchFamily="34" charset="0"/>
              </a:rPr>
              <a:t>Poupée Gracie</a:t>
            </a:r>
            <a:r>
              <a:rPr lang="fr-FR" sz="1600" dirty="0">
                <a:latin typeface="Arial" panose="020B0604020202020204" pitchFamily="34" charset="0"/>
              </a:rPr>
              <a:t>  (née Frieda A. Schneider, 12 mars 1899 - 8 novembre 1970)</a:t>
            </a:r>
            <a:endParaRPr lang="fr-FR" sz="1600" b="0" i="0" dirty="0">
              <a:effectLst/>
              <a:latin typeface="Times New Roman" panose="02020603050405020304" pitchFamily="18" charset="0"/>
            </a:endParaRPr>
          </a:p>
        </p:txBody>
      </p:sp>
    </p:spTree>
    <p:extLst>
      <p:ext uri="{BB962C8B-B14F-4D97-AF65-F5344CB8AC3E}">
        <p14:creationId xmlns:p14="http://schemas.microsoft.com/office/powerpoint/2010/main" val="1448871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7786" y="1273872"/>
            <a:ext cx="8968636" cy="3785652"/>
          </a:xfrm>
          <a:prstGeom prst="rect">
            <a:avLst/>
          </a:prstGeom>
        </p:spPr>
        <p:txBody>
          <a:bodyPr wrap="square">
            <a:spAutoFit/>
          </a:bodyPr>
          <a:lstStyle/>
          <a:p>
            <a:pPr algn="just"/>
            <a:r>
              <a:rPr lang="fr-FR" sz="1600" dirty="0">
                <a:latin typeface="Arial, Helvetica, sans-serif"/>
              </a:rPr>
              <a:t>La famille de poupées était peut-être le groupe de personnes le plus connu et le plus titré au XXème siècle pour se divertir. Parmi une famille de sept enfants nés d'Emma et de Gustav Schneider à </a:t>
            </a:r>
            <a:r>
              <a:rPr lang="fr-FR" sz="1600" dirty="0" err="1">
                <a:latin typeface="Arial, Helvetica, sans-serif"/>
              </a:rPr>
              <a:t>Stolpen</a:t>
            </a:r>
            <a:r>
              <a:rPr lang="fr-FR" sz="1600" dirty="0">
                <a:latin typeface="Arial, Helvetica, sans-serif"/>
              </a:rPr>
              <a:t>, en Allemagne, quatre de ces enfants étaient nains, ce qui est extrêmement inhabituel dans une seule famille. Ces quatre enfants étaient plus petits que la moyenne, mais se sont également révélés être des interprètes talentueux. Dans leurs premières années, les Schneider ont rencontré le succès en interprétant une routine de chansons et de danses en Europe.</a:t>
            </a:r>
            <a:endParaRPr lang="fr-FR" sz="1600" dirty="0">
              <a:latin typeface="Times New Roman" panose="02020603050405020304" pitchFamily="18" charset="0"/>
            </a:endParaRPr>
          </a:p>
          <a:p>
            <a:pPr algn="just"/>
            <a:r>
              <a:rPr lang="fr-FR" sz="1600" dirty="0">
                <a:latin typeface="Arial, Helvetica, sans-serif"/>
              </a:rPr>
              <a:t>Entre 1913 et 1915 (les comptes varient), le directeur Bert W. </a:t>
            </a:r>
            <a:r>
              <a:rPr lang="fr-FR" sz="1600" dirty="0" err="1">
                <a:latin typeface="Arial, Helvetica, sans-serif"/>
              </a:rPr>
              <a:t>Earles</a:t>
            </a:r>
            <a:r>
              <a:rPr lang="fr-FR" sz="1600" dirty="0">
                <a:latin typeface="Arial, Helvetica, sans-serif"/>
              </a:rPr>
              <a:t> a encouragé Kurt et Frieda à se rendre de l'autre côté de l'Atlantique, jusqu'en Amérique. Ils ont participé au Buffalo Bill Show sous le titre «Hans et </a:t>
            </a:r>
            <a:r>
              <a:rPr lang="fr-FR" sz="1600" dirty="0" err="1">
                <a:latin typeface="Arial, Helvetica, sans-serif"/>
              </a:rPr>
              <a:t>Gretl</a:t>
            </a:r>
            <a:r>
              <a:rPr lang="fr-FR" sz="1600" dirty="0">
                <a:latin typeface="Arial, Helvetica, sans-serif"/>
              </a:rPr>
              <a:t>, Le plus petit couple de danseurs du monde», un nom qui mise à la fois sur leur taille et leur nationalité. Plus tard, Kurt et Frieda ont changé leurs noms professionnels en «Harry» et «Grace» et ont adopté le nom de famille de leur directeur, Bert </a:t>
            </a:r>
            <a:r>
              <a:rPr lang="fr-FR" sz="1600" dirty="0" err="1">
                <a:latin typeface="Arial, Helvetica, sans-serif"/>
              </a:rPr>
              <a:t>Earles</a:t>
            </a:r>
            <a:r>
              <a:rPr lang="fr-FR" sz="1600" dirty="0">
                <a:latin typeface="Arial, Helvetica, sans-serif"/>
              </a:rPr>
              <a:t>. Ils conserveraient ce nom jusqu'à la mort de M. </a:t>
            </a:r>
            <a:r>
              <a:rPr lang="fr-FR" sz="1600" dirty="0" err="1">
                <a:latin typeface="Arial, Helvetica, sans-serif"/>
              </a:rPr>
              <a:t>Earles</a:t>
            </a:r>
            <a:r>
              <a:rPr lang="fr-FR" sz="1600" dirty="0">
                <a:latin typeface="Arial, Helvetica, sans-serif"/>
              </a:rPr>
              <a:t> dans les années 1930, lorsque les minuscules interprètes sont devenus les </a:t>
            </a:r>
            <a:r>
              <a:rPr lang="fr-FR" sz="1600" dirty="0" err="1">
                <a:latin typeface="Arial, Helvetica, sans-serif"/>
              </a:rPr>
              <a:t>Doll's</a:t>
            </a:r>
            <a:r>
              <a:rPr lang="fr-FR" sz="1600" dirty="0">
                <a:latin typeface="Arial, Helvetica, sans-serif"/>
              </a:rPr>
              <a:t> - un nom qui reflète les commentaires entendus de leurs auditoires.</a:t>
            </a:r>
            <a:endParaRPr lang="fr-FR" sz="1600" b="0" i="0" dirty="0">
              <a:effectLst/>
              <a:latin typeface="Arial, Helvetica, sans-serif"/>
            </a:endParaRPr>
          </a:p>
        </p:txBody>
      </p:sp>
      <p:sp>
        <p:nvSpPr>
          <p:cNvPr id="3" name="Rectangle 2"/>
          <p:cNvSpPr/>
          <p:nvPr/>
        </p:nvSpPr>
        <p:spPr>
          <a:xfrm>
            <a:off x="175364" y="5059524"/>
            <a:ext cx="8893479" cy="1200329"/>
          </a:xfrm>
          <a:prstGeom prst="rect">
            <a:avLst/>
          </a:prstGeom>
        </p:spPr>
        <p:txBody>
          <a:bodyPr wrap="square">
            <a:spAutoFit/>
          </a:bodyPr>
          <a:lstStyle/>
          <a:p>
            <a:r>
              <a:rPr lang="fr-FR" dirty="0">
                <a:solidFill>
                  <a:srgbClr val="FFFFFF"/>
                </a:solidFill>
                <a:latin typeface="Arial" panose="020B0604020202020204" pitchFamily="34" charset="0"/>
              </a:rPr>
              <a:t>la famille </a:t>
            </a:r>
            <a:r>
              <a:rPr lang="fr-FR" dirty="0" err="1">
                <a:solidFill>
                  <a:srgbClr val="FFFFFF"/>
                </a:solidFill>
                <a:latin typeface="Arial" panose="020B0604020202020204" pitchFamily="34" charset="0"/>
              </a:rPr>
              <a:t>Doll</a:t>
            </a:r>
            <a:r>
              <a:rPr lang="fr-FR" dirty="0">
                <a:solidFill>
                  <a:srgbClr val="FFFFFF"/>
                </a:solidFill>
                <a:latin typeface="Arial" panose="020B0604020202020204" pitchFamily="34" charset="0"/>
              </a:rPr>
              <a:t> sera surtout connue pour ses apparitions dans les tristement célèbres </a:t>
            </a:r>
            <a:r>
              <a:rPr lang="fr-FR" i="1" dirty="0">
                <a:solidFill>
                  <a:srgbClr val="FFFFFF"/>
                </a:solidFill>
                <a:latin typeface="Arial" panose="020B0604020202020204" pitchFamily="34" charset="0"/>
              </a:rPr>
              <a:t>Freaks</a:t>
            </a:r>
            <a:r>
              <a:rPr lang="fr-FR" dirty="0">
                <a:solidFill>
                  <a:srgbClr val="FFFFFF"/>
                </a:solidFill>
                <a:latin typeface="Arial" panose="020B0604020202020204" pitchFamily="34" charset="0"/>
              </a:rPr>
              <a:t> (1932) de </a:t>
            </a:r>
            <a:r>
              <a:rPr lang="fr-FR" dirty="0" err="1">
                <a:solidFill>
                  <a:srgbClr val="FFFFFF"/>
                </a:solidFill>
                <a:latin typeface="Arial" panose="020B0604020202020204" pitchFamily="34" charset="0"/>
              </a:rPr>
              <a:t>Toding</a:t>
            </a:r>
            <a:r>
              <a:rPr lang="fr-FR" dirty="0">
                <a:solidFill>
                  <a:srgbClr val="FFFFFF"/>
                </a:solidFill>
                <a:latin typeface="Arial" panose="020B0604020202020204" pitchFamily="34" charset="0"/>
              </a:rPr>
              <a:t> Browning et dans le bien-aimé </a:t>
            </a:r>
            <a:r>
              <a:rPr lang="fr-FR" i="1" dirty="0">
                <a:solidFill>
                  <a:srgbClr val="FFFFFF"/>
                </a:solidFill>
                <a:latin typeface="Arial" panose="020B0604020202020204" pitchFamily="34" charset="0"/>
              </a:rPr>
              <a:t>The </a:t>
            </a:r>
            <a:r>
              <a:rPr lang="fr-FR" i="1" dirty="0" err="1">
                <a:solidFill>
                  <a:srgbClr val="FFFFFF"/>
                </a:solidFill>
                <a:latin typeface="Arial" panose="020B0604020202020204" pitchFamily="34" charset="0"/>
              </a:rPr>
              <a:t>Wizard</a:t>
            </a:r>
            <a:r>
              <a:rPr lang="fr-FR" i="1" dirty="0">
                <a:solidFill>
                  <a:srgbClr val="FFFFFF"/>
                </a:solidFill>
                <a:latin typeface="Arial" panose="020B0604020202020204" pitchFamily="34" charset="0"/>
              </a:rPr>
              <a:t> of Oz</a:t>
            </a:r>
            <a:r>
              <a:rPr lang="fr-FR" dirty="0">
                <a:solidFill>
                  <a:srgbClr val="FFFFFF"/>
                </a:solidFill>
                <a:latin typeface="Arial" panose="020B0604020202020204" pitchFamily="34" charset="0"/>
              </a:rPr>
              <a:t> (1939). Dans les </a:t>
            </a:r>
            <a:r>
              <a:rPr lang="fr-FR" i="1" dirty="0">
                <a:solidFill>
                  <a:srgbClr val="FFFFFF"/>
                </a:solidFill>
                <a:latin typeface="Arial" panose="020B0604020202020204" pitchFamily="34" charset="0"/>
              </a:rPr>
              <a:t>freaks</a:t>
            </a:r>
            <a:r>
              <a:rPr lang="fr-FR" dirty="0">
                <a:solidFill>
                  <a:srgbClr val="FFFFFF"/>
                </a:solidFill>
                <a:latin typeface="Arial" panose="020B0604020202020204" pitchFamily="34" charset="0"/>
              </a:rPr>
              <a:t>, Harry joue le rôle principal de Hans, le petit joueur séduit par son fiancé aimant Frieda (interprété par la </a:t>
            </a:r>
            <a:r>
              <a:rPr lang="fr-FR" dirty="0" err="1">
                <a:solidFill>
                  <a:srgbClr val="FFFFFF"/>
                </a:solidFill>
                <a:latin typeface="Arial" panose="020B0604020202020204" pitchFamily="34" charset="0"/>
              </a:rPr>
              <a:t>soeur</a:t>
            </a:r>
            <a:r>
              <a:rPr lang="fr-FR" dirty="0">
                <a:solidFill>
                  <a:srgbClr val="FFFFFF"/>
                </a:solidFill>
                <a:latin typeface="Arial" panose="020B0604020202020204" pitchFamily="34" charset="0"/>
              </a:rPr>
              <a:t> de Harry, Daisy)</a:t>
            </a:r>
            <a:endParaRPr lang="fr-FR" dirty="0"/>
          </a:p>
        </p:txBody>
      </p:sp>
      <p:pic>
        <p:nvPicPr>
          <p:cNvPr id="4" name="vlc-record-2019-06-25-09h57m50s-Freaks (1932) _ Monstros (1932) - legenda em português (ATIVE A LEGENDA) - Filme completo.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9106422" y="2169413"/>
            <a:ext cx="2755726" cy="2024615"/>
          </a:xfrm>
          <a:prstGeom prst="rect">
            <a:avLst/>
          </a:prstGeom>
        </p:spPr>
      </p:pic>
    </p:spTree>
    <p:extLst>
      <p:ext uri="{BB962C8B-B14F-4D97-AF65-F5344CB8AC3E}">
        <p14:creationId xmlns:p14="http://schemas.microsoft.com/office/powerpoint/2010/main" val="16716588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891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10421" y="437791"/>
            <a:ext cx="6546937" cy="369332"/>
          </a:xfrm>
          <a:prstGeom prst="rect">
            <a:avLst/>
          </a:prstGeom>
        </p:spPr>
        <p:txBody>
          <a:bodyPr wrap="square">
            <a:spAutoFit/>
          </a:bodyPr>
          <a:lstStyle/>
          <a:p>
            <a:r>
              <a:rPr lang="fr-FR" b="1" cap="all" smtClean="0">
                <a:solidFill>
                  <a:srgbClr val="FF0000"/>
                </a:solidFill>
                <a:latin typeface="Quicksand"/>
              </a:rPr>
              <a:t>JENNIE LEE ET ELVIRA SNOW (1901 – 1934 / 1914 – 1976)</a:t>
            </a:r>
            <a:endParaRPr lang="fr-FR" b="1" i="0" cap="all" dirty="0">
              <a:solidFill>
                <a:srgbClr val="FF0000"/>
              </a:solidFill>
              <a:effectLst/>
              <a:latin typeface="Quicksand"/>
            </a:endParaRPr>
          </a:p>
        </p:txBody>
      </p:sp>
      <p:sp>
        <p:nvSpPr>
          <p:cNvPr id="3" name="Rectangle 2"/>
          <p:cNvSpPr/>
          <p:nvPr/>
        </p:nvSpPr>
        <p:spPr>
          <a:xfrm>
            <a:off x="100208" y="969962"/>
            <a:ext cx="9031266" cy="5755422"/>
          </a:xfrm>
          <a:prstGeom prst="rect">
            <a:avLst/>
          </a:prstGeom>
        </p:spPr>
        <p:txBody>
          <a:bodyPr wrap="square">
            <a:spAutoFit/>
          </a:bodyPr>
          <a:lstStyle/>
          <a:p>
            <a:r>
              <a:rPr lang="fr-FR" sz="1600" dirty="0">
                <a:latin typeface="Calibri" panose="020F0502020204030204" pitchFamily="34" charset="0"/>
                <a:cs typeface="Calibri" panose="020F0502020204030204" pitchFamily="34" charset="0"/>
              </a:rPr>
              <a:t>Elvira et Jenny Lee Snow travaillent également comme </a:t>
            </a:r>
            <a:r>
              <a:rPr lang="fr-FR" sz="1600" dirty="0" err="1">
                <a:latin typeface="Calibri" panose="020F0502020204030204" pitchFamily="34" charset="0"/>
                <a:cs typeface="Calibri" panose="020F0502020204030204" pitchFamily="34" charset="0"/>
              </a:rPr>
              <a:t>pinheads</a:t>
            </a:r>
            <a:r>
              <a:rPr lang="fr-FR" sz="1600" dirty="0">
                <a:latin typeface="Calibri" panose="020F0502020204030204" pitchFamily="34" charset="0"/>
                <a:cs typeface="Calibri" panose="020F0502020204030204" pitchFamily="34" charset="0"/>
              </a:rPr>
              <a:t>. Elles souffrent de la même microcéphalie congénitale que le célèbre </a:t>
            </a:r>
            <a:r>
              <a:rPr lang="fr-FR" sz="1600" dirty="0" err="1">
                <a:latin typeface="Calibri" panose="020F0502020204030204" pitchFamily="34" charset="0"/>
                <a:cs typeface="Calibri" panose="020F0502020204030204" pitchFamily="34" charset="0"/>
              </a:rPr>
              <a:t>Schlitzie</a:t>
            </a:r>
            <a:r>
              <a:rPr lang="fr-FR" sz="1600" dirty="0">
                <a:latin typeface="Calibri" panose="020F0502020204030204" pitchFamily="34" charset="0"/>
                <a:cs typeface="Calibri" panose="020F0502020204030204" pitchFamily="34" charset="0"/>
              </a:rPr>
              <a:t>, leur modèle. Même look, même chevelure rasée autour d’une queue de cheval pour augmenter l’effet conique du crâne, elles partagent avec lui plusieurs scènes de </a:t>
            </a:r>
            <a:r>
              <a:rPr lang="fr-FR" sz="1600" i="1" dirty="0">
                <a:latin typeface="Calibri" panose="020F0502020204030204" pitchFamily="34" charset="0"/>
                <a:cs typeface="Calibri" panose="020F0502020204030204" pitchFamily="34" charset="0"/>
              </a:rPr>
              <a:t>Freaks</a:t>
            </a:r>
            <a:r>
              <a:rPr lang="fr-FR" sz="1600" dirty="0">
                <a:latin typeface="Calibri" panose="020F0502020204030204" pitchFamily="34" charset="0"/>
                <a:cs typeface="Calibri" panose="020F0502020204030204" pitchFamily="34" charset="0"/>
              </a:rPr>
              <a:t> (1932). Supposées être tour à tour originaires du Yucatán, du Pérou ou d’Australie, Elvira et Jenny Lee sont en réalité toutes les deux nées au fin fond de la </a:t>
            </a:r>
            <a:r>
              <a:rPr lang="fr-FR" sz="1600" dirty="0" err="1">
                <a:latin typeface="Calibri" panose="020F0502020204030204" pitchFamily="34" charset="0"/>
                <a:cs typeface="Calibri" panose="020F0502020204030204" pitchFamily="34" charset="0"/>
              </a:rPr>
              <a:t>Georgie</a:t>
            </a:r>
            <a:r>
              <a:rPr lang="fr-FR" sz="1600" dirty="0">
                <a:latin typeface="Calibri" panose="020F0502020204030204" pitchFamily="34" charset="0"/>
                <a:cs typeface="Calibri" panose="020F0502020204030204" pitchFamily="34" charset="0"/>
              </a:rPr>
              <a:t> – la première en 1901, la seconde en 1914. Surnommées « The </a:t>
            </a:r>
            <a:r>
              <a:rPr lang="fr-FR" sz="1600" dirty="0" err="1">
                <a:latin typeface="Calibri" panose="020F0502020204030204" pitchFamily="34" charset="0"/>
                <a:cs typeface="Calibri" panose="020F0502020204030204" pitchFamily="34" charset="0"/>
              </a:rPr>
              <a:t>Pinhead</a:t>
            </a:r>
            <a:r>
              <a:rPr lang="fr-FR" sz="1600" dirty="0">
                <a:latin typeface="Calibri" panose="020F0502020204030204" pitchFamily="34" charset="0"/>
                <a:cs typeface="Calibri" panose="020F0502020204030204" pitchFamily="34" charset="0"/>
              </a:rPr>
              <a:t> </a:t>
            </a:r>
            <a:r>
              <a:rPr lang="fr-FR" sz="1600" dirty="0" err="1">
                <a:latin typeface="Calibri" panose="020F0502020204030204" pitchFamily="34" charset="0"/>
                <a:cs typeface="Calibri" panose="020F0502020204030204" pitchFamily="34" charset="0"/>
              </a:rPr>
              <a:t>Twins</a:t>
            </a:r>
            <a:r>
              <a:rPr lang="fr-FR" sz="1600" dirty="0">
                <a:latin typeface="Calibri" panose="020F0502020204030204" pitchFamily="34" charset="0"/>
                <a:cs typeface="Calibri" panose="020F0502020204030204" pitchFamily="34" charset="0"/>
              </a:rPr>
              <a:t> » ou « The Snow </a:t>
            </a:r>
            <a:r>
              <a:rPr lang="fr-FR" sz="1600" dirty="0" err="1">
                <a:latin typeface="Calibri" panose="020F0502020204030204" pitchFamily="34" charset="0"/>
                <a:cs typeface="Calibri" panose="020F0502020204030204" pitchFamily="34" charset="0"/>
              </a:rPr>
              <a:t>Twins</a:t>
            </a:r>
            <a:r>
              <a:rPr lang="fr-FR" sz="1600" dirty="0">
                <a:latin typeface="Calibri" panose="020F0502020204030204" pitchFamily="34" charset="0"/>
                <a:cs typeface="Calibri" panose="020F0502020204030204" pitchFamily="34" charset="0"/>
              </a:rPr>
              <a:t> », les sœurs auraient en fait eu près de treize ans d’écart. Elles sont exhibées sous les pseudonymes de « </a:t>
            </a:r>
            <a:r>
              <a:rPr lang="fr-FR" sz="1600" dirty="0" err="1">
                <a:latin typeface="Calibri" panose="020F0502020204030204" pitchFamily="34" charset="0"/>
                <a:cs typeface="Calibri" panose="020F0502020204030204" pitchFamily="34" charset="0"/>
              </a:rPr>
              <a:t>Pip</a:t>
            </a:r>
            <a:r>
              <a:rPr lang="fr-FR" sz="1600" dirty="0">
                <a:latin typeface="Calibri" panose="020F0502020204030204" pitchFamily="34" charset="0"/>
                <a:cs typeface="Calibri" panose="020F0502020204030204" pitchFamily="34" charset="0"/>
              </a:rPr>
              <a:t> et Flip », « Pipo et </a:t>
            </a:r>
            <a:r>
              <a:rPr lang="fr-FR" sz="1600" dirty="0" err="1">
                <a:latin typeface="Calibri" panose="020F0502020204030204" pitchFamily="34" charset="0"/>
                <a:cs typeface="Calibri" panose="020F0502020204030204" pitchFamily="34" charset="0"/>
              </a:rPr>
              <a:t>Zipo</a:t>
            </a:r>
            <a:r>
              <a:rPr lang="fr-FR" sz="1600" dirty="0">
                <a:latin typeface="Calibri" panose="020F0502020204030204" pitchFamily="34" charset="0"/>
                <a:cs typeface="Calibri" panose="020F0502020204030204" pitchFamily="34" charset="0"/>
              </a:rPr>
              <a:t> » ou « Zip et </a:t>
            </a:r>
            <a:r>
              <a:rPr lang="fr-FR" sz="1600" dirty="0" err="1">
                <a:latin typeface="Calibri" panose="020F0502020204030204" pitchFamily="34" charset="0"/>
                <a:cs typeface="Calibri" panose="020F0502020204030204" pitchFamily="34" charset="0"/>
              </a:rPr>
              <a:t>Pip</a:t>
            </a:r>
            <a:r>
              <a:rPr lang="fr-FR" sz="1600" dirty="0">
                <a:latin typeface="Calibri" panose="020F0502020204030204" pitchFamily="34" charset="0"/>
                <a:cs typeface="Calibri" panose="020F0502020204030204" pitchFamily="34" charset="0"/>
              </a:rPr>
              <a:t> », comme dans </a:t>
            </a:r>
            <a:r>
              <a:rPr lang="fr-FR" sz="1600" i="1" dirty="0">
                <a:latin typeface="Calibri" panose="020F0502020204030204" pitchFamily="34" charset="0"/>
                <a:cs typeface="Calibri" panose="020F0502020204030204" pitchFamily="34" charset="0"/>
              </a:rPr>
              <a:t>Freaks</a:t>
            </a:r>
            <a:r>
              <a:rPr lang="fr-FR" sz="1600" dirty="0">
                <a:latin typeface="Calibri" panose="020F0502020204030204" pitchFamily="34" charset="0"/>
                <a:cs typeface="Calibri" panose="020F0502020204030204" pitchFamily="34" charset="0"/>
              </a:rPr>
              <a:t>, où Elvira est créditée en tant que Zip, sans doute pour faire référence à un de leurs aînés </a:t>
            </a:r>
            <a:r>
              <a:rPr lang="fr-FR" sz="1600" dirty="0" err="1">
                <a:latin typeface="Calibri" panose="020F0502020204030204" pitchFamily="34" charset="0"/>
                <a:cs typeface="Calibri" panose="020F0502020204030204" pitchFamily="34" charset="0"/>
              </a:rPr>
              <a:t>pinhead</a:t>
            </a:r>
            <a:r>
              <a:rPr lang="fr-FR" sz="1600" dirty="0">
                <a:latin typeface="Calibri" panose="020F0502020204030204" pitchFamily="34" charset="0"/>
                <a:cs typeface="Calibri" panose="020F0502020204030204" pitchFamily="34" charset="0"/>
              </a:rPr>
              <a:t>, baptisé du même nom, et bénéficier de sa popularité. Comme toutes les « têtes d’épingle », les sœurs Snow présentent un retard mental dû à la diminution de leur boîte crânienne. Jenny Lee à l’intelligence d’un bébé de 18 mois, Elvira atteint le niveau d’un enfant de 5 ans. Nécessitant une surveillance et des soins constants, les sœurs possèdent une morphologie enfantine et ne dépassent pas 1,35 mètre. </a:t>
            </a:r>
            <a:r>
              <a:rPr lang="fr-FR" sz="1600" dirty="0">
                <a:solidFill>
                  <a:srgbClr val="FF0000"/>
                </a:solidFill>
                <a:latin typeface="Calibri" panose="020F0502020204030204" pitchFamily="34" charset="0"/>
                <a:cs typeface="Calibri" panose="020F0502020204030204" pitchFamily="34" charset="0"/>
              </a:rPr>
              <a:t>Leur innocence timide est immortalisée dans </a:t>
            </a:r>
            <a:r>
              <a:rPr lang="fr-FR" sz="1600" i="1" dirty="0">
                <a:solidFill>
                  <a:srgbClr val="FF0000"/>
                </a:solidFill>
                <a:latin typeface="Calibri" panose="020F0502020204030204" pitchFamily="34" charset="0"/>
                <a:cs typeface="Calibri" panose="020F0502020204030204" pitchFamily="34" charset="0"/>
              </a:rPr>
              <a:t>Freaks</a:t>
            </a:r>
            <a:r>
              <a:rPr lang="fr-FR" sz="1600" dirty="0">
                <a:solidFill>
                  <a:srgbClr val="FF0000"/>
                </a:solidFill>
                <a:latin typeface="Calibri" panose="020F0502020204030204" pitchFamily="34" charset="0"/>
                <a:cs typeface="Calibri" panose="020F0502020204030204" pitchFamily="34" charset="0"/>
              </a:rPr>
              <a:t> où elles cherchent protection dans les jupes de Madame </a:t>
            </a:r>
            <a:r>
              <a:rPr lang="fr-FR" sz="1600" dirty="0" err="1">
                <a:solidFill>
                  <a:srgbClr val="FF0000"/>
                </a:solidFill>
                <a:latin typeface="Calibri" panose="020F0502020204030204" pitchFamily="34" charset="0"/>
                <a:cs typeface="Calibri" panose="020F0502020204030204" pitchFamily="34" charset="0"/>
              </a:rPr>
              <a:t>Tetrallini</a:t>
            </a:r>
            <a:r>
              <a:rPr lang="fr-FR" sz="1600" dirty="0">
                <a:solidFill>
                  <a:srgbClr val="FF0000"/>
                </a:solidFill>
                <a:latin typeface="Calibri" panose="020F0502020204030204" pitchFamily="34" charset="0"/>
                <a:cs typeface="Calibri" panose="020F0502020204030204" pitchFamily="34" charset="0"/>
              </a:rPr>
              <a:t> qui les présente comme ses enfants</a:t>
            </a:r>
            <a:r>
              <a:rPr lang="fr-FR" sz="1600" dirty="0">
                <a:latin typeface="Calibri" panose="020F0502020204030204" pitchFamily="34" charset="0"/>
                <a:cs typeface="Calibri" panose="020F0502020204030204" pitchFamily="34" charset="0"/>
              </a:rPr>
              <a:t>. Principalement basées au World </a:t>
            </a:r>
            <a:r>
              <a:rPr lang="fr-FR" sz="1600" dirty="0" err="1">
                <a:latin typeface="Calibri" panose="020F0502020204030204" pitchFamily="34" charset="0"/>
                <a:cs typeface="Calibri" panose="020F0502020204030204" pitchFamily="34" charset="0"/>
              </a:rPr>
              <a:t>Circus</a:t>
            </a:r>
            <a:r>
              <a:rPr lang="fr-FR" sz="1600" dirty="0">
                <a:latin typeface="Calibri" panose="020F0502020204030204" pitchFamily="34" charset="0"/>
                <a:cs typeface="Calibri" panose="020F0502020204030204" pitchFamily="34" charset="0"/>
              </a:rPr>
              <a:t> </a:t>
            </a:r>
            <a:r>
              <a:rPr lang="fr-FR" sz="1600" dirty="0" err="1">
                <a:latin typeface="Calibri" panose="020F0502020204030204" pitchFamily="34" charset="0"/>
                <a:cs typeface="Calibri" panose="020F0502020204030204" pitchFamily="34" charset="0"/>
              </a:rPr>
              <a:t>Sideshow</a:t>
            </a:r>
            <a:r>
              <a:rPr lang="fr-FR" sz="1600" dirty="0">
                <a:latin typeface="Calibri" panose="020F0502020204030204" pitchFamily="34" charset="0"/>
                <a:cs typeface="Calibri" panose="020F0502020204030204" pitchFamily="34" charset="0"/>
              </a:rPr>
              <a:t> de </a:t>
            </a:r>
            <a:r>
              <a:rPr lang="fr-FR" sz="1600" dirty="0" err="1">
                <a:latin typeface="Calibri" panose="020F0502020204030204" pitchFamily="34" charset="0"/>
                <a:cs typeface="Calibri" panose="020F0502020204030204" pitchFamily="34" charset="0"/>
              </a:rPr>
              <a:t>Coney</a:t>
            </a:r>
            <a:r>
              <a:rPr lang="fr-FR" sz="1600" dirty="0">
                <a:latin typeface="Calibri" panose="020F0502020204030204" pitchFamily="34" charset="0"/>
                <a:cs typeface="Calibri" panose="020F0502020204030204" pitchFamily="34" charset="0"/>
              </a:rPr>
              <a:t> Island dans le quartier de Brooklyn à New York, les sœurs Snow se sont moins illustrées dans les spectacles itinérants. Elles y exercent de la fin des années 1920 jusqu’en 1941, où le show ferme la boutique, avec pour collègues d’autres membres du casting de </a:t>
            </a:r>
            <a:r>
              <a:rPr lang="fr-FR" sz="1600" i="1" dirty="0">
                <a:latin typeface="Calibri" panose="020F0502020204030204" pitchFamily="34" charset="0"/>
                <a:cs typeface="Calibri" panose="020F0502020204030204" pitchFamily="34" charset="0"/>
              </a:rPr>
              <a:t>Freaks</a:t>
            </a:r>
            <a:r>
              <a:rPr lang="fr-FR" sz="1600" dirty="0">
                <a:latin typeface="Calibri" panose="020F0502020204030204" pitchFamily="34" charset="0"/>
                <a:cs typeface="Calibri" panose="020F0502020204030204" pitchFamily="34" charset="0"/>
              </a:rPr>
              <a:t>, Prince </a:t>
            </a:r>
            <a:r>
              <a:rPr lang="fr-FR" sz="1600" dirty="0" err="1">
                <a:latin typeface="Calibri" panose="020F0502020204030204" pitchFamily="34" charset="0"/>
                <a:cs typeface="Calibri" panose="020F0502020204030204" pitchFamily="34" charset="0"/>
              </a:rPr>
              <a:t>Randian</a:t>
            </a:r>
            <a:r>
              <a:rPr lang="fr-FR" sz="1600" dirty="0">
                <a:latin typeface="Calibri" panose="020F0502020204030204" pitchFamily="34" charset="0"/>
                <a:cs typeface="Calibri" panose="020F0502020204030204" pitchFamily="34" charset="0"/>
              </a:rPr>
              <a:t>, le torse humain et Lady Olga, la femme à barbe. Au sommet de leur popularité, leur impresario Sam Wagner paie leur famille jusqu’à 75 $ par semaine, une grosse somme en cette époque de Grande Dépression… Leur frère, Cliff Snow, a également été leur manager. Jenny Lee meurt à peine deux ans après </a:t>
            </a:r>
            <a:r>
              <a:rPr lang="fr-FR" sz="1600" i="1" dirty="0">
                <a:latin typeface="Calibri" panose="020F0502020204030204" pitchFamily="34" charset="0"/>
                <a:cs typeface="Calibri" panose="020F0502020204030204" pitchFamily="34" charset="0"/>
              </a:rPr>
              <a:t>Freaks</a:t>
            </a:r>
            <a:r>
              <a:rPr lang="fr-FR" sz="1600" dirty="0">
                <a:latin typeface="Calibri" panose="020F0502020204030204" pitchFamily="34" charset="0"/>
                <a:cs typeface="Calibri" panose="020F0502020204030204" pitchFamily="34" charset="0"/>
              </a:rPr>
              <a:t>, en 1934, à seulement 20 ans. À sa mort, leur autre frère </a:t>
            </a:r>
            <a:r>
              <a:rPr lang="fr-FR" sz="1600" dirty="0" err="1">
                <a:latin typeface="Calibri" panose="020F0502020204030204" pitchFamily="34" charset="0"/>
                <a:cs typeface="Calibri" panose="020F0502020204030204" pitchFamily="34" charset="0"/>
              </a:rPr>
              <a:t>pinhead</a:t>
            </a:r>
            <a:r>
              <a:rPr lang="fr-FR" sz="1600" dirty="0">
                <a:latin typeface="Calibri" panose="020F0502020204030204" pitchFamily="34" charset="0"/>
                <a:cs typeface="Calibri" panose="020F0502020204030204" pitchFamily="34" charset="0"/>
              </a:rPr>
              <a:t>, Clayton Snow apparaît parfois en compagnie d’Elvira sous les noms de « Zippo &amp; </a:t>
            </a:r>
            <a:r>
              <a:rPr lang="fr-FR" sz="1600" dirty="0" err="1">
                <a:latin typeface="Calibri" panose="020F0502020204030204" pitchFamily="34" charset="0"/>
                <a:cs typeface="Calibri" panose="020F0502020204030204" pitchFamily="34" charset="0"/>
              </a:rPr>
              <a:t>Flippo</a:t>
            </a:r>
            <a:r>
              <a:rPr lang="fr-FR" sz="1600" dirty="0">
                <a:latin typeface="Calibri" panose="020F0502020204030204" pitchFamily="34" charset="0"/>
                <a:cs typeface="Calibri" panose="020F0502020204030204" pitchFamily="34" charset="0"/>
              </a:rPr>
              <a:t> ». Dans cette fratrie de six enfants, nés de parents sans handicap, trois sont normaux, trois sont microcéphales. L’aînée des sœurs Snow est décédée en 1976 à l’âge de 75 ans.</a:t>
            </a:r>
          </a:p>
        </p:txBody>
      </p:sp>
      <p:pic>
        <p:nvPicPr>
          <p:cNvPr id="1026" name="Picture 2" descr="Jenny Lee et Elvira Snow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65756" y="1376862"/>
            <a:ext cx="3126244" cy="2470811"/>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65196" y="4065648"/>
            <a:ext cx="2209478" cy="1671272"/>
          </a:xfrm>
          <a:prstGeom prst="rect">
            <a:avLst/>
          </a:prstGeom>
        </p:spPr>
      </p:pic>
    </p:spTree>
    <p:extLst>
      <p:ext uri="{BB962C8B-B14F-4D97-AF65-F5344CB8AC3E}">
        <p14:creationId xmlns:p14="http://schemas.microsoft.com/office/powerpoint/2010/main" val="30831249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Minnie Woosley Koo Ko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61789" y="458691"/>
            <a:ext cx="2562573" cy="3679855"/>
          </a:xfrm>
          <a:prstGeom prst="rect">
            <a:avLst/>
          </a:prstGeom>
          <a:noFill/>
          <a:extLst>
            <a:ext uri="{909E8E84-426E-40DD-AFC4-6F175D3DCCD1}">
              <a14:hiddenFill xmlns:a14="http://schemas.microsoft.com/office/drawing/2010/main">
                <a:solidFill>
                  <a:srgbClr val="FFFFFF"/>
                </a:solidFill>
              </a14:hiddenFill>
            </a:ext>
          </a:extLst>
        </p:spPr>
      </p:pic>
      <p:pic>
        <p:nvPicPr>
          <p:cNvPr id="3" name="vlc-record-2019-06-25-10h43m40s-Freaks (1932) _ Monstros (1932) - legenda em português (ATIVE A LEGENDA) - Filme completo.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9161789" y="4602611"/>
            <a:ext cx="2166220" cy="1591509"/>
          </a:xfrm>
          <a:prstGeom prst="rect">
            <a:avLst/>
          </a:prstGeom>
        </p:spPr>
      </p:pic>
      <p:sp>
        <p:nvSpPr>
          <p:cNvPr id="4" name="Rectangle 3"/>
          <p:cNvSpPr/>
          <p:nvPr/>
        </p:nvSpPr>
        <p:spPr>
          <a:xfrm>
            <a:off x="0" y="1598835"/>
            <a:ext cx="9144000" cy="4801314"/>
          </a:xfrm>
          <a:prstGeom prst="rect">
            <a:avLst/>
          </a:prstGeom>
        </p:spPr>
        <p:txBody>
          <a:bodyPr wrap="square">
            <a:spAutoFit/>
          </a:bodyPr>
          <a:lstStyle/>
          <a:p>
            <a:r>
              <a:rPr lang="fr-FR" dirty="0">
                <a:latin typeface="Source Sans Pro"/>
              </a:rPr>
              <a:t>Née en 1880 en Géorgie, </a:t>
            </a:r>
            <a:r>
              <a:rPr lang="fr-FR" dirty="0" err="1">
                <a:latin typeface="Source Sans Pro"/>
              </a:rPr>
              <a:t>Minnie</a:t>
            </a:r>
            <a:r>
              <a:rPr lang="fr-FR" dirty="0">
                <a:latin typeface="Source Sans Pro"/>
              </a:rPr>
              <a:t> </a:t>
            </a:r>
            <a:r>
              <a:rPr lang="fr-FR" dirty="0" err="1">
                <a:latin typeface="Source Sans Pro"/>
              </a:rPr>
              <a:t>Woolsey</a:t>
            </a:r>
            <a:r>
              <a:rPr lang="fr-FR" dirty="0">
                <a:latin typeface="Source Sans Pro"/>
              </a:rPr>
              <a:t> souffre du syndrome de </a:t>
            </a:r>
            <a:r>
              <a:rPr lang="fr-FR" dirty="0" err="1">
                <a:latin typeface="Source Sans Pro"/>
              </a:rPr>
              <a:t>Seckel</a:t>
            </a:r>
            <a:r>
              <a:rPr lang="fr-FR" dirty="0">
                <a:latin typeface="Source Sans Pro"/>
              </a:rPr>
              <a:t>, maladie génétique rare caractérisée par l’association d’un nanisme proportionné avec microcéphalie, d’une dysmorphie faciale dite en tête d’oiseau, et d’un retard mental, entres autres anomalies possibles. Elle débute sa carrière sous le nom de </a:t>
            </a:r>
            <a:r>
              <a:rPr lang="fr-FR" dirty="0" err="1">
                <a:latin typeface="Source Sans Pro"/>
              </a:rPr>
              <a:t>Minnie</a:t>
            </a:r>
            <a:r>
              <a:rPr lang="fr-FR" dirty="0">
                <a:latin typeface="Source Sans Pro"/>
              </a:rPr>
              <a:t> </a:t>
            </a:r>
            <a:r>
              <a:rPr lang="fr-FR" dirty="0" err="1">
                <a:latin typeface="Source Sans Pro"/>
              </a:rPr>
              <a:t>Ha-Ha</a:t>
            </a:r>
            <a:r>
              <a:rPr lang="fr-FR" dirty="0">
                <a:latin typeface="Source Sans Pro"/>
              </a:rPr>
              <a:t> en costume amérindien. Avec ses 1,37 mètre, un nez ressemblant à un bec, quasiment chauve et édentée, </a:t>
            </a:r>
            <a:r>
              <a:rPr lang="fr-FR" dirty="0" err="1">
                <a:latin typeface="Source Sans Pro"/>
              </a:rPr>
              <a:t>Minnie</a:t>
            </a:r>
            <a:r>
              <a:rPr lang="fr-FR" dirty="0">
                <a:latin typeface="Source Sans Pro"/>
              </a:rPr>
              <a:t> aurait été arrachée de l’asile psychiatrique où elle végétait, par son futur manager qui voit en elle la poule aux œufs d’or. De nature timide, elle finit par apprécier d’être le centre du spectacle.</a:t>
            </a:r>
            <a:r>
              <a:rPr lang="fr-FR" dirty="0"/>
              <a:t/>
            </a:r>
            <a:br>
              <a:rPr lang="fr-FR" dirty="0"/>
            </a:br>
            <a:r>
              <a:rPr lang="fr-FR" dirty="0">
                <a:latin typeface="Source Sans Pro"/>
              </a:rPr>
              <a:t>Elle tient son propre rôle dans </a:t>
            </a:r>
            <a:r>
              <a:rPr lang="fr-FR" i="1" dirty="0">
                <a:latin typeface="Source Sans Pro"/>
              </a:rPr>
              <a:t>Freaks</a:t>
            </a:r>
            <a:r>
              <a:rPr lang="fr-FR" dirty="0">
                <a:latin typeface="Source Sans Pro"/>
              </a:rPr>
              <a:t>, créditée comme </a:t>
            </a:r>
            <a:r>
              <a:rPr lang="fr-FR" dirty="0" err="1">
                <a:latin typeface="Source Sans Pro"/>
              </a:rPr>
              <a:t>Koo</a:t>
            </a:r>
            <a:r>
              <a:rPr lang="fr-FR" dirty="0">
                <a:latin typeface="Source Sans Pro"/>
              </a:rPr>
              <a:t> </a:t>
            </a:r>
            <a:r>
              <a:rPr lang="fr-FR" dirty="0" err="1">
                <a:latin typeface="Source Sans Pro"/>
              </a:rPr>
              <a:t>Koo</a:t>
            </a:r>
            <a:r>
              <a:rPr lang="fr-FR" dirty="0">
                <a:latin typeface="Source Sans Pro"/>
              </a:rPr>
              <a:t>. Un rôle sans texte mais mémorable. Comme nombre de ses collègues freaks, elle danse sur la table du repas de mariage dans son costume à plumes. Après </a:t>
            </a:r>
            <a:r>
              <a:rPr lang="fr-FR" i="1" dirty="0">
                <a:latin typeface="Source Sans Pro"/>
              </a:rPr>
              <a:t>Freaks</a:t>
            </a:r>
            <a:r>
              <a:rPr lang="fr-FR" dirty="0">
                <a:latin typeface="Source Sans Pro"/>
              </a:rPr>
              <a:t>, devenue complètement aveugle, elle se produit à </a:t>
            </a:r>
            <a:r>
              <a:rPr lang="fr-FR" dirty="0" err="1">
                <a:latin typeface="Source Sans Pro"/>
              </a:rPr>
              <a:t>Coney</a:t>
            </a:r>
            <a:r>
              <a:rPr lang="fr-FR" dirty="0">
                <a:latin typeface="Source Sans Pro"/>
              </a:rPr>
              <a:t> Island à Brooklyn, rebaptisée </a:t>
            </a:r>
            <a:r>
              <a:rPr lang="fr-FR" dirty="0" err="1">
                <a:latin typeface="Source Sans Pro"/>
              </a:rPr>
              <a:t>Koo</a:t>
            </a:r>
            <a:r>
              <a:rPr lang="fr-FR" dirty="0">
                <a:latin typeface="Source Sans Pro"/>
              </a:rPr>
              <a:t> </a:t>
            </a:r>
            <a:r>
              <a:rPr lang="fr-FR" dirty="0" err="1">
                <a:latin typeface="Source Sans Pro"/>
              </a:rPr>
              <a:t>Koo</a:t>
            </a:r>
            <a:r>
              <a:rPr lang="fr-FR" dirty="0">
                <a:latin typeface="Source Sans Pro"/>
              </a:rPr>
              <a:t>, « The Blind Girl </a:t>
            </a:r>
            <a:r>
              <a:rPr lang="fr-FR" dirty="0" err="1">
                <a:latin typeface="Source Sans Pro"/>
              </a:rPr>
              <a:t>From</a:t>
            </a:r>
            <a:r>
              <a:rPr lang="fr-FR" dirty="0">
                <a:latin typeface="Source Sans Pro"/>
              </a:rPr>
              <a:t> Mars ». Capable de rester immobile pendant des heures sur une chaise, sans réagir à aucun stimulus, </a:t>
            </a:r>
            <a:r>
              <a:rPr lang="fr-FR" dirty="0" err="1">
                <a:latin typeface="Source Sans Pro"/>
              </a:rPr>
              <a:t>Minnie</a:t>
            </a:r>
            <a:r>
              <a:rPr lang="fr-FR" dirty="0">
                <a:latin typeface="Source Sans Pro"/>
              </a:rPr>
              <a:t> y aurait été encore présente à l’âge de 80 ans. On retrouve sa trace dans les années 1960 ou Miss </a:t>
            </a:r>
            <a:r>
              <a:rPr lang="fr-FR" dirty="0" err="1">
                <a:latin typeface="Source Sans Pro"/>
              </a:rPr>
              <a:t>Koo</a:t>
            </a:r>
            <a:r>
              <a:rPr lang="fr-FR" dirty="0">
                <a:latin typeface="Source Sans Pro"/>
              </a:rPr>
              <a:t> </a:t>
            </a:r>
            <a:r>
              <a:rPr lang="fr-FR" dirty="0" err="1">
                <a:latin typeface="Source Sans Pro"/>
              </a:rPr>
              <a:t>Koo</a:t>
            </a:r>
            <a:r>
              <a:rPr lang="fr-FR" dirty="0">
                <a:latin typeface="Source Sans Pro"/>
              </a:rPr>
              <a:t> aurait été renversée par une voiture. Le reste de l’histoire est resté obscur, on ignore quand et de quoi </a:t>
            </a:r>
            <a:r>
              <a:rPr lang="fr-FR" dirty="0" err="1">
                <a:latin typeface="Source Sans Pro"/>
              </a:rPr>
              <a:t>Minnie</a:t>
            </a:r>
            <a:r>
              <a:rPr lang="fr-FR" dirty="0">
                <a:latin typeface="Source Sans Pro"/>
              </a:rPr>
              <a:t> </a:t>
            </a:r>
            <a:r>
              <a:rPr lang="fr-FR" dirty="0" err="1">
                <a:latin typeface="Source Sans Pro"/>
              </a:rPr>
              <a:t>Woolsey</a:t>
            </a:r>
            <a:r>
              <a:rPr lang="fr-FR" dirty="0">
                <a:latin typeface="Source Sans Pro"/>
              </a:rPr>
              <a:t> est morte.</a:t>
            </a:r>
            <a:endParaRPr lang="fr-FR" dirty="0"/>
          </a:p>
        </p:txBody>
      </p:sp>
      <p:sp>
        <p:nvSpPr>
          <p:cNvPr id="5" name="Rectangle 4"/>
          <p:cNvSpPr/>
          <p:nvPr/>
        </p:nvSpPr>
        <p:spPr>
          <a:xfrm>
            <a:off x="3749289" y="551238"/>
            <a:ext cx="4467954" cy="369332"/>
          </a:xfrm>
          <a:prstGeom prst="rect">
            <a:avLst/>
          </a:prstGeom>
        </p:spPr>
        <p:txBody>
          <a:bodyPr wrap="none">
            <a:spAutoFit/>
          </a:bodyPr>
          <a:lstStyle/>
          <a:p>
            <a:r>
              <a:rPr lang="en-US" b="1" cap="all" dirty="0">
                <a:solidFill>
                  <a:srgbClr val="FF0000"/>
                </a:solidFill>
                <a:latin typeface="Quicksand"/>
              </a:rPr>
              <a:t>MINNIE WOOLSEY (1880- APRÈS 1960)</a:t>
            </a:r>
            <a:endParaRPr lang="en-US" b="1" i="0" cap="all" dirty="0">
              <a:solidFill>
                <a:srgbClr val="FF0000"/>
              </a:solidFill>
              <a:effectLst/>
              <a:latin typeface="Quicksand"/>
            </a:endParaRPr>
          </a:p>
        </p:txBody>
      </p:sp>
    </p:spTree>
    <p:extLst>
      <p:ext uri="{BB962C8B-B14F-4D97-AF65-F5344CB8AC3E}">
        <p14:creationId xmlns:p14="http://schemas.microsoft.com/office/powerpoint/2010/main" val="4857365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7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4885150" y="1741118"/>
            <a:ext cx="2179529" cy="1323439"/>
          </a:xfrm>
          <a:prstGeom prst="rect">
            <a:avLst/>
          </a:prstGeom>
          <a:noFill/>
        </p:spPr>
        <p:txBody>
          <a:bodyPr wrap="square" rtlCol="0">
            <a:spAutoFit/>
          </a:bodyPr>
          <a:lstStyle/>
          <a:p>
            <a:r>
              <a:rPr lang="fr-FR" sz="8000" dirty="0" smtClean="0"/>
              <a:t>FIN</a:t>
            </a:r>
            <a:endParaRPr lang="fr-FR" sz="8000" dirty="0"/>
          </a:p>
        </p:txBody>
      </p:sp>
      <p:sp>
        <p:nvSpPr>
          <p:cNvPr id="3" name="ZoneTexte 2"/>
          <p:cNvSpPr txBox="1"/>
          <p:nvPr/>
        </p:nvSpPr>
        <p:spPr>
          <a:xfrm>
            <a:off x="4772417" y="3469710"/>
            <a:ext cx="2292262" cy="1938992"/>
          </a:xfrm>
          <a:prstGeom prst="rect">
            <a:avLst/>
          </a:prstGeom>
          <a:noFill/>
        </p:spPr>
        <p:txBody>
          <a:bodyPr wrap="square" rtlCol="0">
            <a:spAutoFit/>
          </a:bodyPr>
          <a:lstStyle/>
          <a:p>
            <a:r>
              <a:rPr lang="fr-FR" sz="4000" dirty="0" smtClean="0">
                <a:solidFill>
                  <a:srgbClr val="FF0000"/>
                </a:solidFill>
              </a:rPr>
              <a:t>BONUS</a:t>
            </a:r>
          </a:p>
          <a:p>
            <a:endParaRPr lang="fr-FR" sz="4000" dirty="0" smtClean="0">
              <a:solidFill>
                <a:srgbClr val="FF0000"/>
              </a:solidFill>
            </a:endParaRPr>
          </a:p>
          <a:p>
            <a:endParaRPr lang="fr-FR" sz="4000" dirty="0">
              <a:solidFill>
                <a:srgbClr val="FF0000"/>
              </a:solidFill>
            </a:endParaRPr>
          </a:p>
        </p:txBody>
      </p:sp>
      <p:sp>
        <p:nvSpPr>
          <p:cNvPr id="4" name="Flèche vers le bas 3"/>
          <p:cNvSpPr/>
          <p:nvPr/>
        </p:nvSpPr>
        <p:spPr>
          <a:xfrm>
            <a:off x="5285983" y="4176158"/>
            <a:ext cx="688931" cy="1498131"/>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2611963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4"/>
                                        </p:tgtEl>
                                        <p:attrNameLst>
                                          <p:attrName>ppt_x</p:attrName>
                                        </p:attrNameLst>
                                      </p:cBhvr>
                                      <p:tavLst>
                                        <p:tav tm="0">
                                          <p:val>
                                            <p:strVal val="ppt_x"/>
                                          </p:val>
                                        </p:tav>
                                        <p:tav tm="100000">
                                          <p:val>
                                            <p:strVal val="ppt_x"/>
                                          </p:val>
                                        </p:tav>
                                      </p:tavLst>
                                    </p:anim>
                                    <p:anim calcmode="lin" valueType="num">
                                      <p:cBhvr additive="base">
                                        <p:cTn id="7" dur="500"/>
                                        <p:tgtEl>
                                          <p:spTgt spid="4"/>
                                        </p:tgtEl>
                                        <p:attrNameLst>
                                          <p:attrName>ppt_y</p:attrName>
                                        </p:attrNameLst>
                                      </p:cBhvr>
                                      <p:tavLst>
                                        <p:tav tm="0">
                                          <p:val>
                                            <p:strVal val="ppt_y"/>
                                          </p:val>
                                        </p:tav>
                                        <p:tav tm="100000">
                                          <p:val>
                                            <p:strVal val="1+ppt_h/2"/>
                                          </p:val>
                                        </p:tav>
                                      </p:tavLst>
                                    </p:anim>
                                    <p:set>
                                      <p:cBhvr>
                                        <p:cTn id="8"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Ã©sultat de recherche d'images pour &quot;elephant man&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48432" y="1240077"/>
            <a:ext cx="2863196" cy="438208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30268" y="2137033"/>
            <a:ext cx="6096000" cy="3139321"/>
          </a:xfrm>
          <a:prstGeom prst="rect">
            <a:avLst/>
          </a:prstGeom>
        </p:spPr>
        <p:txBody>
          <a:bodyPr>
            <a:spAutoFit/>
          </a:bodyPr>
          <a:lstStyle/>
          <a:p>
            <a:r>
              <a:rPr lang="fr-FR" b="1" dirty="0">
                <a:latin typeface="Arial" panose="020B0604020202020204" pitchFamily="34" charset="0"/>
              </a:rPr>
              <a:t>Joseph Carey </a:t>
            </a:r>
            <a:r>
              <a:rPr lang="fr-FR" b="1" dirty="0" smtClean="0">
                <a:latin typeface="Arial" panose="020B0604020202020204" pitchFamily="34" charset="0"/>
              </a:rPr>
              <a:t>Merrick</a:t>
            </a:r>
          </a:p>
          <a:p>
            <a:r>
              <a:rPr lang="fr-FR" dirty="0">
                <a:latin typeface="Arial" panose="020B0604020202020204" pitchFamily="34" charset="0"/>
              </a:rPr>
              <a:t> (</a:t>
            </a:r>
            <a:r>
              <a:rPr lang="fr-FR" dirty="0">
                <a:hlinkClick r:id="rId3" tooltip="5 août"/>
              </a:rPr>
              <a:t>5</a:t>
            </a:r>
            <a:r>
              <a:rPr lang="fr-FR" dirty="0"/>
              <a:t> </a:t>
            </a:r>
            <a:r>
              <a:rPr lang="fr-FR" dirty="0">
                <a:hlinkClick r:id="rId4" tooltip="Août 1862"/>
              </a:rPr>
              <a:t>août</a:t>
            </a:r>
            <a:r>
              <a:rPr lang="fr-FR" dirty="0"/>
              <a:t> </a:t>
            </a:r>
            <a:r>
              <a:rPr lang="fr-FR" dirty="0">
                <a:hlinkClick r:id="rId5" tooltip="1862"/>
              </a:rPr>
              <a:t>1862</a:t>
            </a:r>
            <a:r>
              <a:rPr lang="fr-FR" dirty="0">
                <a:latin typeface="Arial" panose="020B0604020202020204" pitchFamily="34" charset="0"/>
              </a:rPr>
              <a:t> à </a:t>
            </a:r>
            <a:r>
              <a:rPr lang="fr-FR" dirty="0">
                <a:latin typeface="Arial" panose="020B0604020202020204" pitchFamily="34" charset="0"/>
                <a:hlinkClick r:id="rId6" tooltip="Leicester"/>
              </a:rPr>
              <a:t>Leicester</a:t>
            </a:r>
            <a:r>
              <a:rPr lang="fr-FR" dirty="0">
                <a:latin typeface="Arial" panose="020B0604020202020204" pitchFamily="34" charset="0"/>
              </a:rPr>
              <a:t>, </a:t>
            </a:r>
            <a:r>
              <a:rPr lang="fr-FR" dirty="0">
                <a:latin typeface="Arial" panose="020B0604020202020204" pitchFamily="34" charset="0"/>
                <a:hlinkClick r:id="rId7" tooltip="Angleterre"/>
              </a:rPr>
              <a:t>Angleterre</a:t>
            </a:r>
            <a:r>
              <a:rPr lang="fr-FR" dirty="0">
                <a:latin typeface="Arial" panose="020B0604020202020204" pitchFamily="34" charset="0"/>
              </a:rPr>
              <a:t> - </a:t>
            </a:r>
            <a:r>
              <a:rPr lang="fr-FR" dirty="0">
                <a:hlinkClick r:id="rId8" tooltip="11 avril"/>
              </a:rPr>
              <a:t>11</a:t>
            </a:r>
            <a:r>
              <a:rPr lang="fr-FR" dirty="0"/>
              <a:t> </a:t>
            </a:r>
            <a:r>
              <a:rPr lang="fr-FR" dirty="0">
                <a:hlinkClick r:id="rId9" tooltip="Avril 1890"/>
              </a:rPr>
              <a:t>avril</a:t>
            </a:r>
            <a:r>
              <a:rPr lang="fr-FR" dirty="0"/>
              <a:t> </a:t>
            </a:r>
            <a:r>
              <a:rPr lang="fr-FR" dirty="0">
                <a:hlinkClick r:id="rId10" tooltip="1890"/>
              </a:rPr>
              <a:t>1890</a:t>
            </a:r>
            <a:r>
              <a:rPr lang="fr-FR" dirty="0">
                <a:latin typeface="Arial" panose="020B0604020202020204" pitchFamily="34" charset="0"/>
              </a:rPr>
              <a:t> à </a:t>
            </a:r>
            <a:r>
              <a:rPr lang="fr-FR" dirty="0">
                <a:latin typeface="Arial" panose="020B0604020202020204" pitchFamily="34" charset="0"/>
                <a:hlinkClick r:id="rId11" tooltip="Borough londonien de Tower Hamlets"/>
              </a:rPr>
              <a:t>Tower </a:t>
            </a:r>
            <a:r>
              <a:rPr lang="fr-FR" dirty="0" err="1">
                <a:latin typeface="Arial" panose="020B0604020202020204" pitchFamily="34" charset="0"/>
                <a:hlinkClick r:id="rId11" tooltip="Borough londonien de Tower Hamlets"/>
              </a:rPr>
              <a:t>Hamlets</a:t>
            </a:r>
            <a:r>
              <a:rPr lang="fr-FR" dirty="0">
                <a:latin typeface="Arial" panose="020B0604020202020204" pitchFamily="34" charset="0"/>
              </a:rPr>
              <a:t>, </a:t>
            </a:r>
            <a:r>
              <a:rPr lang="fr-FR" dirty="0">
                <a:latin typeface="Arial" panose="020B0604020202020204" pitchFamily="34" charset="0"/>
                <a:hlinkClick r:id="rId12" tooltip="Londres"/>
              </a:rPr>
              <a:t>Londres</a:t>
            </a:r>
            <a:r>
              <a:rPr lang="fr-FR" dirty="0">
                <a:latin typeface="Arial" panose="020B0604020202020204" pitchFamily="34" charset="0"/>
              </a:rPr>
              <a:t>) est un </a:t>
            </a:r>
            <a:r>
              <a:rPr lang="fr-FR" dirty="0">
                <a:latin typeface="Arial" panose="020B0604020202020204" pitchFamily="34" charset="0"/>
                <a:hlinkClick r:id="rId13" tooltip="Royaume-Uni"/>
              </a:rPr>
              <a:t>Britannique</a:t>
            </a:r>
            <a:r>
              <a:rPr lang="fr-FR" dirty="0">
                <a:latin typeface="Arial" panose="020B0604020202020204" pitchFamily="34" charset="0"/>
              </a:rPr>
              <a:t> présenté comme phénomène de foire sous le surnom d'« </a:t>
            </a:r>
            <a:r>
              <a:rPr lang="fr-FR" b="1" i="1" dirty="0" err="1">
                <a:latin typeface="Arial" panose="020B0604020202020204" pitchFamily="34" charset="0"/>
              </a:rPr>
              <a:t>Elephant</a:t>
            </a:r>
            <a:r>
              <a:rPr lang="fr-FR" b="1" i="1" dirty="0">
                <a:latin typeface="Arial" panose="020B0604020202020204" pitchFamily="34" charset="0"/>
              </a:rPr>
              <a:t> Man</a:t>
            </a:r>
            <a:r>
              <a:rPr lang="fr-FR" dirty="0">
                <a:latin typeface="Arial" panose="020B0604020202020204" pitchFamily="34" charset="0"/>
              </a:rPr>
              <a:t> » (« l'homme éléphant »). Il vécut en </a:t>
            </a:r>
            <a:r>
              <a:rPr lang="fr-FR" dirty="0">
                <a:latin typeface="Arial" panose="020B0604020202020204" pitchFamily="34" charset="0"/>
                <a:hlinkClick r:id="rId7" tooltip="Angleterre"/>
              </a:rPr>
              <a:t>Angleterre</a:t>
            </a:r>
            <a:r>
              <a:rPr lang="fr-FR" dirty="0">
                <a:latin typeface="Arial" panose="020B0604020202020204" pitchFamily="34" charset="0"/>
              </a:rPr>
              <a:t> pendant l'</a:t>
            </a:r>
            <a:r>
              <a:rPr lang="fr-FR" dirty="0">
                <a:latin typeface="Arial" panose="020B0604020202020204" pitchFamily="34" charset="0"/>
                <a:hlinkClick r:id="rId14" tooltip="Époque victorienne"/>
              </a:rPr>
              <a:t>ère victorienne</a:t>
            </a:r>
            <a:r>
              <a:rPr lang="fr-FR" dirty="0">
                <a:latin typeface="Arial" panose="020B0604020202020204" pitchFamily="34" charset="0"/>
              </a:rPr>
              <a:t>. Il était connu en raison de la difformité extrême de son corps et fut un cas étudié par la médecine britannique. Dans la biographie que </a:t>
            </a:r>
            <a:r>
              <a:rPr lang="fr-FR" dirty="0">
                <a:latin typeface="Arial" panose="020B0604020202020204" pitchFamily="34" charset="0"/>
                <a:hlinkClick r:id="rId15" tooltip="Frederick Treves (médecin)"/>
              </a:rPr>
              <a:t>Frederick </a:t>
            </a:r>
            <a:r>
              <a:rPr lang="fr-FR" dirty="0" err="1">
                <a:latin typeface="Arial" panose="020B0604020202020204" pitchFamily="34" charset="0"/>
                <a:hlinkClick r:id="rId15" tooltip="Frederick Treves (médecin)"/>
              </a:rPr>
              <a:t>Treves</a:t>
            </a:r>
            <a:r>
              <a:rPr lang="fr-FR" dirty="0">
                <a:latin typeface="Arial" panose="020B0604020202020204" pitchFamily="34" charset="0"/>
              </a:rPr>
              <a:t> lui consacra en 1923 : </a:t>
            </a:r>
            <a:r>
              <a:rPr lang="fr-FR" i="1" dirty="0">
                <a:latin typeface="Arial" panose="020B0604020202020204" pitchFamily="34" charset="0"/>
              </a:rPr>
              <a:t>L'Homme Éléphant et autres souvenirs</a:t>
            </a:r>
            <a:r>
              <a:rPr lang="fr-FR" dirty="0">
                <a:latin typeface="Arial" panose="020B0604020202020204" pitchFamily="34" charset="0"/>
              </a:rPr>
              <a:t>, il le prénomma John au lieu de Joseph.</a:t>
            </a:r>
            <a:endParaRPr lang="fr-FR" dirty="0"/>
          </a:p>
        </p:txBody>
      </p:sp>
    </p:spTree>
    <p:extLst>
      <p:ext uri="{BB962C8B-B14F-4D97-AF65-F5344CB8AC3E}">
        <p14:creationId xmlns:p14="http://schemas.microsoft.com/office/powerpoint/2010/main" val="34745470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Image associÃ©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88873" y="574631"/>
            <a:ext cx="3483765" cy="231888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04592" y="2098048"/>
            <a:ext cx="5594959" cy="2862322"/>
          </a:xfrm>
          <a:prstGeom prst="rect">
            <a:avLst/>
          </a:prstGeom>
        </p:spPr>
        <p:txBody>
          <a:bodyPr wrap="square">
            <a:spAutoFit/>
          </a:bodyPr>
          <a:lstStyle/>
          <a:p>
            <a:r>
              <a:rPr lang="fr-FR" dirty="0">
                <a:latin typeface="Open Sans"/>
              </a:rPr>
              <a:t>Un Bangladais surnommé "l'homme-arbre" pour ses verrues impressionnantes aux allures d'écorce sur les mains et les pieds devrait prochainement pouvoir quitter l'hôpital. Il a été opéré 16 fois en raison de sa maladie rarissime.</a:t>
            </a:r>
          </a:p>
          <a:p>
            <a:r>
              <a:rPr lang="fr-FR" dirty="0" err="1">
                <a:latin typeface="Open Sans"/>
              </a:rPr>
              <a:t>Abul</a:t>
            </a:r>
            <a:r>
              <a:rPr lang="fr-FR" dirty="0">
                <a:latin typeface="Open Sans"/>
              </a:rPr>
              <a:t> </a:t>
            </a:r>
            <a:r>
              <a:rPr lang="fr-FR" dirty="0" err="1">
                <a:latin typeface="Open Sans"/>
              </a:rPr>
              <a:t>Bajandar</a:t>
            </a:r>
            <a:r>
              <a:rPr lang="fr-FR" dirty="0">
                <a:latin typeface="Open Sans"/>
              </a:rPr>
              <a:t>, 27 ans, a été, grâce à ces opérations au "Dhaka </a:t>
            </a:r>
            <a:r>
              <a:rPr lang="fr-FR" dirty="0" err="1">
                <a:latin typeface="Open Sans"/>
              </a:rPr>
              <a:t>Medical</a:t>
            </a:r>
            <a:r>
              <a:rPr lang="fr-FR" dirty="0">
                <a:latin typeface="Open Sans"/>
              </a:rPr>
              <a:t> </a:t>
            </a:r>
            <a:r>
              <a:rPr lang="fr-FR" dirty="0" err="1">
                <a:latin typeface="Open Sans"/>
              </a:rPr>
              <a:t>College</a:t>
            </a:r>
            <a:r>
              <a:rPr lang="fr-FR" dirty="0">
                <a:latin typeface="Open Sans"/>
              </a:rPr>
              <a:t> </a:t>
            </a:r>
            <a:r>
              <a:rPr lang="fr-FR" dirty="0" err="1">
                <a:latin typeface="Open Sans"/>
              </a:rPr>
              <a:t>Hospital</a:t>
            </a:r>
            <a:r>
              <a:rPr lang="fr-FR" dirty="0">
                <a:latin typeface="Open Sans"/>
              </a:rPr>
              <a:t>", allégé de cinq kilogrammes d'excroissances géantes. Elles l'empêchaient de prendre dans ses bras sa fille de trois ans.</a:t>
            </a:r>
            <a:endParaRPr lang="fr-FR" b="0" i="0" dirty="0">
              <a:effectLst/>
              <a:latin typeface="Open Sans"/>
            </a:endParaRPr>
          </a:p>
        </p:txBody>
      </p:sp>
      <p:pic>
        <p:nvPicPr>
          <p:cNvPr id="3" name="L’«homme arbre» sera libéré de presque 5 kilos d’excroissances (IMAGES PERTURBANTES)">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6263014" y="3144032"/>
            <a:ext cx="5177424" cy="2912301"/>
          </a:xfrm>
          <a:prstGeom prst="rect">
            <a:avLst/>
          </a:prstGeom>
        </p:spPr>
      </p:pic>
    </p:spTree>
    <p:extLst>
      <p:ext uri="{BB962C8B-B14F-4D97-AF65-F5344CB8AC3E}">
        <p14:creationId xmlns:p14="http://schemas.microsoft.com/office/powerpoint/2010/main" val="35296241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380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vlc-record-2019-06-25-11h14m39s-1696843197302632-">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7315201" y="2981194"/>
            <a:ext cx="4331220" cy="2436311"/>
          </a:xfrm>
          <a:prstGeom prst="rect">
            <a:avLst/>
          </a:prstGeom>
        </p:spPr>
      </p:pic>
      <p:sp>
        <p:nvSpPr>
          <p:cNvPr id="3" name="Rectangle 2"/>
          <p:cNvSpPr/>
          <p:nvPr/>
        </p:nvSpPr>
        <p:spPr>
          <a:xfrm>
            <a:off x="818367" y="677966"/>
            <a:ext cx="6096000" cy="5170646"/>
          </a:xfrm>
          <a:prstGeom prst="rect">
            <a:avLst/>
          </a:prstGeom>
        </p:spPr>
        <p:txBody>
          <a:bodyPr>
            <a:spAutoFit/>
          </a:bodyPr>
          <a:lstStyle/>
          <a:p>
            <a:pPr algn="ctr"/>
            <a:r>
              <a:rPr lang="fr-FR" b="1" i="1" dirty="0">
                <a:solidFill>
                  <a:srgbClr val="FFCC00"/>
                </a:solidFill>
                <a:latin typeface="Tahoma" panose="020B0604030504040204" pitchFamily="34" charset="0"/>
              </a:rPr>
              <a:t>Un bébé atteint d’une maladie rare causant un vieillissement rapide de la peau est né au Bangladesh, lit-on dans le Daily Mail</a:t>
            </a:r>
            <a:r>
              <a:rPr lang="fr-FR" b="1" i="1" dirty="0" smtClean="0">
                <a:solidFill>
                  <a:srgbClr val="FFCC00"/>
                </a:solidFill>
                <a:latin typeface="Tahoma" panose="020B0604030504040204" pitchFamily="34" charset="0"/>
              </a:rPr>
              <a:t>.</a:t>
            </a:r>
          </a:p>
          <a:p>
            <a:pPr algn="ctr"/>
            <a:endParaRPr lang="fr-FR" sz="1400" b="1" i="1" dirty="0">
              <a:solidFill>
                <a:srgbClr val="FFCC00"/>
              </a:solidFill>
              <a:latin typeface="Tahoma" panose="020B0604030504040204" pitchFamily="34" charset="0"/>
            </a:endParaRPr>
          </a:p>
          <a:p>
            <a:pPr algn="ctr"/>
            <a:endParaRPr lang="fr-FR" sz="1400" b="1" i="1" dirty="0" smtClean="0">
              <a:solidFill>
                <a:srgbClr val="FFCC00"/>
              </a:solidFill>
              <a:latin typeface="Tahoma" panose="020B0604030504040204" pitchFamily="34" charset="0"/>
            </a:endParaRPr>
          </a:p>
          <a:p>
            <a:pPr algn="ctr"/>
            <a:r>
              <a:rPr lang="fr-FR" sz="1400" b="1" i="1" dirty="0">
                <a:solidFill>
                  <a:srgbClr val="FF9900"/>
                </a:solidFill>
                <a:latin typeface="Tahoma" panose="020B0604030504040204" pitchFamily="34" charset="0"/>
              </a:rPr>
              <a:t> </a:t>
            </a:r>
            <a:endParaRPr lang="fr-FR" dirty="0">
              <a:solidFill>
                <a:srgbClr val="FFFFFF"/>
              </a:solidFill>
              <a:latin typeface="Tahoma" panose="020B0604030504040204" pitchFamily="34" charset="0"/>
            </a:endParaRPr>
          </a:p>
          <a:p>
            <a:pPr algn="ctr"/>
            <a:r>
              <a:rPr lang="fr-FR" dirty="0">
                <a:solidFill>
                  <a:srgbClr val="FFFFFF"/>
                </a:solidFill>
                <a:latin typeface="Tahoma" panose="020B0604030504040204" pitchFamily="34" charset="0"/>
              </a:rPr>
              <a:t> Selon les médecins, une seule personne sur 4 millions dans le monde souffrirait de ce mal nommé « </a:t>
            </a:r>
            <a:r>
              <a:rPr lang="fr-FR" dirty="0" err="1">
                <a:solidFill>
                  <a:srgbClr val="FFFFFF"/>
                </a:solidFill>
                <a:latin typeface="Tahoma" panose="020B0604030504040204" pitchFamily="34" charset="0"/>
              </a:rPr>
              <a:t>progérie</a:t>
            </a:r>
            <a:r>
              <a:rPr lang="fr-FR" dirty="0">
                <a:solidFill>
                  <a:srgbClr val="FFFFFF"/>
                </a:solidFill>
                <a:latin typeface="Tahoma" panose="020B0604030504040204" pitchFamily="34" charset="0"/>
              </a:rPr>
              <a:t> » qui oblige le malade à refuser tout type de vie dite normale, son corps vieillissant trop prématurément. Le petit a toutes les caractéristiques et apparences d’une personne âgée : rides, peau flasque et poils épais. Malgré la maladie du bébé, ses parents sont heureux et déclarent avoir donné naissance à un « bébé-miracle ». Selon son père, ils ne peuvent que remercier Dieu pour son apparition. « Nous l’acceptons tel qu’il est. Nous sommes très heureux qu’il y ait désormais un garçon dans notre maison », affirment les parents après avoir mis au monde un frère à leur fille.</a:t>
            </a:r>
            <a:endParaRPr lang="fr-FR" b="0" i="0" dirty="0">
              <a:solidFill>
                <a:srgbClr val="FFFFFF"/>
              </a:solidFill>
              <a:effectLst/>
              <a:latin typeface="Tahoma" panose="020B0604030504040204" pitchFamily="34" charset="0"/>
            </a:endParaRPr>
          </a:p>
        </p:txBody>
      </p:sp>
      <p:pic>
        <p:nvPicPr>
          <p:cNvPr id="5122" name="Picture 2" descr="http://ekladata.com/xjRn33f0kvVoYWIad0v2Q0KdiZA.jpg"/>
          <p:cNvPicPr>
            <a:picLocks noChangeAspect="1" noChangeArrowheads="1"/>
          </p:cNvPicPr>
          <p:nvPr/>
        </p:nvPicPr>
        <p:blipFill rotWithShape="1">
          <a:blip r:embed="rId5">
            <a:extLst>
              <a:ext uri="{28A0092B-C50C-407E-A947-70E740481C1C}">
                <a14:useLocalDpi xmlns:a14="http://schemas.microsoft.com/office/drawing/2010/main" val="0"/>
              </a:ext>
            </a:extLst>
          </a:blip>
          <a:srcRect l="9281" t="5852" r="8527" b="7611"/>
          <a:stretch/>
        </p:blipFill>
        <p:spPr bwMode="auto">
          <a:xfrm>
            <a:off x="7039627" y="492242"/>
            <a:ext cx="3995804" cy="22760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88951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990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monster 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391" y="1189865"/>
            <a:ext cx="3810000" cy="264795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17822" y="3606163"/>
            <a:ext cx="3583032" cy="923330"/>
          </a:xfrm>
          <a:prstGeom prst="rect">
            <a:avLst/>
          </a:prstGeom>
          <a:noFill/>
        </p:spPr>
        <p:txBody>
          <a:bodyPr wrap="none" lIns="91440" tIns="45720" rIns="91440" bIns="45720">
            <a:spAutoFit/>
          </a:bodyPr>
          <a:lstStyle/>
          <a:p>
            <a:pPr algn="ctr"/>
            <a:r>
              <a:rPr lang="fr-FR"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hiller" panose="04020404031007020602" pitchFamily="82" charset="0"/>
              </a:rPr>
              <a:t>A Bientôt…!!!</a:t>
            </a:r>
            <a:endParaRPr lang="fr-F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hiller" panose="04020404031007020602" pitchFamily="82" charset="0"/>
            </a:endParaRPr>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54064" y="4331698"/>
            <a:ext cx="1605377" cy="1786265"/>
          </a:xfrm>
          <a:prstGeom prst="rect">
            <a:avLst/>
          </a:prstGeom>
        </p:spPr>
      </p:pic>
      <p:sp>
        <p:nvSpPr>
          <p:cNvPr id="4" name="ZoneTexte 3"/>
          <p:cNvSpPr txBox="1"/>
          <p:nvPr/>
        </p:nvSpPr>
        <p:spPr>
          <a:xfrm>
            <a:off x="6150279" y="1716066"/>
            <a:ext cx="3606473" cy="369332"/>
          </a:xfrm>
          <a:prstGeom prst="rect">
            <a:avLst/>
          </a:prstGeom>
          <a:noFill/>
        </p:spPr>
        <p:txBody>
          <a:bodyPr wrap="square" rtlCol="0">
            <a:spAutoFit/>
          </a:bodyPr>
          <a:lstStyle/>
          <a:p>
            <a:r>
              <a:rPr lang="fr-FR" dirty="0" smtClean="0"/>
              <a:t>Commentaires et images du NET</a:t>
            </a:r>
            <a:endParaRPr lang="fr-FR" dirty="0"/>
          </a:p>
        </p:txBody>
      </p:sp>
    </p:spTree>
    <p:extLst>
      <p:ext uri="{BB962C8B-B14F-4D97-AF65-F5344CB8AC3E}">
        <p14:creationId xmlns:p14="http://schemas.microsoft.com/office/powerpoint/2010/main" val="39988906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Ronds dans l’eau">
  <a:themeElements>
    <a:clrScheme name="Droplet">
      <a:dk1>
        <a:sysClr val="windowText" lastClr="000000"/>
      </a:dk1>
      <a:lt1>
        <a:sysClr val="window" lastClr="FFFFFF"/>
      </a:lt1>
      <a:dk2>
        <a:srgbClr val="4B4B4B"/>
      </a:dk2>
      <a:lt2>
        <a:srgbClr val="B5B5B5"/>
      </a:lt2>
      <a:accent1>
        <a:srgbClr val="9AC43E"/>
      </a:accent1>
      <a:accent2>
        <a:srgbClr val="44BA98"/>
      </a:accent2>
      <a:accent3>
        <a:srgbClr val="43A9D9"/>
      </a:accent3>
      <a:accent4>
        <a:srgbClr val="6274D8"/>
      </a:accent4>
      <a:accent5>
        <a:srgbClr val="AB54D7"/>
      </a:accent5>
      <a:accent6>
        <a:srgbClr val="D15B37"/>
      </a:accent6>
      <a:hlink>
        <a:srgbClr val="BFE962"/>
      </a:hlink>
      <a:folHlink>
        <a:srgbClr val="C0D591"/>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892FADA9-420D-4323-A7A4-C1060166525B}"/>
    </a:ext>
  </a:extLst>
</a:theme>
</file>

<file path=docProps/app.xml><?xml version="1.0" encoding="utf-8"?>
<Properties xmlns="http://schemas.openxmlformats.org/officeDocument/2006/extended-properties" xmlns:vt="http://schemas.openxmlformats.org/officeDocument/2006/docPropsVTypes">
  <Template>TM04033925[[fn=Ronds dans l’eau]]</Template>
  <TotalTime>348</TotalTime>
  <Words>3722</Words>
  <Application>Microsoft Office PowerPoint</Application>
  <PresentationFormat>Grand écran</PresentationFormat>
  <Paragraphs>50</Paragraphs>
  <Slides>20</Slides>
  <Notes>0</Notes>
  <HiddenSlides>0</HiddenSlides>
  <MMClips>8</MMClips>
  <ScaleCrop>false</ScaleCrop>
  <HeadingPairs>
    <vt:vector size="6" baseType="variant">
      <vt:variant>
        <vt:lpstr>Polices utilisées</vt:lpstr>
      </vt:variant>
      <vt:variant>
        <vt:i4>16</vt:i4>
      </vt:variant>
      <vt:variant>
        <vt:lpstr>Thème</vt:lpstr>
      </vt:variant>
      <vt:variant>
        <vt:i4>1</vt:i4>
      </vt:variant>
      <vt:variant>
        <vt:lpstr>Titres des diapositives</vt:lpstr>
      </vt:variant>
      <vt:variant>
        <vt:i4>20</vt:i4>
      </vt:variant>
    </vt:vector>
  </HeadingPairs>
  <TitlesOfParts>
    <vt:vector size="37" baseType="lpstr">
      <vt:lpstr>arial</vt:lpstr>
      <vt:lpstr>arial</vt:lpstr>
      <vt:lpstr>Arial, Helvetica, sans-serif</vt:lpstr>
      <vt:lpstr>Calibri</vt:lpstr>
      <vt:lpstr>Chiller</vt:lpstr>
      <vt:lpstr>Helvetica</vt:lpstr>
      <vt:lpstr>Lora</vt:lpstr>
      <vt:lpstr>Open Sans</vt:lpstr>
      <vt:lpstr>PT Serif</vt:lpstr>
      <vt:lpstr>Quicksand</vt:lpstr>
      <vt:lpstr>raleway</vt:lpstr>
      <vt:lpstr>Source Sans Pro</vt:lpstr>
      <vt:lpstr>Tahoma</vt:lpstr>
      <vt:lpstr>Times New Roman</vt:lpstr>
      <vt:lpstr>Tw Cen MT</vt:lpstr>
      <vt:lpstr>Verdana</vt:lpstr>
      <vt:lpstr>Ronds dans l’eau</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17</cp:revision>
  <dcterms:created xsi:type="dcterms:W3CDTF">2019-06-24T19:43:16Z</dcterms:created>
  <dcterms:modified xsi:type="dcterms:W3CDTF">2024-02-20T14:42:32Z</dcterms:modified>
</cp:coreProperties>
</file>