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8" r:id="rId4"/>
    <p:sldId id="365" r:id="rId5"/>
    <p:sldId id="345" r:id="rId6"/>
    <p:sldId id="346" r:id="rId7"/>
    <p:sldId id="259" r:id="rId8"/>
    <p:sldId id="260" r:id="rId9"/>
    <p:sldId id="347" r:id="rId10"/>
    <p:sldId id="348" r:id="rId11"/>
    <p:sldId id="281" r:id="rId12"/>
    <p:sldId id="344" r:id="rId13"/>
    <p:sldId id="263" r:id="rId14"/>
    <p:sldId id="262" r:id="rId15"/>
    <p:sldId id="265" r:id="rId16"/>
    <p:sldId id="268" r:id="rId17"/>
    <p:sldId id="267" r:id="rId18"/>
    <p:sldId id="274" r:id="rId19"/>
    <p:sldId id="350" r:id="rId20"/>
    <p:sldId id="333" r:id="rId21"/>
    <p:sldId id="301" r:id="rId22"/>
    <p:sldId id="272" r:id="rId23"/>
    <p:sldId id="271" r:id="rId24"/>
    <p:sldId id="351" r:id="rId25"/>
    <p:sldId id="352" r:id="rId26"/>
    <p:sldId id="275" r:id="rId27"/>
    <p:sldId id="353" r:id="rId28"/>
    <p:sldId id="277" r:id="rId29"/>
    <p:sldId id="276" r:id="rId30"/>
    <p:sldId id="279" r:id="rId31"/>
    <p:sldId id="278" r:id="rId32"/>
    <p:sldId id="354" r:id="rId33"/>
    <p:sldId id="356" r:id="rId34"/>
    <p:sldId id="359" r:id="rId35"/>
    <p:sldId id="335" r:id="rId36"/>
    <p:sldId id="297" r:id="rId37"/>
    <p:sldId id="286" r:id="rId38"/>
    <p:sldId id="280" r:id="rId39"/>
    <p:sldId id="337" r:id="rId40"/>
    <p:sldId id="321" r:id="rId41"/>
    <p:sldId id="295" r:id="rId42"/>
    <p:sldId id="287" r:id="rId43"/>
    <p:sldId id="343" r:id="rId44"/>
    <p:sldId id="290" r:id="rId45"/>
    <p:sldId id="306" r:id="rId46"/>
    <p:sldId id="355" r:id="rId47"/>
    <p:sldId id="357" r:id="rId48"/>
    <p:sldId id="308" r:id="rId49"/>
    <p:sldId id="361" r:id="rId50"/>
    <p:sldId id="312" r:id="rId51"/>
    <p:sldId id="362" r:id="rId52"/>
    <p:sldId id="307" r:id="rId53"/>
    <p:sldId id="360" r:id="rId54"/>
    <p:sldId id="309" r:id="rId55"/>
    <p:sldId id="313" r:id="rId56"/>
    <p:sldId id="310" r:id="rId57"/>
    <p:sldId id="327" r:id="rId58"/>
    <p:sldId id="329" r:id="rId59"/>
    <p:sldId id="338" r:id="rId60"/>
    <p:sldId id="328" r:id="rId61"/>
    <p:sldId id="342" r:id="rId62"/>
    <p:sldId id="341" r:id="rId63"/>
    <p:sldId id="315" r:id="rId64"/>
    <p:sldId id="339" r:id="rId65"/>
    <p:sldId id="331" r:id="rId66"/>
    <p:sldId id="273" r:id="rId67"/>
    <p:sldId id="314" r:id="rId68"/>
    <p:sldId id="319" r:id="rId69"/>
    <p:sldId id="324" r:id="rId70"/>
    <p:sldId id="363" r:id="rId71"/>
    <p:sldId id="311" r:id="rId72"/>
    <p:sldId id="316" r:id="rId73"/>
    <p:sldId id="318" r:id="rId74"/>
    <p:sldId id="332" r:id="rId75"/>
    <p:sldId id="358" r:id="rId76"/>
    <p:sldId id="364" r:id="rId77"/>
    <p:sldId id="326" r:id="rId78"/>
    <p:sldId id="336" r:id="rId79"/>
    <p:sldId id="304" r:id="rId80"/>
    <p:sldId id="322" r:id="rId81"/>
    <p:sldId id="299" r:id="rId82"/>
    <p:sldId id="323" r:id="rId83"/>
    <p:sldId id="340" r:id="rId84"/>
    <p:sldId id="296" r:id="rId85"/>
    <p:sldId id="284" r:id="rId86"/>
    <p:sldId id="289" r:id="rId87"/>
    <p:sldId id="283" r:id="rId88"/>
    <p:sldId id="294" r:id="rId8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2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314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839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027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807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01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166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9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987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957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234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74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94527-E395-4C72-AA65-B591E3B3ED07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801B3-6A8F-4CAF-BA8C-19E67EE387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6762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" r="1477"/>
          <a:stretch/>
        </p:blipFill>
        <p:spPr>
          <a:xfrm>
            <a:off x="-9879" y="0"/>
            <a:ext cx="9153879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7951" y="5554672"/>
            <a:ext cx="88221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Couches, dit 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Marguerite de Bourgogne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 fait partie des anciennes forteresses du Duché de Bourgogne.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7951" y="175736"/>
            <a:ext cx="8717973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        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Couches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Saône-et-Loire  Bourgogne-Franche-Comté. La commune s'est appelée Couches-les-Mines de 1853 à 1955.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787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  <p:sndAc>
          <p:stSnd loop="1">
            <p:snd r:embed="rId2" name="photos Tanzanie1_6.30.wav"/>
          </p:stSnd>
        </p:sndAc>
      </p:transition>
    </mc:Choice>
    <mc:Fallback xmlns="">
      <p:transition spd="slow" advTm="11000">
        <p:fade/>
        <p:sndAc>
          <p:stSnd loop="1">
            <p:snd r:embed="rId4" name="photos Tanzanie1_6.30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4" name="Rectangle 123"/>
          <p:cNvSpPr/>
          <p:nvPr/>
        </p:nvSpPr>
        <p:spPr>
          <a:xfrm>
            <a:off x="182797" y="582067"/>
            <a:ext cx="840009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                </a:t>
            </a:r>
            <a:r>
              <a:rPr lang="fr-FR" sz="2800" b="1" dirty="0" smtClean="0">
                <a:solidFill>
                  <a:srgbClr val="00FF00"/>
                </a:solidFill>
              </a:rPr>
              <a:t>Le </a:t>
            </a:r>
            <a:r>
              <a:rPr lang="fr-FR" sz="2800" b="1" dirty="0">
                <a:solidFill>
                  <a:srgbClr val="00FF00"/>
                </a:solidFill>
              </a:rPr>
              <a:t>mystère de Marguerite de </a:t>
            </a:r>
            <a:r>
              <a:rPr lang="fr-FR" sz="2800" b="1" dirty="0" smtClean="0">
                <a:solidFill>
                  <a:srgbClr val="00FF00"/>
                </a:solidFill>
              </a:rPr>
              <a:t>Bourgogne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dirty="0" smtClean="0">
                <a:solidFill>
                  <a:srgbClr val="FFFF00"/>
                </a:solidFill>
              </a:rPr>
              <a:t> </a:t>
            </a:r>
            <a:r>
              <a:rPr lang="fr-FR" sz="2800" b="1" i="1" dirty="0" smtClean="0">
                <a:solidFill>
                  <a:srgbClr val="FF0000"/>
                </a:solidFill>
              </a:rPr>
              <a:t>Marguerite de Bourgogne</a:t>
            </a:r>
            <a:r>
              <a:rPr lang="fr-FR" sz="2800" dirty="0" smtClean="0">
                <a:solidFill>
                  <a:srgbClr val="FF0000"/>
                </a:solidFill>
              </a:rPr>
              <a:t> </a:t>
            </a:r>
            <a:r>
              <a:rPr lang="fr-FR" sz="2800" dirty="0" smtClean="0">
                <a:solidFill>
                  <a:srgbClr val="FFFF00"/>
                </a:solidFill>
              </a:rPr>
              <a:t>(fille de Robert II, duc de Bourgogne, et petite-fille de Saint Louis, roi de France) passe une partie de son enfance au château.  A 15 ans, Marguerite de Bourgogne épouse Louis, roi de Navarre et futur roi de France.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 </a:t>
            </a:r>
            <a:r>
              <a:rPr lang="fr-FR" sz="2800" dirty="0">
                <a:solidFill>
                  <a:srgbClr val="FFFF00"/>
                </a:solidFill>
              </a:rPr>
              <a:t>Répudiée pour adultère en </a:t>
            </a:r>
            <a:r>
              <a:rPr lang="fr-FR" sz="2800" dirty="0" smtClean="0">
                <a:solidFill>
                  <a:srgbClr val="FFFF00"/>
                </a:solidFill>
              </a:rPr>
              <a:t>1314 (</a:t>
            </a:r>
            <a:r>
              <a:rPr lang="fr-FR" sz="2800" dirty="0" smtClean="0">
                <a:solidFill>
                  <a:srgbClr val="00FF00"/>
                </a:solidFill>
              </a:rPr>
              <a:t>avec deux </a:t>
            </a:r>
            <a:r>
              <a:rPr lang="fr-FR" sz="2800" dirty="0">
                <a:solidFill>
                  <a:srgbClr val="00FF00"/>
                </a:solidFill>
              </a:rPr>
              <a:t>é</a:t>
            </a:r>
            <a:r>
              <a:rPr lang="fr-FR" sz="2800" dirty="0" smtClean="0">
                <a:solidFill>
                  <a:srgbClr val="00FF00"/>
                </a:solidFill>
              </a:rPr>
              <a:t>cuyers </a:t>
            </a:r>
            <a:r>
              <a:rPr lang="fr-FR" sz="2800" dirty="0" smtClean="0">
                <a:solidFill>
                  <a:srgbClr val="FFFF00"/>
                </a:solidFill>
              </a:rPr>
              <a:t>)  elle </a:t>
            </a:r>
            <a:r>
              <a:rPr lang="fr-FR" sz="2800" dirty="0">
                <a:solidFill>
                  <a:srgbClr val="FFFF00"/>
                </a:solidFill>
              </a:rPr>
              <a:t>est enfermée à la forteresse de </a:t>
            </a:r>
            <a:r>
              <a:rPr lang="fr-FR" sz="2800" dirty="0" smtClean="0">
                <a:solidFill>
                  <a:srgbClr val="FFFF00"/>
                </a:solidFill>
              </a:rPr>
              <a:t>Château- Gaillard. Mais </a:t>
            </a:r>
            <a:r>
              <a:rPr lang="fr-FR" sz="2800" dirty="0">
                <a:solidFill>
                  <a:srgbClr val="FFFF00"/>
                </a:solidFill>
              </a:rPr>
              <a:t>selon </a:t>
            </a:r>
            <a:r>
              <a:rPr lang="fr-FR" sz="2800" dirty="0" smtClean="0">
                <a:solidFill>
                  <a:srgbClr val="FFFF00"/>
                </a:solidFill>
              </a:rPr>
              <a:t> </a:t>
            </a:r>
            <a:r>
              <a:rPr lang="fr-FR" sz="2800" dirty="0">
                <a:solidFill>
                  <a:srgbClr val="FFFF00"/>
                </a:solidFill>
              </a:rPr>
              <a:t>certains historiens, </a:t>
            </a:r>
            <a:r>
              <a:rPr lang="fr-FR" sz="2800" dirty="0">
                <a:solidFill>
                  <a:srgbClr val="00FF00"/>
                </a:solidFill>
              </a:rPr>
              <a:t>Marguerite de </a:t>
            </a:r>
            <a:r>
              <a:rPr lang="fr-FR" sz="2800" dirty="0" smtClean="0">
                <a:solidFill>
                  <a:srgbClr val="00FF00"/>
                </a:solidFill>
              </a:rPr>
              <a:t>Bourgogne est </a:t>
            </a:r>
            <a:r>
              <a:rPr lang="fr-FR" sz="2800" dirty="0">
                <a:solidFill>
                  <a:srgbClr val="00FF00"/>
                </a:solidFill>
              </a:rPr>
              <a:t>recueillie en secret au château de Couches </a:t>
            </a:r>
            <a:r>
              <a:rPr lang="fr-FR" sz="2800" dirty="0" smtClean="0">
                <a:solidFill>
                  <a:srgbClr val="00FF00"/>
                </a:solidFill>
              </a:rPr>
              <a:t>par Marie de Couches, </a:t>
            </a:r>
            <a:r>
              <a:rPr lang="fr-FR" sz="2800" dirty="0">
                <a:solidFill>
                  <a:srgbClr val="00FF00"/>
                </a:solidFill>
              </a:rPr>
              <a:t>et y serait demeurée jusqu’à sa mort en 1333</a:t>
            </a:r>
            <a:r>
              <a:rPr lang="fr-FR" sz="2800" dirty="0" smtClean="0">
                <a:solidFill>
                  <a:srgbClr val="00FF00"/>
                </a:solidFill>
              </a:rPr>
              <a:t>.</a:t>
            </a:r>
            <a:endParaRPr lang="fr-FR" sz="2800" dirty="0">
              <a:solidFill>
                <a:srgbClr val="00FF0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405" y="117162"/>
            <a:ext cx="1233832" cy="135834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60" y="117162"/>
            <a:ext cx="1233832" cy="135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430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5000">
        <p15:prstTrans prst="fracture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7487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912" y="0"/>
            <a:ext cx="4740088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74072" y="5606626"/>
            <a:ext cx="340638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La reine Marguerite de Bourgogne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50709" y="5528360"/>
            <a:ext cx="344649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Marguerite de Bourgogne en prison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5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71" r="22392" b="18274"/>
          <a:stretch/>
        </p:blipFill>
        <p:spPr>
          <a:xfrm>
            <a:off x="592283" y="4956464"/>
            <a:ext cx="1017056" cy="6026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05086" y="5741708"/>
            <a:ext cx="39052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Rue principale 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868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46546" y="5679362"/>
            <a:ext cx="5864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en pierres tradition vigneronne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village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962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13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11987" y="400781"/>
            <a:ext cx="28264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Mairie 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62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48069" y="5856008"/>
            <a:ext cx="33906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Place de la république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216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542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4001" y="5887180"/>
            <a:ext cx="26260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108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9"/>
          <a:stretch/>
        </p:blipFill>
        <p:spPr>
          <a:xfrm>
            <a:off x="-72736" y="0"/>
            <a:ext cx="921673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45" y="5586166"/>
            <a:ext cx="89673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maison  fut 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1565 pour être la demeure du pasteur qui avait son temple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proximité. (maison des templiers)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187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87135" y="5229412"/>
            <a:ext cx="73463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des Templiers.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devint un hôpital en 1685 (tenu par des religieuses)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elle gardera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fonction jusqu'en 1816.</a:t>
            </a:r>
          </a:p>
        </p:txBody>
      </p:sp>
    </p:spTree>
    <p:extLst>
      <p:ext uri="{BB962C8B-B14F-4D97-AF65-F5344CB8AC3E}">
        <p14:creationId xmlns:p14="http://schemas.microsoft.com/office/powerpoint/2010/main" val="2132008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21369" y="359216"/>
            <a:ext cx="23920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tour Guérin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0744" y="5588033"/>
            <a:ext cx="83153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cour, une grosse tour carrée. C’est elle « La Tour Guérin». Visite extérieure uniquement.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4073236" y="1049482"/>
            <a:ext cx="1049482" cy="7169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6137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923" y="5125365"/>
            <a:ext cx="85101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bâtiment actuel date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et la toiture en tuiles vernissées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l'entrée, deux petites tours de chaque côté de la porte. </a:t>
            </a:r>
          </a:p>
        </p:txBody>
      </p:sp>
    </p:spTree>
    <p:extLst>
      <p:ext uri="{BB962C8B-B14F-4D97-AF65-F5344CB8AC3E}">
        <p14:creationId xmlns:p14="http://schemas.microsoft.com/office/powerpoint/2010/main" val="1393900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49751" y="6044643"/>
            <a:ext cx="38924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vieil hôpital 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273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00996" y="5648189"/>
            <a:ext cx="18325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Prieuré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153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46755" y="6136562"/>
            <a:ext cx="32015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Intérieur du Prieuré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604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74" y="0"/>
            <a:ext cx="458025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004" y="5948727"/>
            <a:ext cx="392786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tour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Bajole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un très bon restaurant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15290" y="6056448"/>
            <a:ext cx="2392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Guérin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56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5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063" cy="68564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4072" y="525472"/>
            <a:ext cx="47468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Eglise Saint Martin 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9156" y="5604213"/>
            <a:ext cx="86677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L’église, construite sur un promontoire dominant la vallée de la Vieille à la place d’une église romane, date de 1480. </a:t>
            </a:r>
          </a:p>
        </p:txBody>
      </p:sp>
    </p:spTree>
    <p:extLst>
      <p:ext uri="{BB962C8B-B14F-4D97-AF65-F5344CB8AC3E}">
        <p14:creationId xmlns:p14="http://schemas.microsoft.com/office/powerpoint/2010/main" val="136878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" t="287" r="260" b="-287"/>
          <a:stretch/>
        </p:blipFill>
        <p:spPr>
          <a:xfrm>
            <a:off x="0" y="3093"/>
            <a:ext cx="9144000" cy="69484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384999"/>
            <a:ext cx="89050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façade ouvre par 3 portes dont la principale est surmontée d'une sculpture en forme de chou que l'on retrouve souvent dans les décors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Bourgogne ,les portails sont gothique flamboyant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520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3564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04" t="2291" r="22137" b="-2291"/>
          <a:stretch/>
        </p:blipFill>
        <p:spPr>
          <a:xfrm>
            <a:off x="4613564" y="1"/>
            <a:ext cx="4550102" cy="70346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551" y="5204936"/>
            <a:ext cx="90487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clocher a une forme de tour carrée coiffée d'un toit à deux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pans 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4 angles des gargouilles ailées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au sud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petite tourelle laissant supposer l'accès à un ancien chemin de guet.</a:t>
            </a:r>
          </a:p>
        </p:txBody>
      </p:sp>
    </p:spTree>
    <p:extLst>
      <p:ext uri="{BB962C8B-B14F-4D97-AF65-F5344CB8AC3E}">
        <p14:creationId xmlns:p14="http://schemas.microsoft.com/office/powerpoint/2010/main" val="3152390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4400" y="5553760"/>
            <a:ext cx="7077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l’intérieur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 été restauré en 1840 et l’agrandissement de l'église a été réalisé en 1847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0843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2" y="5724482"/>
            <a:ext cx="8894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compose d'une nef flanquée de chapelles reliées entre elles par des arcades en cintre brisé. </a:t>
            </a:r>
          </a:p>
        </p:txBody>
      </p:sp>
    </p:spTree>
    <p:extLst>
      <p:ext uri="{BB962C8B-B14F-4D97-AF65-F5344CB8AC3E}">
        <p14:creationId xmlns:p14="http://schemas.microsoft.com/office/powerpoint/2010/main" val="704196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775" y="5114836"/>
            <a:ext cx="87915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L'autel monumental du chœur est en marbre. La nef, quant à elle, est dallée de pierres gryphées du fait des coquillages apparaissant en blanc sur la couleur grise.</a:t>
            </a:r>
          </a:p>
        </p:txBody>
      </p:sp>
    </p:spTree>
    <p:extLst>
      <p:ext uri="{BB962C8B-B14F-4D97-AF65-F5344CB8AC3E}">
        <p14:creationId xmlns:p14="http://schemas.microsoft.com/office/powerpoint/2010/main" val="1581576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231" y="0"/>
            <a:ext cx="462976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2797" y="5419590"/>
            <a:ext cx="8510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Chacune des chapelles est éclairée par de grandes ouvertures gothiques ayant permis la mise en place de vitraux historiés </a:t>
            </a:r>
          </a:p>
        </p:txBody>
      </p:sp>
    </p:spTree>
    <p:extLst>
      <p:ext uri="{BB962C8B-B14F-4D97-AF65-F5344CB8AC3E}">
        <p14:creationId xmlns:p14="http://schemas.microsoft.com/office/powerpoint/2010/main" val="264014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61014" y="691634"/>
            <a:ext cx="28017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dédiée à la Vierge Marie,</a:t>
            </a:r>
          </a:p>
        </p:txBody>
      </p:sp>
    </p:spTree>
    <p:extLst>
      <p:ext uri="{BB962C8B-B14F-4D97-AF65-F5344CB8AC3E}">
        <p14:creationId xmlns:p14="http://schemas.microsoft.com/office/powerpoint/2010/main" val="3871354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3470" y="369608"/>
            <a:ext cx="51844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Chapelle Marguerite de Bourgogne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297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2"/>
          <a:stretch/>
        </p:blipFill>
        <p:spPr>
          <a:xfrm>
            <a:off x="4567874" y="-1"/>
            <a:ext cx="457612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98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218" y="5526963"/>
            <a:ext cx="80486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la Chapelle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Saint-Philibert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grande toile peinte en 1646 représentant une Crucifixion, </a:t>
            </a:r>
          </a:p>
        </p:txBody>
      </p:sp>
    </p:spTree>
    <p:extLst>
      <p:ext uri="{BB962C8B-B14F-4D97-AF65-F5344CB8AC3E}">
        <p14:creationId xmlns:p14="http://schemas.microsoft.com/office/powerpoint/2010/main" val="10314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"/>
          <a:stretch/>
        </p:blipFill>
        <p:spPr>
          <a:xfrm>
            <a:off x="4617390" y="0"/>
            <a:ext cx="45408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17115" y="5625584"/>
            <a:ext cx="42162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boiseries datent de 1695,</a:t>
            </a:r>
          </a:p>
        </p:txBody>
      </p:sp>
    </p:spTree>
    <p:extLst>
      <p:ext uri="{BB962C8B-B14F-4D97-AF65-F5344CB8AC3E}">
        <p14:creationId xmlns:p14="http://schemas.microsoft.com/office/powerpoint/2010/main" val="2976850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1" t="14175"/>
          <a:stretch/>
        </p:blipFill>
        <p:spPr>
          <a:xfrm>
            <a:off x="0" y="0"/>
            <a:ext cx="916234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750" y="5300186"/>
            <a:ext cx="61055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fonts baptismaux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utilisé pour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baptême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Églises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chrétiennes.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43032" y="367010"/>
            <a:ext cx="46762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Eglise Saint Martin de couches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063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5" r="7403"/>
          <a:stretch/>
        </p:blipFill>
        <p:spPr>
          <a:xfrm>
            <a:off x="0" y="0"/>
            <a:ext cx="91959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601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11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83291" y="114062"/>
            <a:ext cx="407470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château de Couches, une richesse architecturale.</a:t>
            </a:r>
          </a:p>
        </p:txBody>
      </p:sp>
      <p:sp>
        <p:nvSpPr>
          <p:cNvPr id="2" name="Rectangle 1"/>
          <p:cNvSpPr/>
          <p:nvPr/>
        </p:nvSpPr>
        <p:spPr>
          <a:xfrm>
            <a:off x="876299" y="4765239"/>
            <a:ext cx="701992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Décembre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2009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Patricia et Olivier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Poelaert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ont fait l’acquisition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Marguerite de Bourgogne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Couches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40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030" y="119152"/>
            <a:ext cx="84296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Grâce à Patricia et Olivier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Poelaert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travaux ont commencé dès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2010,  10 ans sans interruption ils ont entrepris la restauration des divers bâtiments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296" y="5151313"/>
            <a:ext cx="1535689" cy="16906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05512" y="4529692"/>
            <a:ext cx="24384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Blason de Couches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194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3" y="1547"/>
            <a:ext cx="9146063" cy="68564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5473" y="5664196"/>
            <a:ext cx="8998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Edifié pour résister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assauts,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fort est le symbole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puissance et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pouvoir ,lieu administratif des seigneurs,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55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813" y="5980698"/>
            <a:ext cx="80682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Porte fortifiée dans les remparts pour entrer au château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316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8117" y="546253"/>
            <a:ext cx="43204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jardin topiaire du château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529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48117" y="546253"/>
            <a:ext cx="43204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jardin topiaire du château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14" b="4209"/>
          <a:stretch/>
        </p:blipFill>
        <p:spPr>
          <a:xfrm>
            <a:off x="-2064" y="-1"/>
            <a:ext cx="915645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08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3425" y="267385"/>
            <a:ext cx="50101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logis actuel du château, vu depuis les jardins...</a:t>
            </a:r>
          </a:p>
        </p:txBody>
      </p:sp>
    </p:spTree>
    <p:extLst>
      <p:ext uri="{BB962C8B-B14F-4D97-AF65-F5344CB8AC3E}">
        <p14:creationId xmlns:p14="http://schemas.microsoft.com/office/powerpoint/2010/main" val="2929331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3" y="1547"/>
            <a:ext cx="9146063" cy="68564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948" y="5592119"/>
            <a:ext cx="52213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donjon carré ou Tour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Maîtresse</a:t>
            </a:r>
          </a:p>
        </p:txBody>
      </p:sp>
    </p:spTree>
    <p:extLst>
      <p:ext uri="{BB962C8B-B14F-4D97-AF65-F5344CB8AC3E}">
        <p14:creationId xmlns:p14="http://schemas.microsoft.com/office/powerpoint/2010/main" val="500711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26511" y="891659"/>
            <a:ext cx="2989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Justice</a:t>
            </a:r>
          </a:p>
        </p:txBody>
      </p:sp>
      <p:sp>
        <p:nvSpPr>
          <p:cNvPr id="6" name="Rectangle 5"/>
          <p:cNvSpPr/>
          <p:nvPr/>
        </p:nvSpPr>
        <p:spPr>
          <a:xfrm>
            <a:off x="171450" y="4966038"/>
            <a:ext cx="90487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Chaque tour possédait ses propres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basses-fosses qui servaient tantôt de stockage de nourriture ou de cachot, 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7 cachots, surveillés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des gardes.</a:t>
            </a:r>
          </a:p>
        </p:txBody>
      </p:sp>
    </p:spTree>
    <p:extLst>
      <p:ext uri="{BB962C8B-B14F-4D97-AF65-F5344CB8AC3E}">
        <p14:creationId xmlns:p14="http://schemas.microsoft.com/office/powerpoint/2010/main" val="1526887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2" r="-115"/>
          <a:stretch/>
        </p:blipFill>
        <p:spPr>
          <a:xfrm>
            <a:off x="-10391" y="0"/>
            <a:ext cx="915439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08912" y="6157344"/>
            <a:ext cx="46955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Façade du château et son entrée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070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32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07" y="543355"/>
            <a:ext cx="3786383" cy="567957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5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8599" y="405110"/>
            <a:ext cx="85932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toutes les pièces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parée d'un mobilier d'époque et de tapisseries d'Aubusson postérieures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e).</a:t>
            </a:r>
          </a:p>
        </p:txBody>
      </p:sp>
    </p:spTree>
    <p:extLst>
      <p:ext uri="{BB962C8B-B14F-4D97-AF65-F5344CB8AC3E}">
        <p14:creationId xmlns:p14="http://schemas.microsoft.com/office/powerpoint/2010/main" val="1646579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35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38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233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0578" y="5991090"/>
            <a:ext cx="50914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 cheminée dans chaque pièces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197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12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38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03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074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00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"/>
          <a:stretch/>
        </p:blipFill>
        <p:spPr>
          <a:xfrm>
            <a:off x="-41564" y="0"/>
            <a:ext cx="479099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433" y="0"/>
            <a:ext cx="4394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52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8700" y="353110"/>
            <a:ext cx="66103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Nombreuses salles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d'armes, avec des originaux et des reproductions d'épées d'époque.</a:t>
            </a:r>
          </a:p>
        </p:txBody>
      </p:sp>
    </p:spTree>
    <p:extLst>
      <p:ext uri="{BB962C8B-B14F-4D97-AF65-F5344CB8AC3E}">
        <p14:creationId xmlns:p14="http://schemas.microsoft.com/office/powerpoint/2010/main" val="187508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98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32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" r="449"/>
          <a:stretch/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41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48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34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81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8789" y="5767685"/>
            <a:ext cx="25667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Une visite guidée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52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"/>
          <a:stretch/>
        </p:blipFill>
        <p:spPr>
          <a:xfrm>
            <a:off x="-30423" y="-1"/>
            <a:ext cx="9174423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5788" y="142786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Point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sur les vignes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alentours qui nous rappelle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 nous sommes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Bourgogne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terre viticole par excellence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36076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2102" y="5663216"/>
            <a:ext cx="88597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siècle, de style gothique flamboyant,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date de 1460 dédiée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Saint Vincent, patron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vignerons.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Bulle ronde 1"/>
          <p:cNvSpPr/>
          <p:nvPr/>
        </p:nvSpPr>
        <p:spPr>
          <a:xfrm>
            <a:off x="3314700" y="4301837"/>
            <a:ext cx="1444336" cy="529936"/>
          </a:xfrm>
          <a:prstGeom prst="wedgeEllipseCallout">
            <a:avLst>
              <a:gd name="adj1" fmla="val 1469"/>
              <a:gd name="adj2" fmla="val 105637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statuette</a:t>
            </a:r>
            <a:endParaRPr lang="fr-FR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75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610" y="0"/>
            <a:ext cx="461739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20168" y="411171"/>
            <a:ext cx="66880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Petites statuettes dans les mûres de la chapelle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786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8"/>
          <a:stretch/>
        </p:blipFill>
        <p:spPr>
          <a:xfrm>
            <a:off x="-31173" y="0"/>
            <a:ext cx="814020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747" y="0"/>
            <a:ext cx="4580253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63747" y="5747606"/>
            <a:ext cx="46832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vitrail représente St Vincent, patron des vignerons.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779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351" y="5366083"/>
            <a:ext cx="87732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</a:b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Sur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gauche et la droite du chœur se trouvent deux oratoires à claires-voies, l’un pour le seigneur, l’autre pour sa dame.</a:t>
            </a:r>
            <a:b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828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/>
          <a:stretch/>
        </p:blipFill>
        <p:spPr>
          <a:xfrm>
            <a:off x="0" y="0"/>
            <a:ext cx="9218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245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211" y="6083813"/>
            <a:ext cx="83408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retable d’époque et la belle statue de la Vierge en bois.</a:t>
            </a:r>
          </a:p>
        </p:txBody>
      </p:sp>
    </p:spTree>
    <p:extLst>
      <p:ext uri="{BB962C8B-B14F-4D97-AF65-F5344CB8AC3E}">
        <p14:creationId xmlns:p14="http://schemas.microsoft.com/office/powerpoint/2010/main" val="209023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3825" y="170587"/>
            <a:ext cx="90201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Claude de </a:t>
            </a:r>
            <a:r>
              <a:rPr lang="fr-FR" sz="2800" b="1" i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Montagu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a l’origine de la construction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chapelle gothique, consacrée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1463 ,décède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en 1470 à la bataille de Buxy contre les troupes du roi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XI.</a:t>
            </a:r>
          </a:p>
        </p:txBody>
      </p:sp>
    </p:spTree>
    <p:extLst>
      <p:ext uri="{BB962C8B-B14F-4D97-AF65-F5344CB8AC3E}">
        <p14:creationId xmlns:p14="http://schemas.microsoft.com/office/powerpoint/2010/main" val="2830905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90475" y="360059"/>
            <a:ext cx="28664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petite chapelle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794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29" y="1070265"/>
            <a:ext cx="1536556" cy="175606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28442" y="270165"/>
            <a:ext cx="39132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Entrée cave de dégustation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832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91"/>
          <a:stretch/>
        </p:blipFill>
        <p:spPr>
          <a:xfrm>
            <a:off x="0" y="0"/>
            <a:ext cx="9236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152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19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6225" y="370612"/>
            <a:ext cx="84296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fonction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souterrains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échappatoire en cas d’attaque en parcourant les 8 à 10 km de galeries qui font le tour du château, </a:t>
            </a:r>
          </a:p>
        </p:txBody>
      </p:sp>
    </p:spTree>
    <p:extLst>
      <p:ext uri="{BB962C8B-B14F-4D97-AF65-F5344CB8AC3E}">
        <p14:creationId xmlns:p14="http://schemas.microsoft.com/office/powerpoint/2010/main" val="3931101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0512" y="229285"/>
            <a:ext cx="85629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également un garde-manger très pratique puisqu’il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garde les aliments au frais ,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blocs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glace mélangés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de la paille pour maintenir la nourriture au frais l’été.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5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210086"/>
            <a:ext cx="87058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siècle, les souterrains ont été agrandis pour accueillir l’activité viticole du château, avec un pressoir et des espaces de stockage pour les tonneaux de vin.</a:t>
            </a:r>
          </a:p>
        </p:txBody>
      </p:sp>
    </p:spTree>
    <p:extLst>
      <p:ext uri="{BB962C8B-B14F-4D97-AF65-F5344CB8AC3E}">
        <p14:creationId xmlns:p14="http://schemas.microsoft.com/office/powerpoint/2010/main" val="3387295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8538" y="1276187"/>
            <a:ext cx="608692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Avant de quitter les souterrains une petite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visite à le boutique du château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674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62741" y="338554"/>
            <a:ext cx="39676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restaurant du château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2088" y="5225717"/>
            <a:ext cx="8743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moment gourmand, prolongez la visite par un déjeuner ou dîner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bistronomique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les anciennes écuries du château du mercredi soir au dimanche midi.</a:t>
            </a:r>
          </a:p>
        </p:txBody>
      </p:sp>
    </p:spTree>
    <p:extLst>
      <p:ext uri="{BB962C8B-B14F-4D97-AF65-F5344CB8AC3E}">
        <p14:creationId xmlns:p14="http://schemas.microsoft.com/office/powerpoint/2010/main" val="4260093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7" r="2502"/>
          <a:stretch/>
        </p:blipFill>
        <p:spPr>
          <a:xfrm>
            <a:off x="0" y="0"/>
            <a:ext cx="919595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5683" y="767832"/>
            <a:ext cx="72186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 halte pour se détendre en terrasse au restau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faire une dégustation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687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0694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944" y="0"/>
            <a:ext cx="473705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473" y="109104"/>
            <a:ext cx="4426527" cy="663979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37381" y="5794788"/>
            <a:ext cx="364263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Dégustation clos du château Marguerite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645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1254" y="568451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 petit manoir trône dans le parc, au bord d'une pièce d'eau.</a:t>
            </a:r>
          </a:p>
        </p:txBody>
      </p:sp>
    </p:spTree>
    <p:extLst>
      <p:ext uri="{BB962C8B-B14F-4D97-AF65-F5344CB8AC3E}">
        <p14:creationId xmlns:p14="http://schemas.microsoft.com/office/powerpoint/2010/main" val="1904509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3" y="1547"/>
            <a:ext cx="9146063" cy="68564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8026" y="5419122"/>
            <a:ext cx="3225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Logis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château</a:t>
            </a:r>
          </a:p>
        </p:txBody>
      </p:sp>
    </p:spTree>
    <p:extLst>
      <p:ext uri="{BB962C8B-B14F-4D97-AF65-F5344CB8AC3E}">
        <p14:creationId xmlns:p14="http://schemas.microsoft.com/office/powerpoint/2010/main" val="2751637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"/>
          <a:stretch/>
        </p:blipFill>
        <p:spPr>
          <a:xfrm>
            <a:off x="-4134" y="-1"/>
            <a:ext cx="918102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722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fractur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3" y="1547"/>
            <a:ext cx="9146063" cy="68564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4724" y="5793663"/>
            <a:ext cx="81451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Marguerite de Bourgogne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et ses remparts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63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ractur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3824" y="5155244"/>
            <a:ext cx="88963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Découvrez 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trésor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patrimoine médiéval bourguignon bâti à partir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héritage viticole et gastronomique.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3437" y="350103"/>
            <a:ext cx="74771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Château de Couches - Marguerite de Bourgogne </a:t>
            </a:r>
          </a:p>
        </p:txBody>
      </p:sp>
      <p:sp>
        <p:nvSpPr>
          <p:cNvPr id="6" name="Rectangle 5"/>
          <p:cNvSpPr/>
          <p:nvPr/>
        </p:nvSpPr>
        <p:spPr>
          <a:xfrm>
            <a:off x="4708939" y="6393242"/>
            <a:ext cx="420980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Février 2024 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52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759</TotalTime>
  <Words>1005</Words>
  <Application>Microsoft Office PowerPoint</Application>
  <PresentationFormat>Affichage à l'écran (4:3)</PresentationFormat>
  <Paragraphs>82</Paragraphs>
  <Slides>88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88</vt:i4>
      </vt:variant>
    </vt:vector>
  </HeadingPairs>
  <TitlesOfParts>
    <vt:vector size="93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96</cp:revision>
  <dcterms:created xsi:type="dcterms:W3CDTF">2024-02-01T17:30:20Z</dcterms:created>
  <dcterms:modified xsi:type="dcterms:W3CDTF">2024-02-17T11:00:37Z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