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4" r:id="rId3"/>
    <p:sldId id="265" r:id="rId4"/>
    <p:sldId id="306" r:id="rId5"/>
    <p:sldId id="303" r:id="rId6"/>
    <p:sldId id="326" r:id="rId7"/>
    <p:sldId id="345" r:id="rId8"/>
    <p:sldId id="336" r:id="rId9"/>
    <p:sldId id="347" r:id="rId10"/>
    <p:sldId id="337" r:id="rId11"/>
    <p:sldId id="339" r:id="rId12"/>
    <p:sldId id="349" r:id="rId13"/>
    <p:sldId id="348" r:id="rId14"/>
    <p:sldId id="340" r:id="rId15"/>
    <p:sldId id="341" r:id="rId16"/>
    <p:sldId id="350" r:id="rId17"/>
    <p:sldId id="342" r:id="rId18"/>
    <p:sldId id="351" r:id="rId19"/>
    <p:sldId id="343" r:id="rId20"/>
    <p:sldId id="344" r:id="rId21"/>
    <p:sldId id="346" r:id="rId22"/>
    <p:sldId id="352" r:id="rId23"/>
    <p:sldId id="324" r:id="rId24"/>
    <p:sldId id="325" r:id="rId25"/>
    <p:sldId id="258" r:id="rId26"/>
    <p:sldId id="259" r:id="rId27"/>
    <p:sldId id="260" r:id="rId28"/>
    <p:sldId id="353" r:id="rId29"/>
    <p:sldId id="354" r:id="rId30"/>
    <p:sldId id="273" r:id="rId31"/>
    <p:sldId id="297" r:id="rId32"/>
    <p:sldId id="274" r:id="rId33"/>
    <p:sldId id="272" r:id="rId34"/>
    <p:sldId id="296" r:id="rId35"/>
    <p:sldId id="293" r:id="rId36"/>
    <p:sldId id="295" r:id="rId37"/>
    <p:sldId id="279" r:id="rId38"/>
    <p:sldId id="281" r:id="rId39"/>
    <p:sldId id="282" r:id="rId40"/>
    <p:sldId id="292" r:id="rId41"/>
    <p:sldId id="284" r:id="rId42"/>
    <p:sldId id="275" r:id="rId43"/>
    <p:sldId id="280" r:id="rId44"/>
    <p:sldId id="299" r:id="rId45"/>
    <p:sldId id="300" r:id="rId46"/>
    <p:sldId id="355" r:id="rId47"/>
    <p:sldId id="287" r:id="rId48"/>
    <p:sldId id="278" r:id="rId49"/>
    <p:sldId id="298" r:id="rId50"/>
    <p:sldId id="302" r:id="rId51"/>
    <p:sldId id="301" r:id="rId52"/>
    <p:sldId id="285" r:id="rId53"/>
    <p:sldId id="288" r:id="rId54"/>
    <p:sldId id="289" r:id="rId55"/>
    <p:sldId id="269" r:id="rId56"/>
    <p:sldId id="283" r:id="rId57"/>
    <p:sldId id="268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07" r:id="rId68"/>
    <p:sldId id="328" r:id="rId69"/>
    <p:sldId id="330" r:id="rId70"/>
    <p:sldId id="331" r:id="rId71"/>
    <p:sldId id="332" r:id="rId72"/>
    <p:sldId id="333" r:id="rId73"/>
    <p:sldId id="334" r:id="rId74"/>
    <p:sldId id="327" r:id="rId75"/>
    <p:sldId id="286" r:id="rId76"/>
    <p:sldId id="290" r:id="rId77"/>
    <p:sldId id="305" r:id="rId78"/>
    <p:sldId id="304" r:id="rId79"/>
    <p:sldId id="322" r:id="rId80"/>
    <p:sldId id="323" r:id="rId81"/>
    <p:sldId id="276" r:id="rId82"/>
    <p:sldId id="317" r:id="rId83"/>
    <p:sldId id="267" r:id="rId84"/>
    <p:sldId id="263" r:id="rId85"/>
    <p:sldId id="262" r:id="rId86"/>
    <p:sldId id="257" r:id="rId87"/>
    <p:sldId id="291" r:id="rId8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2" d="100"/>
          <a:sy n="92" d="100"/>
        </p:scale>
        <p:origin x="11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65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4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81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7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82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3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49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2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04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99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74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ABD09-F69E-4DB4-A081-2F64D90FF366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92801-CB51-4AD1-AD78-43306B2FF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92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rovins.net/decouvrir-visiter/la-cite-medievale-de-provins/monuments-et-pass-provins/tour-cesar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rovins.net/decouvrir-visiter/la-cite-medievale-de-provins/monuments-et-pass-provins/tour-cesar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provins.net/decouvrir-visiter/la-cite-medievale-de-provins/monuments-et-pass-provins/tour-cesar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2390" y="1167731"/>
            <a:ext cx="80633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 médiévale dans le département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Seine et Marne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48925" y="553088"/>
            <a:ext cx="1457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Provins</a:t>
            </a:r>
            <a:endParaRPr lang="fr-FR" sz="32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7319" y="5270479"/>
            <a:ext cx="89008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Lorsque l'on approche de Provins, on remarque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silhouettes de la Tour César et du dôme de la collégiale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Quiriace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</a:b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56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sndAc>
          <p:stSnd loop="1">
            <p:snd r:embed="rId2" name="faun-federkleid-offizielles-video.wav"/>
          </p:stSnd>
        </p:sndAc>
      </p:transition>
    </mc:Choice>
    <mc:Fallback xmlns="">
      <p:transition spd="slow" advTm="11000">
        <p:sndAc>
          <p:stSnd loop="1">
            <p:snd r:embed="rId4" name="faun-federkleid-offizielles-vide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 flipH="1">
            <a:off x="3754877" y="1945532"/>
            <a:ext cx="1566153" cy="6906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379518" y="-1033123"/>
            <a:ext cx="6764482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  <a:hlinkClick r:id="rId3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  <a:hlinkClick r:id="rId3"/>
              </a:rPr>
              <a:t>  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1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César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 donjon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s. avec une vue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imprenable. Elle est le symbole de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</a:t>
            </a:r>
            <a:r>
              <a:rPr kumimoji="0" lang="fr-FR" altLang="fr-FR" sz="2800" b="1" i="1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Provins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de la puissance des comtes de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Champagne au Moyen Âge</a:t>
            </a:r>
          </a:p>
        </p:txBody>
      </p:sp>
    </p:spTree>
    <p:extLst>
      <p:ext uri="{BB962C8B-B14F-4D97-AF65-F5344CB8AC3E}">
        <p14:creationId xmlns:p14="http://schemas.microsoft.com/office/powerpoint/2010/main" val="117424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AutoShape 2" descr="data:image/png;base64,iVBORw0KGgoAAAANSUhEUgAAABAAAAAQCAYAAAAf8/9hAAACdUlEQVR4AWLAB25eOmZz59oJZwZywMtHN3gAlZI1lFNBFIaz59BTQbvUuNdYSUVFg1Ph0lPRrW90XZ+/eEhGMnFdd1/c3R2GO8Edin/82neHeVqnqKfl/OWZoYX/7aA/Gzoblmt5RK7hvcxX+V/GcyM9y7HmfEpUKyeqjSPV/nxyMLP+n4wvz4yWJYNSDCl1nOgOTjQ7x3I9jwe7CtcvTy74q4OhDDkYkcFYRNfBGCTWCMoZzOETf6Y+mltGdOcDajbeZ76Wi+DgPdWs72PetgvM3XCXGs4n4/25VT8ZXp2fLBMzC3QfxpA6C0qn+/NsETZcL4juetGXYYuigc7TEaWe+9S2UhaX5sfKvjjojYfsE72pjXli7kaylUf98l5xTgzXcwpOxDpitu/H4IAFpAOjxcSaHPM1lYyn+lPbUHctz4QlVkgEjor6Y762oUSwyySagyPdBgC7NfgTfViq52nsOZkOK+GIVMunBlLbLdTbOCuIi3bFvK1XMcxUs5XAUd35Hjrxnmj1H4GKN57maxgcY0UEap22INV2O+lvu0BUO4eIb8d74zvmhgvls0O5JTOgWaFhWI/myyf6EpuJ6XqC1ToOkC9To/GWBenN2Rzz74yoDp7wtlwZytO9A6nw/o86V5oHxZwO7xvMR3fHA51DCMrMYPfupK8zYUGK/XIiKEmi9hxSoqlQ14ioDynW7wVwiem4k6W6IUqGz9Ya87YPWwBWZRp1R6nmuJmjRjiL1KyIIH7gV9k41qA7nsbJInM7hEPBA7r09Esrh4dHFl8YKywbSoXOQO+ngck9YAKy3wOoMFvvUU9zpsjMSqyIPch0zn0AZZ7vmENt0loAAAAASUVORK5CYII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17475" y="-5699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" name="AutoShape 3" descr="la tour césar de provins sur provins.net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8750" y="1143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69875" y="5043114"/>
            <a:ext cx="8593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César servait à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défense de la ville de Provins,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566334"/>
            <a:ext cx="89226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etait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également une prison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appelée aussi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du Roi, Tour des Prisonniers, Grosse-Tour.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82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data:image/png;base64,iVBORw0KGgoAAAANSUhEUgAAABAAAAAQCAYAAAAf8/9hAAACdUlEQVR4AWLAB25eOmZz59oJZwZywMtHN3gAlZI1lFNBFIaz59BTQbvUuNdYSUVFg1Ph0lPRrW90XZ+/eEhGMnFdd1/c3R2GO8Edin/82neHeVqnqKfl/OWZoYX/7aA/Gzoblmt5RK7hvcxX+V/GcyM9y7HmfEpUKyeqjSPV/nxyMLP+n4wvz4yWJYNSDCl1nOgOTjQ7x3I9jwe7CtcvTy74q4OhDDkYkcFYRNfBGCTWCMoZzOETf6Y+mltGdOcDajbeZ76Wi+DgPdWs72PetgvM3XCXGs4n4/25VT8ZXp2fLBMzC3QfxpA6C0qn+/NsETZcL4juetGXYYuigc7TEaWe+9S2UhaX5sfKvjjojYfsE72pjXli7kaylUf98l5xTgzXcwpOxDpitu/H4IAFpAOjxcSaHPM1lYyn+lPbUHctz4QlVkgEjor6Y762oUSwyySagyPdBgC7NfgTfViq52nsOZkOK+GIVMunBlLbLdTbOCuIi3bFvK1XMcxUs5XAUd35Hjrxnmj1H4GKN57maxgcY0UEap22INV2O+lvu0BUO4eIb8d74zvmhgvls0O5JTOgWaFhWI/myyf6EpuJ6XqC1ToOkC9To/GWBenN2Rzz74yoDp7wtlwZytO9A6nw/o86V5oHxZwO7xvMR3fHA51DCMrMYPfupK8zYUGK/XIiKEmi9hxSoqlQ14ioDynW7wVwiem4k6W6IUqGz9Ya87YPWwBWZRp1R6nmuJmjRjiL1KyIIH7gV9k41qA7nsbJInM7hEPBA7r09Esrh4dHFl8YKywbSoXOQO+ngck9YAKy3wOoMFvvUU9zpsjMSqyIPch0zn0AZZ7vmENt0loAAAAASUVORK5CYII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17475" y="-5699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" name="AutoShape 3" descr="la tour césar de provins sur provins.ne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8750" y="1143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69875" y="5043114"/>
            <a:ext cx="8593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César servait à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défense de la ville de Provins,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9"/>
          <a:stretch/>
        </p:blipFill>
        <p:spPr>
          <a:xfrm>
            <a:off x="0" y="-1"/>
            <a:ext cx="9159978" cy="70554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1150" y="5239545"/>
            <a:ext cx="84408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tour est un véritable symbole de puissance pour les comtes de Champagne qui la bâtirent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Elle eut d’ailleurs plusieurs fonctions : tour de guet, prison, clocher..</a:t>
            </a:r>
          </a:p>
        </p:txBody>
      </p:sp>
    </p:spTree>
    <p:extLst>
      <p:ext uri="{BB962C8B-B14F-4D97-AF65-F5344CB8AC3E}">
        <p14:creationId xmlns:p14="http://schemas.microsoft.com/office/powerpoint/2010/main" val="429243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" r="3864"/>
          <a:stretch/>
        </p:blipFill>
        <p:spPr>
          <a:xfrm>
            <a:off x="0" y="0"/>
            <a:ext cx="916495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04537" y="532306"/>
            <a:ext cx="4597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Collégiale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Quiriace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 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7198" y="5705538"/>
            <a:ext cx="86635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collégiale Saint-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Quiriace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Provins église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fait partie du patrimoine historique de la ville de Provins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75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0695" y="6001241"/>
            <a:ext cx="4075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Chevet, bras sud du transept</a:t>
            </a:r>
          </a:p>
        </p:txBody>
      </p:sp>
    </p:spTree>
    <p:extLst>
      <p:ext uri="{BB962C8B-B14F-4D97-AF65-F5344CB8AC3E}">
        <p14:creationId xmlns:p14="http://schemas.microsoft.com/office/powerpoint/2010/main" val="66968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1" t="8163" r="7045" b="9073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8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62691" y="328044"/>
            <a:ext cx="88745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simple et provisoire car la collégiale devait S’agrandir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981" y="851264"/>
            <a:ext cx="82919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Edifiée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 siècle, les difficultés financières sous Philippe le Bel , la laisseront à jamais inachevée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71785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41598" y="6006990"/>
            <a:ext cx="4230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Nef et chœur de la collégiale</a:t>
            </a:r>
          </a:p>
        </p:txBody>
      </p:sp>
    </p:spTree>
    <p:extLst>
      <p:ext uri="{BB962C8B-B14F-4D97-AF65-F5344CB8AC3E}">
        <p14:creationId xmlns:p14="http://schemas.microsoft.com/office/powerpoint/2010/main" val="361406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501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011" y="0"/>
            <a:ext cx="4605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0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2118" y="5984118"/>
            <a:ext cx="88218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Martyre de saint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Quiriace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détail d'un vitrail de la collégiale</a:t>
            </a:r>
          </a:p>
        </p:txBody>
      </p:sp>
    </p:spTree>
    <p:extLst>
      <p:ext uri="{BB962C8B-B14F-4D97-AF65-F5344CB8AC3E}">
        <p14:creationId xmlns:p14="http://schemas.microsoft.com/office/powerpoint/2010/main" val="187442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314" y="5970308"/>
            <a:ext cx="70743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cœur est magnifique avec de nombreux vitraux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53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737" y="0"/>
            <a:ext cx="4572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18409" y="5765651"/>
            <a:ext cx="407675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Chaire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 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grille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chœur</a:t>
            </a:r>
          </a:p>
        </p:txBody>
      </p:sp>
    </p:spTree>
    <p:extLst>
      <p:ext uri="{BB962C8B-B14F-4D97-AF65-F5344CB8AC3E}">
        <p14:creationId xmlns:p14="http://schemas.microsoft.com/office/powerpoint/2010/main" val="326241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6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802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49"/>
          <a:stretch/>
        </p:blipFill>
        <p:spPr>
          <a:xfrm>
            <a:off x="4564536" y="0"/>
            <a:ext cx="45794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1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3897" y="5798084"/>
            <a:ext cx="59939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L’autel de la collégiale est  très imposant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41"/>
          <a:stretch/>
        </p:blipFill>
        <p:spPr>
          <a:xfrm>
            <a:off x="0" y="0"/>
            <a:ext cx="921872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68721" y="5110767"/>
            <a:ext cx="27542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Fonts baptismaux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14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2810" y="5557205"/>
            <a:ext cx="53599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Coupole, avec les quatre évangélistes dans les pendentifs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 siècle)</a:t>
            </a:r>
          </a:p>
        </p:txBody>
      </p:sp>
    </p:spTree>
    <p:extLst>
      <p:ext uri="{BB962C8B-B14F-4D97-AF65-F5344CB8AC3E}">
        <p14:creationId xmlns:p14="http://schemas.microsoft.com/office/powerpoint/2010/main" val="22943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802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6"/>
          <a:stretch/>
        </p:blipFill>
        <p:spPr>
          <a:xfrm>
            <a:off x="4582390" y="0"/>
            <a:ext cx="456160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7277" y="5126876"/>
            <a:ext cx="84241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est dédiée à saint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Quiriace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Cyriaque de Jérusalem, intimement lié aux évènements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l'Invention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Vraie Croix par sainte Hélène.</a:t>
            </a:r>
          </a:p>
        </p:txBody>
      </p:sp>
    </p:spTree>
    <p:extLst>
      <p:ext uri="{BB962C8B-B14F-4D97-AF65-F5344CB8AC3E}">
        <p14:creationId xmlns:p14="http://schemas.microsoft.com/office/powerpoint/2010/main" val="214975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7" r="4629"/>
          <a:stretch/>
        </p:blipFill>
        <p:spPr>
          <a:xfrm>
            <a:off x="0" y="0"/>
            <a:ext cx="9175174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90374" y="5970308"/>
            <a:ext cx="53944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Saint-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Quiriace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patron de la collégiale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60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6017" y="4882173"/>
            <a:ext cx="87062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Edifiée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 siècle, les difficultés financières sous Philippe le Bel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laisseront à jamais inachevée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nef et le portail auraient dû s'élever jusqu'au bout de la place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Quiriace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6099464" y="3397827"/>
            <a:ext cx="2732809" cy="810491"/>
          </a:xfrm>
          <a:prstGeom prst="wedgeEllipseCallout">
            <a:avLst>
              <a:gd name="adj1" fmla="val -81163"/>
              <a:gd name="adj2" fmla="val 141987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Elle devait arriver jusqu’à l’arbre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66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7" b="753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8142" y="501135"/>
            <a:ext cx="43829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prieuré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Ayoul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155643" y="1024355"/>
            <a:ext cx="52432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est bâtie à la suite de la redécouverte de la sépulture d'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Aigulphe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Bourges.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22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9968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3"/>
          <a:stretch/>
        </p:blipFill>
        <p:spPr>
          <a:xfrm>
            <a:off x="4299687" y="0"/>
            <a:ext cx="486509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10816" y="6205743"/>
            <a:ext cx="4653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Porche de l'église 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Ayoul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350312" y="5513246"/>
            <a:ext cx="359906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Saint</a:t>
            </a:r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Ayoul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céphalophore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2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9"/>
          <a:stretch/>
        </p:blipFill>
        <p:spPr>
          <a:xfrm>
            <a:off x="0" y="-1"/>
            <a:ext cx="9215105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8834" y="4608997"/>
            <a:ext cx="874516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Provins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cités médiévales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mieux conservées en France.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compte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58 monuments classés au patrimoine mondial de l’Unesco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Provins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… un plongeon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temps des chevaliers</a:t>
            </a:r>
          </a:p>
        </p:txBody>
      </p:sp>
    </p:spTree>
    <p:extLst>
      <p:ext uri="{BB962C8B-B14F-4D97-AF65-F5344CB8AC3E}">
        <p14:creationId xmlns:p14="http://schemas.microsoft.com/office/powerpoint/2010/main" val="189743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" r="-454"/>
          <a:stretch/>
        </p:blipFill>
        <p:spPr>
          <a:xfrm>
            <a:off x="0" y="0"/>
            <a:ext cx="919544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4280" y="121756"/>
            <a:ext cx="61668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Saint-Jean et les remparts </a:t>
            </a:r>
          </a:p>
        </p:txBody>
      </p:sp>
    </p:spTree>
    <p:extLst>
      <p:ext uri="{BB962C8B-B14F-4D97-AF65-F5344CB8AC3E}">
        <p14:creationId xmlns:p14="http://schemas.microsoft.com/office/powerpoint/2010/main" val="162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3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63821" y="168082"/>
            <a:ext cx="58755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petit train de Provins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est une façon originale de découvrir la cité médiévale</a:t>
            </a:r>
          </a:p>
        </p:txBody>
      </p:sp>
    </p:spTree>
    <p:extLst>
      <p:ext uri="{BB962C8B-B14F-4D97-AF65-F5344CB8AC3E}">
        <p14:creationId xmlns:p14="http://schemas.microsoft.com/office/powerpoint/2010/main" val="155760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2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1" r="3649"/>
          <a:stretch/>
        </p:blipFill>
        <p:spPr>
          <a:xfrm>
            <a:off x="0" y="0"/>
            <a:ext cx="917902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18409" y="5693171"/>
            <a:ext cx="5257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ville haute, avec la place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Châtel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centre, vue de la tour César.</a:t>
            </a:r>
          </a:p>
        </p:txBody>
      </p:sp>
    </p:spTree>
    <p:extLst>
      <p:ext uri="{BB962C8B-B14F-4D97-AF65-F5344CB8AC3E}">
        <p14:creationId xmlns:p14="http://schemas.microsoft.com/office/powerpoint/2010/main" val="323460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2" b="12576"/>
          <a:stretch/>
        </p:blipFill>
        <p:spPr>
          <a:xfrm>
            <a:off x="0" y="0"/>
            <a:ext cx="934209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31499" y="5935578"/>
            <a:ext cx="27526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du Châtel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7815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8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32" y="1371600"/>
            <a:ext cx="1773178" cy="125517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56103" y="805842"/>
            <a:ext cx="460540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ici la dégustation des fameuse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Niflettes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Provins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1013" y="5165786"/>
            <a:ext cx="82184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immersion gourmande au cœur du Moyen-Âge par une pâtissière passionnée et sympathique à Provins !</a:t>
            </a:r>
          </a:p>
        </p:txBody>
      </p:sp>
    </p:spTree>
    <p:extLst>
      <p:ext uri="{BB962C8B-B14F-4D97-AF65-F5344CB8AC3E}">
        <p14:creationId xmlns:p14="http://schemas.microsoft.com/office/powerpoint/2010/main" val="68307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371" y="270461"/>
            <a:ext cx="85117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Provins, une biscuiterie et salon de thé pour redécouvrir le Moyen-Âge, avec des gourmandises salées et sucrées, des infusions et des coffrets cadeaux !</a:t>
            </a:r>
          </a:p>
        </p:txBody>
      </p:sp>
    </p:spTree>
    <p:extLst>
      <p:ext uri="{BB962C8B-B14F-4D97-AF65-F5344CB8AC3E}">
        <p14:creationId xmlns:p14="http://schemas.microsoft.com/office/powerpoint/2010/main" val="257138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0948"/>
            <a:ext cx="9242766" cy="69289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0718" y="5329626"/>
            <a:ext cx="8707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Gourmandises Médiévales est une biscuiterie spécialisée dans la réalisation de spécialités médiévales.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mission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redonner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tradition culinaire méconnue.</a:t>
            </a:r>
          </a:p>
        </p:txBody>
      </p:sp>
    </p:spTree>
    <p:extLst>
      <p:ext uri="{BB962C8B-B14F-4D97-AF65-F5344CB8AC3E}">
        <p14:creationId xmlns:p14="http://schemas.microsoft.com/office/powerpoint/2010/main" val="57963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72841" y="5461153"/>
            <a:ext cx="81983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tartelette en pâte feuilletée garnie de crème pâtissière parfumée à la fleur d’oranger et à la vanille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8022" y="265699"/>
            <a:ext cx="42354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A déguster La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Niflette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96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23" t="161" r="6023" b="-161"/>
          <a:stretch/>
        </p:blipFill>
        <p:spPr>
          <a:xfrm>
            <a:off x="-664979" y="0"/>
            <a:ext cx="9808979" cy="69209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571661"/>
            <a:ext cx="9261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rues de Provins regorgent d'anciennes maisons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colombages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nous plongent directement dans une ambiance médiévale. </a:t>
            </a:r>
          </a:p>
        </p:txBody>
      </p:sp>
    </p:spTree>
    <p:extLst>
      <p:ext uri="{BB962C8B-B14F-4D97-AF65-F5344CB8AC3E}">
        <p14:creationId xmlns:p14="http://schemas.microsoft.com/office/powerpoint/2010/main" val="245782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02873" y="5734872"/>
            <a:ext cx="6151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technique de construction était très répandue dans les régions riches en forêts. </a:t>
            </a:r>
          </a:p>
        </p:txBody>
      </p:sp>
    </p:spTree>
    <p:extLst>
      <p:ext uri="{BB962C8B-B14F-4D97-AF65-F5344CB8AC3E}">
        <p14:creationId xmlns:p14="http://schemas.microsoft.com/office/powerpoint/2010/main" val="360115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643" y="5547641"/>
            <a:ext cx="90504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murs étaient constitués d'une charpente de poutres, puis les interstices étaient remplis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torchis ou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briques ou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6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18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52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4183" y="5428433"/>
            <a:ext cx="567976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Provins porte bien son nom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plus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beau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village de France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3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17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3216" y="5068509"/>
            <a:ext cx="501291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échoppes regorges de souvenirs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cette époque médiévale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32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41503" y="5710535"/>
            <a:ext cx="532068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Costumes de chevaliers pour les petits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et pour les grands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18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44011" y="5691080"/>
            <a:ext cx="31213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 d l’échoppe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28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78620" y="359217"/>
            <a:ext cx="688041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 restaurations sont au top et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l’esprit de conservation de l’époque  d’antan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70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7" r="5568"/>
          <a:stretch/>
        </p:blipFill>
        <p:spPr>
          <a:xfrm>
            <a:off x="0" y="-1"/>
            <a:ext cx="9144000" cy="68997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0921" y="6226524"/>
            <a:ext cx="4763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dite "des Petits-Plaids"</a:t>
            </a:r>
          </a:p>
        </p:txBody>
      </p:sp>
    </p:spTree>
    <p:extLst>
      <p:ext uri="{BB962C8B-B14F-4D97-AF65-F5344CB8AC3E}">
        <p14:creationId xmlns:p14="http://schemas.microsoft.com/office/powerpoint/2010/main" val="239345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88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45"/>
          <a:stretch/>
        </p:blipFill>
        <p:spPr>
          <a:xfrm>
            <a:off x="-1" y="0"/>
            <a:ext cx="931087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15980" y="5554915"/>
            <a:ext cx="3384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Puits, place du Châtel</a:t>
            </a:r>
          </a:p>
        </p:txBody>
      </p:sp>
    </p:spTree>
    <p:extLst>
      <p:ext uri="{BB962C8B-B14F-4D97-AF65-F5344CB8AC3E}">
        <p14:creationId xmlns:p14="http://schemas.microsoft.com/office/powerpoint/2010/main" val="24721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8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9302" y="5627408"/>
            <a:ext cx="671850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toutes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ruelles les habitations sont plus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elles les unes que les autres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27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97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5135" y="5092590"/>
            <a:ext cx="2964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place du Châtel </a:t>
            </a:r>
          </a:p>
        </p:txBody>
      </p:sp>
    </p:spTree>
    <p:extLst>
      <p:ext uri="{BB962C8B-B14F-4D97-AF65-F5344CB8AC3E}">
        <p14:creationId xmlns:p14="http://schemas.microsoft.com/office/powerpoint/2010/main" val="22718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47603" y="0"/>
            <a:ext cx="48948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Grange aux dîmes de Provins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3688773" y="509155"/>
            <a:ext cx="1579418" cy="10806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40327" y="4664608"/>
            <a:ext cx="88634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à l’intérieur la salle basse voûtée en ogive et les chapiteaux sculptés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elle fut utilisée en tant qu’entrepôt pour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dîme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impôt sur les récoltes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d’où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nom actuel.</a:t>
            </a:r>
          </a:p>
        </p:txBody>
      </p:sp>
    </p:spTree>
    <p:extLst>
      <p:ext uri="{BB962C8B-B14F-4D97-AF65-F5344CB8AC3E}">
        <p14:creationId xmlns:p14="http://schemas.microsoft.com/office/powerpoint/2010/main" val="384750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737" y="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grange aux dîmes : la grange abrite toute une mise en scène, représentant les marchands et les métiers du Moyen Âge.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2982191" y="394855"/>
            <a:ext cx="2150918" cy="18599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925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" r="3263" b="11043"/>
          <a:stretch/>
        </p:blipFill>
        <p:spPr>
          <a:xfrm>
            <a:off x="-1" y="0"/>
            <a:ext cx="9195955" cy="685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99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10848" y="228759"/>
            <a:ext cx="27382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métiers de la laine</a:t>
            </a:r>
          </a:p>
        </p:txBody>
      </p:sp>
    </p:spTree>
    <p:extLst>
      <p:ext uri="{BB962C8B-B14F-4D97-AF65-F5344CB8AC3E}">
        <p14:creationId xmlns:p14="http://schemas.microsoft.com/office/powerpoint/2010/main" val="354404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7336" y="382414"/>
            <a:ext cx="6732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fabriquant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marchand de drap de Provins</a:t>
            </a:r>
          </a:p>
        </p:txBody>
      </p:sp>
    </p:spTree>
    <p:extLst>
      <p:ext uri="{BB962C8B-B14F-4D97-AF65-F5344CB8AC3E}">
        <p14:creationId xmlns:p14="http://schemas.microsoft.com/office/powerpoint/2010/main" val="354419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7730" y="627593"/>
            <a:ext cx="25555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L’écrivain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18428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14585" y="5899985"/>
            <a:ext cx="4616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banquier  changeur de dîme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3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4662" y="5326052"/>
            <a:ext cx="2959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tailleur de pierre,</a:t>
            </a:r>
          </a:p>
        </p:txBody>
      </p:sp>
    </p:spTree>
    <p:extLst>
      <p:ext uri="{BB962C8B-B14F-4D97-AF65-F5344CB8AC3E}">
        <p14:creationId xmlns:p14="http://schemas.microsoft.com/office/powerpoint/2010/main" val="93807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6999" y="5762490"/>
            <a:ext cx="29193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tanneur de peau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90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12550" y="5948180"/>
            <a:ext cx="1494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 potier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67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0663" y="333452"/>
            <a:ext cx="79474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salle basse voûtée en ogive et les chapiteaux sculptés, parfois très raffinés.</a:t>
            </a:r>
          </a:p>
        </p:txBody>
      </p:sp>
    </p:spTree>
    <p:extLst>
      <p:ext uri="{BB962C8B-B14F-4D97-AF65-F5344CB8AC3E}">
        <p14:creationId xmlns:p14="http://schemas.microsoft.com/office/powerpoint/2010/main" val="93722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17892" y="5322516"/>
            <a:ext cx="407034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Grange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dîmes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souterrains de Provins </a:t>
            </a:r>
            <a:endParaRPr lang="fr-FR" sz="2800" dirty="0"/>
          </a:p>
        </p:txBody>
      </p:sp>
      <p:cxnSp>
        <p:nvCxnSpPr>
          <p:cNvPr id="7" name="Connecteur droit avec flèche 6"/>
          <p:cNvCxnSpPr/>
          <p:nvPr/>
        </p:nvCxnSpPr>
        <p:spPr>
          <a:xfrm flipH="1" flipV="1">
            <a:off x="3304309" y="4561609"/>
            <a:ext cx="1080655" cy="14651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46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1600" y="5485353"/>
            <a:ext cx="56942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souterrains sont assurément les lieux les plus mystérieux de Provins</a:t>
            </a:r>
          </a:p>
        </p:txBody>
      </p:sp>
    </p:spTree>
    <p:extLst>
      <p:ext uri="{BB962C8B-B14F-4D97-AF65-F5344CB8AC3E}">
        <p14:creationId xmlns:p14="http://schemas.microsoft.com/office/powerpoint/2010/main" val="73427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" r="5173"/>
          <a:stretch/>
        </p:blipFill>
        <p:spPr>
          <a:xfrm>
            <a:off x="0" y="0"/>
            <a:ext cx="920634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5414" y="5075926"/>
            <a:ext cx="83755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souterrains furent exploités comme carrière pour extraire la “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terre à foulon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“. Au Moyen Âge, la spécialité de Provins était le drap de laine de qualité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14017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873" y="5261230"/>
            <a:ext cx="87062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 On utilisait donc cette terre très particulière, pour l’opération du foulage des draps (nettoyage et dégraissage de la laine).</a:t>
            </a:r>
          </a:p>
        </p:txBody>
      </p:sp>
    </p:spTree>
    <p:extLst>
      <p:ext uri="{BB962C8B-B14F-4D97-AF65-F5344CB8AC3E}">
        <p14:creationId xmlns:p14="http://schemas.microsoft.com/office/powerpoint/2010/main" val="410067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429" y="577123"/>
            <a:ext cx="81031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Ensuite, ces cavités ont été exploitées comme refuges, entrepôts durant les Foires de Champagne </a:t>
            </a:r>
          </a:p>
        </p:txBody>
      </p:sp>
    </p:spTree>
    <p:extLst>
      <p:ext uri="{BB962C8B-B14F-4D97-AF65-F5344CB8AC3E}">
        <p14:creationId xmlns:p14="http://schemas.microsoft.com/office/powerpoint/2010/main" val="285595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1"/>
          <a:stretch/>
        </p:blipFill>
        <p:spPr>
          <a:xfrm>
            <a:off x="0" y="0"/>
            <a:ext cx="91687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10" y="5139035"/>
            <a:ext cx="80737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Egalement de lieux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réunions cultuelles, et assurément par des francs-maçons que de nombreuses anciennes écritures sur les parois attestent.</a:t>
            </a:r>
          </a:p>
        </p:txBody>
      </p:sp>
    </p:spTree>
    <p:extLst>
      <p:ext uri="{BB962C8B-B14F-4D97-AF65-F5344CB8AC3E}">
        <p14:creationId xmlns:p14="http://schemas.microsoft.com/office/powerpoint/2010/main" val="277980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6" r="1"/>
          <a:stretch/>
        </p:blipFill>
        <p:spPr>
          <a:xfrm>
            <a:off x="-342899" y="0"/>
            <a:ext cx="94869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69147" y="5081155"/>
            <a:ext cx="64794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 moyen âge ces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cavités ont été employées comme refuges pour les pauvres, les pèlerins,</a:t>
            </a:r>
          </a:p>
        </p:txBody>
      </p:sp>
    </p:spTree>
    <p:extLst>
      <p:ext uri="{BB962C8B-B14F-4D97-AF65-F5344CB8AC3E}">
        <p14:creationId xmlns:p14="http://schemas.microsoft.com/office/powerpoint/2010/main" val="114811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1781" y="185225"/>
            <a:ext cx="614302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En périphérie du centre médiéval quelques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maison anciennes en pierres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67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02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6" r="2263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44703" y="324488"/>
            <a:ext cx="3621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Roseraie de Provins</a:t>
            </a:r>
          </a:p>
        </p:txBody>
      </p:sp>
    </p:spTree>
    <p:extLst>
      <p:ext uri="{BB962C8B-B14F-4D97-AF65-F5344CB8AC3E}">
        <p14:creationId xmlns:p14="http://schemas.microsoft.com/office/powerpoint/2010/main" val="400104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71741" y="315423"/>
            <a:ext cx="45588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thé 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terrasse vue sur les monuments de provins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08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"/>
          <a:stretch/>
        </p:blipFill>
        <p:spPr>
          <a:xfrm>
            <a:off x="0" y="0"/>
            <a:ext cx="9150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5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953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162" y="5861637"/>
            <a:ext cx="82192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Rosa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Gallica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Officinalis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dite “Rose de Provins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67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2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37255" y="4922594"/>
            <a:ext cx="29161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Très belle boutique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7204" y="5374691"/>
            <a:ext cx="56188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vente de rosiers et de produits à la rose,</a:t>
            </a:r>
          </a:p>
        </p:txBody>
      </p:sp>
    </p:spTree>
    <p:extLst>
      <p:ext uri="{BB962C8B-B14F-4D97-AF65-F5344CB8AC3E}">
        <p14:creationId xmlns:p14="http://schemas.microsoft.com/office/powerpoint/2010/main" val="60601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9"/>
          <a:stretch/>
        </p:blipFill>
        <p:spPr>
          <a:xfrm>
            <a:off x="-1" y="0"/>
            <a:ext cx="92150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9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/>
          <a:stretch/>
        </p:blipFill>
        <p:spPr>
          <a:xfrm>
            <a:off x="0" y="0"/>
            <a:ext cx="915267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9344" y="359862"/>
            <a:ext cx="2669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Porte de Jouy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319117"/>
            <a:ext cx="86478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construction de cette porte remonte au 13e siècle. À l'origine, elle était surmontée d'un clocheton. Elle permettait de guetter les ennemis.</a:t>
            </a:r>
          </a:p>
        </p:txBody>
      </p:sp>
    </p:spTree>
    <p:extLst>
      <p:ext uri="{BB962C8B-B14F-4D97-AF65-F5344CB8AC3E}">
        <p14:creationId xmlns:p14="http://schemas.microsoft.com/office/powerpoint/2010/main" val="428865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7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6"/>
          <a:stretch/>
        </p:blipFill>
        <p:spPr>
          <a:xfrm>
            <a:off x="-1248" y="-1"/>
            <a:ext cx="9145248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338" y="5418705"/>
            <a:ext cx="87840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sortez de la cité par la porte de Jouy et empruntez l'allée des Lépreux pour admirer l'épaisse muraille de l'extérieur.</a:t>
            </a:r>
          </a:p>
        </p:txBody>
      </p:sp>
    </p:spTree>
    <p:extLst>
      <p:ext uri="{BB962C8B-B14F-4D97-AF65-F5344CB8AC3E}">
        <p14:creationId xmlns:p14="http://schemas.microsoft.com/office/powerpoint/2010/main" val="10679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3" r="1278"/>
          <a:stretch/>
        </p:blipFill>
        <p:spPr>
          <a:xfrm>
            <a:off x="1" y="0"/>
            <a:ext cx="916478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864" y="5042118"/>
            <a:ext cx="8988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 ou cité médiévale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zone urbaine protégée par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fortifications .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 Âge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était cernée de remparts formant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protection unique pour tous ses habitants</a:t>
            </a:r>
            <a:endParaRPr lang="fr-FR" sz="2800" dirty="0">
              <a:solidFill>
                <a:srgbClr val="FFFF00"/>
              </a:solidFill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03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293" y="5208916"/>
            <a:ext cx="90175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Édifiés entre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siècles, les remparts mesurent 25m de hauteur, et s’étendait à l’époque sur 5 km de long, assurément l’une des enceintes fortifiées les plus imposantes de France</a:t>
            </a:r>
          </a:p>
        </p:txBody>
      </p:sp>
    </p:spTree>
    <p:extLst>
      <p:ext uri="{BB962C8B-B14F-4D97-AF65-F5344CB8AC3E}">
        <p14:creationId xmlns:p14="http://schemas.microsoft.com/office/powerpoint/2010/main" val="380224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4556903"/>
            <a:ext cx="90661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petit village situé dans le département de la Seine-et-Marne est une cité médiévale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incomparable.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promener dans Provins, c’est retourner dans le temps et plus précisément à l’époque du Moyen-Âge.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 découverte à faire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7618" y="6259869"/>
            <a:ext cx="398218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Mars2024 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15314" y="622414"/>
            <a:ext cx="17299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Provins.</a:t>
            </a:r>
            <a:endParaRPr lang="fr-FR" sz="36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7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700</TotalTime>
  <Words>982</Words>
  <Application>Microsoft Office PowerPoint</Application>
  <PresentationFormat>Affichage à l'écran (4:3)</PresentationFormat>
  <Paragraphs>97</Paragraphs>
  <Slides>87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87</vt:i4>
      </vt:variant>
    </vt:vector>
  </HeadingPairs>
  <TitlesOfParts>
    <vt:vector size="92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80</cp:revision>
  <dcterms:created xsi:type="dcterms:W3CDTF">2024-03-15T05:57:51Z</dcterms:created>
  <dcterms:modified xsi:type="dcterms:W3CDTF">2024-03-20T07:22:35Z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