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309" r:id="rId3"/>
    <p:sldId id="301" r:id="rId4"/>
    <p:sldId id="305" r:id="rId5"/>
    <p:sldId id="307" r:id="rId6"/>
    <p:sldId id="306" r:id="rId7"/>
    <p:sldId id="304" r:id="rId8"/>
    <p:sldId id="303" r:id="rId9"/>
    <p:sldId id="302" r:id="rId10"/>
    <p:sldId id="300" r:id="rId11"/>
    <p:sldId id="299" r:id="rId12"/>
    <p:sldId id="298" r:id="rId13"/>
    <p:sldId id="297" r:id="rId14"/>
    <p:sldId id="292" r:id="rId15"/>
    <p:sldId id="296" r:id="rId16"/>
    <p:sldId id="295" r:id="rId17"/>
    <p:sldId id="294" r:id="rId18"/>
    <p:sldId id="293" r:id="rId19"/>
    <p:sldId id="290" r:id="rId20"/>
    <p:sldId id="289" r:id="rId21"/>
    <p:sldId id="288" r:id="rId22"/>
    <p:sldId id="287" r:id="rId23"/>
    <p:sldId id="285" r:id="rId24"/>
    <p:sldId id="286" r:id="rId25"/>
    <p:sldId id="284" r:id="rId26"/>
    <p:sldId id="283" r:id="rId27"/>
    <p:sldId id="282" r:id="rId28"/>
    <p:sldId id="281" r:id="rId29"/>
    <p:sldId id="280" r:id="rId30"/>
    <p:sldId id="279" r:id="rId31"/>
    <p:sldId id="278" r:id="rId32"/>
    <p:sldId id="308" r:id="rId33"/>
    <p:sldId id="310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498" autoAdjust="0"/>
    <p:restoredTop sz="94660"/>
  </p:normalViewPr>
  <p:slideViewPr>
    <p:cSldViewPr snapToGrid="0">
      <p:cViewPr varScale="1">
        <p:scale>
          <a:sx n="78" d="100"/>
          <a:sy n="78" d="100"/>
        </p:scale>
        <p:origin x="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2C19B0-FF9C-16F0-165E-4FA83CBEE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A18874-E185-4D62-DD03-76F427B032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D2B078-8FB7-A619-BA00-DA87D1F9D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372C57-9EF9-96BA-8308-2C277E948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040548-E2F3-8096-8692-FEAF74376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12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CDDAC-2756-A710-A6D9-F092EAD61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CB7AE0-294F-A85F-E93B-28C22194B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FFDDD3-08DD-71D8-3D00-970410A24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57A77F-02C0-54A4-3281-B4CD0B30D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474AD8-AB3C-31CB-4022-8708EB555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44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C989F-FB50-DF15-77B7-60AD1972F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F33306B-7893-F46C-E6F9-5478B5C59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610725-952B-6754-D626-CDD4355A0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A45CB5-5934-9950-C63E-F26836ACD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DD7A87-02B7-6CBD-C118-47450E918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53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F87257-3944-4A3C-34C6-910AC3840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C2AE50-988E-D20C-2A50-825DCF62D5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9BB799A-B04E-A215-EE5D-B555AC708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E8CF82-3960-1B1A-CA1B-E8FB9F8BD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991BDD-CD2F-D729-A4F2-4B4F74F8F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596E7E3-F02F-C319-72A1-686F11911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1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44B3F5-5207-637A-3424-5EEF03F65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BCABA4-6D64-329F-EE01-D3955C828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32DEEC-5A80-73FA-A9C0-DA2DA45AA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B655FDC-4BA0-4B67-34FE-2835459A5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39AF3C3-82FA-49B5-AAD3-AD093AC002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9CD997C-DAC1-8EB8-A62D-0F587E7BC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233940F-3EFC-9754-36E6-5526A2C4F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08E51F3-5CFD-0D52-52C9-2E7496BDF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58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5C41C-7AC8-73D6-64F3-B9CE125B0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97ABD-70D9-3908-9C49-3B1D9817F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EEC370C-4C67-2397-45F3-1266F261C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CE06FBC-A829-219A-798C-F461BE714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7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01ABF6-624D-3997-697A-C4FD1CF3C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E9AA290-6718-5D09-5803-B55116FF3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2F6F573-B7DE-E9C4-1958-4F9B2D119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44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0E0100-EA03-06B7-8451-A0F6CD4BB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638218-E585-51EE-1367-808CCF1CA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842E66-14A7-2A70-D747-13DA9A1C6C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122017-47F9-F936-21E2-42D08D0DC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3D2971-8D39-826D-38D8-640C546F3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BA2285-8D0D-123E-BF73-E89032B2C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35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45443-B3C9-8780-836B-619BB0A9E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D8F699-7344-D5FE-6ECD-0E0F5B96A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EE36D02-8939-FADD-0979-63821BCF74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005413-FE15-9598-D8FC-7D8283C82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CC1C2F-816B-8423-6491-FE449A25D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8C1179-944F-F707-FEE2-004C5B066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79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9364D6-65BE-6794-BB21-3AD08CFE4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A269C0-DC38-07A7-5206-278B948557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7EEC33-C9E3-C3F6-7711-72C00CB0C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BD5F21-07D4-7459-8797-736CA7D43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1A666B-4C06-2D9D-4C28-95F0E3FB2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80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148F0AF-3614-DE64-E9D1-F2D8F83E77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426E62F-7F1F-AF64-53EA-9AA4AEBE64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2B60DB-04BB-70EC-C51D-3110470EE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E7F9A0-01B4-0CB1-4985-DD943BFF8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AE19BA-4700-A0CB-2CE5-71E836E23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323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BBE7CB2-A65B-5561-BC04-712778705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896EE2B-23EA-E864-5324-0E3ADC683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395686-7627-651F-2FB5-800719AA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F91B5E-0549-4009-9984-600588FD8B09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C56DC-0E42-3445-4285-F1FB0E9F05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B91523-0898-FA62-1099-CEC3C2B14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028FF4-7C3D-422E-9CC4-5CC85D6AE6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91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horizon&#10;&#10;Description générée automatiquement">
            <a:extLst>
              <a:ext uri="{FF2B5EF4-FFF2-40B4-BE49-F238E27FC236}">
                <a16:creationId xmlns:a16="http://schemas.microsoft.com/office/drawing/2014/main" id="{343E7504-644A-EC57-6E5C-ECA7877B18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50" y="1623805"/>
            <a:ext cx="11315700" cy="41338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8C2FF3-BDFC-2A8A-7D71-312B9D00A3C4}"/>
              </a:ext>
            </a:extLst>
          </p:cNvPr>
          <p:cNvSpPr txBox="1"/>
          <p:nvPr/>
        </p:nvSpPr>
        <p:spPr>
          <a:xfrm>
            <a:off x="2928731" y="975732"/>
            <a:ext cx="66790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Parc National De la Chapada  –Diamantina (Brésil)</a:t>
            </a:r>
          </a:p>
        </p:txBody>
      </p:sp>
    </p:spTree>
    <p:extLst>
      <p:ext uri="{BB962C8B-B14F-4D97-AF65-F5344CB8AC3E}">
        <p14:creationId xmlns:p14="http://schemas.microsoft.com/office/powerpoint/2010/main" val="2240342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Karaoké La samba brésilienne - Luis Mariano _.wav"/>
          </p:stSnd>
        </p:sndAc>
      </p:transition>
    </mc:Choice>
    <mc:Fallback>
      <p:transition spd="slow" advClick="0" advTm="8000">
        <p:fade/>
        <p:sndAc>
          <p:stSnd loop="1">
            <p:snd r:embed="rId2" name="Karaoké La samba brésilienne - Luis Mariano _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7F3F5ADB-2527-E591-5572-23705375E2DC}"/>
              </a:ext>
            </a:extLst>
          </p:cNvPr>
          <p:cNvSpPr txBox="1"/>
          <p:nvPr/>
        </p:nvSpPr>
        <p:spPr>
          <a:xfrm>
            <a:off x="132522" y="235229"/>
            <a:ext cx="12059477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parc est situé à environ 400 km de Salvador, la capitale d'État. Créé en 1985 après décret fédéral, il couvre une région de 1 520 km2 et comprend les municipalités principales d'</a:t>
            </a:r>
            <a:r>
              <a:rPr lang="fr-FR" sz="3200" b="1" dirty="0" err="1">
                <a:solidFill>
                  <a:schemeClr val="bg1"/>
                </a:solidFill>
              </a:rPr>
              <a:t>Andaraí</a:t>
            </a:r>
            <a:r>
              <a:rPr lang="fr-FR" sz="3200" b="1" dirty="0">
                <a:solidFill>
                  <a:schemeClr val="bg1"/>
                </a:solidFill>
              </a:rPr>
              <a:t>, </a:t>
            </a:r>
            <a:r>
              <a:rPr lang="fr-FR" sz="3200" b="1" dirty="0" err="1">
                <a:solidFill>
                  <a:schemeClr val="bg1"/>
                </a:solidFill>
              </a:rPr>
              <a:t>Ibicoara</a:t>
            </a:r>
            <a:r>
              <a:rPr lang="fr-FR" sz="3200" b="1" dirty="0">
                <a:solidFill>
                  <a:schemeClr val="bg1"/>
                </a:solidFill>
              </a:rPr>
              <a:t>, </a:t>
            </a:r>
            <a:r>
              <a:rPr lang="fr-FR" sz="3200" b="1" dirty="0" err="1">
                <a:solidFill>
                  <a:schemeClr val="bg1"/>
                </a:solidFill>
              </a:rPr>
              <a:t>Itaetê</a:t>
            </a:r>
            <a:r>
              <a:rPr lang="fr-FR" sz="3200" b="1" dirty="0">
                <a:solidFill>
                  <a:schemeClr val="bg1"/>
                </a:solidFill>
              </a:rPr>
              <a:t>, </a:t>
            </a:r>
            <a:r>
              <a:rPr lang="fr-FR" sz="3200" b="1" dirty="0" err="1">
                <a:solidFill>
                  <a:schemeClr val="bg1"/>
                </a:solidFill>
              </a:rPr>
              <a:t>Lençóis</a:t>
            </a:r>
            <a:r>
              <a:rPr lang="fr-FR" sz="3200" b="1" dirty="0">
                <a:solidFill>
                  <a:schemeClr val="bg1"/>
                </a:solidFill>
              </a:rPr>
              <a:t>, </a:t>
            </a:r>
            <a:r>
              <a:rPr lang="fr-FR" sz="3200" b="1" dirty="0" err="1">
                <a:solidFill>
                  <a:schemeClr val="bg1"/>
                </a:solidFill>
              </a:rPr>
              <a:t>Mucugê</a:t>
            </a:r>
            <a:r>
              <a:rPr lang="fr-FR" sz="3200" b="1" dirty="0">
                <a:solidFill>
                  <a:schemeClr val="bg1"/>
                </a:solidFill>
              </a:rPr>
              <a:t> et </a:t>
            </a:r>
            <a:r>
              <a:rPr lang="fr-FR" sz="3200" b="1" dirty="0" err="1">
                <a:solidFill>
                  <a:schemeClr val="bg1"/>
                </a:solidFill>
              </a:rPr>
              <a:t>Palmeiras</a:t>
            </a:r>
            <a:r>
              <a:rPr lang="fr-FR" sz="3200" b="1" dirty="0">
                <a:solidFill>
                  <a:schemeClr val="bg1"/>
                </a:solidFill>
              </a:rPr>
              <a:t>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Le nom du plateau a été donné par le géologue allemand Ludwig von </a:t>
            </a:r>
            <a:r>
              <a:rPr lang="fr-FR" sz="3200" b="1" dirty="0" err="1">
                <a:solidFill>
                  <a:schemeClr val="bg1"/>
                </a:solidFill>
              </a:rPr>
              <a:t>Eschwege</a:t>
            </a:r>
            <a:r>
              <a:rPr lang="fr-FR" sz="3200" b="1" dirty="0">
                <a:solidFill>
                  <a:schemeClr val="bg1"/>
                </a:solidFill>
              </a:rPr>
              <a:t> au </a:t>
            </a:r>
            <a:r>
              <a:rPr lang="fr-FR" sz="3200" b="1" dirty="0" err="1">
                <a:solidFill>
                  <a:schemeClr val="bg1"/>
                </a:solidFill>
              </a:rPr>
              <a:t>xixe</a:t>
            </a:r>
            <a:r>
              <a:rPr lang="fr-FR" sz="3200" b="1" dirty="0">
                <a:solidFill>
                  <a:schemeClr val="bg1"/>
                </a:solidFill>
              </a:rPr>
              <a:t> siècle. Le terme chapada est un mot brésilien faisant référence à un type de formation géologique d'une hauteur dépassant les 600 m et qui présente une partie plane en son sommet ; cette formation se détache du reste du paysage, généralement de faible altitude. Le nom Diamantina fait référence à l'activité de recherche de diamants qui a eu lieu dans la région, au milieu du </a:t>
            </a:r>
            <a:r>
              <a:rPr lang="fr-FR" sz="3200" b="1" dirty="0" err="1">
                <a:solidFill>
                  <a:schemeClr val="bg1"/>
                </a:solidFill>
              </a:rPr>
              <a:t>xixe</a:t>
            </a:r>
            <a:r>
              <a:rPr lang="fr-FR" sz="3200" b="1" dirty="0">
                <a:solidFill>
                  <a:schemeClr val="bg1"/>
                </a:solidFill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119518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enu, écriture manuscrite, art&#10;&#10;Description générée automatiquement">
            <a:extLst>
              <a:ext uri="{FF2B5EF4-FFF2-40B4-BE49-F238E27FC236}">
                <a16:creationId xmlns:a16="http://schemas.microsoft.com/office/drawing/2014/main" id="{C8C0C737-1DFB-EF55-7B8E-6E186C1A8E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16" y="458999"/>
            <a:ext cx="8059705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DEA4F1D-82CA-8B23-2D33-0EA0A41FD180}"/>
              </a:ext>
            </a:extLst>
          </p:cNvPr>
          <p:cNvSpPr txBox="1"/>
          <p:nvPr/>
        </p:nvSpPr>
        <p:spPr>
          <a:xfrm>
            <a:off x="8677821" y="3917961"/>
            <a:ext cx="3517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</a:t>
            </a:r>
          </a:p>
        </p:txBody>
      </p:sp>
    </p:spTree>
    <p:extLst>
      <p:ext uri="{BB962C8B-B14F-4D97-AF65-F5344CB8AC3E}">
        <p14:creationId xmlns:p14="http://schemas.microsoft.com/office/powerpoint/2010/main" val="2967824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plante d’intérieur, bâtiment, mur&#10;&#10;Description générée automatiquement">
            <a:extLst>
              <a:ext uri="{FF2B5EF4-FFF2-40B4-BE49-F238E27FC236}">
                <a16:creationId xmlns:a16="http://schemas.microsoft.com/office/drawing/2014/main" id="{62DC19A9-02EB-4C58-A1E3-F1F854E43B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6070" y="279000"/>
            <a:ext cx="864197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9402E9-1C44-C0C7-1483-EB62E4EF49A3}"/>
              </a:ext>
            </a:extLst>
          </p:cNvPr>
          <p:cNvSpPr txBox="1"/>
          <p:nvPr/>
        </p:nvSpPr>
        <p:spPr>
          <a:xfrm>
            <a:off x="308610" y="3143251"/>
            <a:ext cx="25374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ces ruelles bordées de restaurants et de boutiques aux façades colorées !</a:t>
            </a:r>
          </a:p>
        </p:txBody>
      </p:sp>
    </p:spTree>
    <p:extLst>
      <p:ext uri="{BB962C8B-B14F-4D97-AF65-F5344CB8AC3E}">
        <p14:creationId xmlns:p14="http://schemas.microsoft.com/office/powerpoint/2010/main" val="2608144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te, plein air, porte&#10;&#10;Description générée automatiquement">
            <a:extLst>
              <a:ext uri="{FF2B5EF4-FFF2-40B4-BE49-F238E27FC236}">
                <a16:creationId xmlns:a16="http://schemas.microsoft.com/office/drawing/2014/main" id="{4A650C93-809E-D803-AAB4-A31E1C76F4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77" y="359010"/>
            <a:ext cx="867768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F79266-4FC9-DB4C-2392-A09A763259A5}"/>
              </a:ext>
            </a:extLst>
          </p:cNvPr>
          <p:cNvSpPr txBox="1"/>
          <p:nvPr/>
        </p:nvSpPr>
        <p:spPr>
          <a:xfrm>
            <a:off x="9224010" y="3874770"/>
            <a:ext cx="2967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Coloré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Suite Plus Bas</a:t>
            </a:r>
          </a:p>
        </p:txBody>
      </p:sp>
    </p:spTree>
    <p:extLst>
      <p:ext uri="{BB962C8B-B14F-4D97-AF65-F5344CB8AC3E}">
        <p14:creationId xmlns:p14="http://schemas.microsoft.com/office/powerpoint/2010/main" val="7534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 d’intérieur&#10;&#10;Description générée automatiquement">
            <a:extLst>
              <a:ext uri="{FF2B5EF4-FFF2-40B4-BE49-F238E27FC236}">
                <a16:creationId xmlns:a16="http://schemas.microsoft.com/office/drawing/2014/main" id="{598CA9E8-C47C-DFC9-C1B5-ED74368278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35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755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meubles&#10;&#10;Description générée automatiquement">
            <a:extLst>
              <a:ext uri="{FF2B5EF4-FFF2-40B4-BE49-F238E27FC236}">
                <a16:creationId xmlns:a16="http://schemas.microsoft.com/office/drawing/2014/main" id="{A53B1FE3-6AB1-71F2-910A-923E18FA58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894" y="279000"/>
            <a:ext cx="860655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264F7E-8693-A0B5-5536-EBA1035BC923}"/>
              </a:ext>
            </a:extLst>
          </p:cNvPr>
          <p:cNvSpPr txBox="1"/>
          <p:nvPr/>
        </p:nvSpPr>
        <p:spPr>
          <a:xfrm>
            <a:off x="274320" y="3657600"/>
            <a:ext cx="2857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national de la Chapada Diamantina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2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meubles&#10;&#10;Description générée automatiquement">
            <a:extLst>
              <a:ext uri="{FF2B5EF4-FFF2-40B4-BE49-F238E27FC236}">
                <a16:creationId xmlns:a16="http://schemas.microsoft.com/office/drawing/2014/main" id="{6D8D73E7-129B-8BE6-5956-D4E4333C52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108" y="455130"/>
            <a:ext cx="8559783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3089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ol, table&#10;&#10;Description générée automatiquement">
            <a:extLst>
              <a:ext uri="{FF2B5EF4-FFF2-40B4-BE49-F238E27FC236}">
                <a16:creationId xmlns:a16="http://schemas.microsoft.com/office/drawing/2014/main" id="{2097B552-A769-2A0B-1AA8-5BC4727956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129" y="279000"/>
            <a:ext cx="8467742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0394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bâtiment, habits&#10;&#10;Description générée automatiquement">
            <a:extLst>
              <a:ext uri="{FF2B5EF4-FFF2-40B4-BE49-F238E27FC236}">
                <a16:creationId xmlns:a16="http://schemas.microsoft.com/office/drawing/2014/main" id="{BF6B009A-8F48-0A48-820D-521B5E10A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6030" y="279000"/>
            <a:ext cx="955993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952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eubles, ciel, table&#10;&#10;Description générée automatiquement">
            <a:extLst>
              <a:ext uri="{FF2B5EF4-FFF2-40B4-BE49-F238E27FC236}">
                <a16:creationId xmlns:a16="http://schemas.microsoft.com/office/drawing/2014/main" id="{2B3EE6E1-FAD4-310D-A95D-3B3AEDEDB7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770" y="279000"/>
            <a:ext cx="842245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8986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bâtiment, chaussures&#10;&#10;Description générée automatiquement">
            <a:extLst>
              <a:ext uri="{FF2B5EF4-FFF2-40B4-BE49-F238E27FC236}">
                <a16:creationId xmlns:a16="http://schemas.microsoft.com/office/drawing/2014/main" id="{1418FD57-1E97-1710-8722-7984D3B4B6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243" y="279000"/>
            <a:ext cx="851351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21393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ol&#10;&#10;Description générée automatiquement">
            <a:extLst>
              <a:ext uri="{FF2B5EF4-FFF2-40B4-BE49-F238E27FC236}">
                <a16:creationId xmlns:a16="http://schemas.microsoft.com/office/drawing/2014/main" id="{9AA365D6-D084-F85E-2F7D-5713F75806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8338" y="423000"/>
            <a:ext cx="8675323" cy="601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1422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pont&#10;&#10;Description générée automatiquement">
            <a:extLst>
              <a:ext uri="{FF2B5EF4-FFF2-40B4-BE49-F238E27FC236}">
                <a16:creationId xmlns:a16="http://schemas.microsoft.com/office/drawing/2014/main" id="{2C99C0BA-B74A-DC48-DBB9-EAE17D82C5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3" y="279000"/>
            <a:ext cx="87866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686F95-6066-56CE-B241-CBA854062940}"/>
              </a:ext>
            </a:extLst>
          </p:cNvPr>
          <p:cNvSpPr txBox="1"/>
          <p:nvPr/>
        </p:nvSpPr>
        <p:spPr>
          <a:xfrm>
            <a:off x="8839200" y="3908110"/>
            <a:ext cx="3167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</a:t>
            </a:r>
          </a:p>
        </p:txBody>
      </p:sp>
    </p:spTree>
    <p:extLst>
      <p:ext uri="{BB962C8B-B14F-4D97-AF65-F5344CB8AC3E}">
        <p14:creationId xmlns:p14="http://schemas.microsoft.com/office/powerpoint/2010/main" val="3267888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sol, route de terre&#10;&#10;Description générée automatiquement">
            <a:extLst>
              <a:ext uri="{FF2B5EF4-FFF2-40B4-BE49-F238E27FC236}">
                <a16:creationId xmlns:a16="http://schemas.microsoft.com/office/drawing/2014/main" id="{0AF7F8C0-AFB8-7771-3915-22E03C46AD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6000" y="459000"/>
            <a:ext cx="8999999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69CC09D-4EE5-FAFB-E179-989E9196E7E9}"/>
              </a:ext>
            </a:extLst>
          </p:cNvPr>
          <p:cNvSpPr txBox="1"/>
          <p:nvPr/>
        </p:nvSpPr>
        <p:spPr>
          <a:xfrm>
            <a:off x="622852" y="6168167"/>
            <a:ext cx="11569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Sur la piste entre </a:t>
            </a:r>
            <a:r>
              <a:rPr lang="fr-FR" sz="2400" b="1" dirty="0" err="1">
                <a:solidFill>
                  <a:srgbClr val="FFFF00"/>
                </a:solidFill>
              </a:rPr>
              <a:t>Palmeiras</a:t>
            </a:r>
            <a:r>
              <a:rPr lang="fr-FR" sz="2400" b="1" dirty="0">
                <a:solidFill>
                  <a:srgbClr val="FFFF00"/>
                </a:solidFill>
              </a:rPr>
              <a:t> et </a:t>
            </a:r>
            <a:r>
              <a:rPr lang="fr-FR" sz="2400" b="1" dirty="0" err="1">
                <a:solidFill>
                  <a:srgbClr val="FFFF00"/>
                </a:solidFill>
              </a:rPr>
              <a:t>Capão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668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sol&#10;&#10;Description générée automatiquement">
            <a:extLst>
              <a:ext uri="{FF2B5EF4-FFF2-40B4-BE49-F238E27FC236}">
                <a16:creationId xmlns:a16="http://schemas.microsoft.com/office/drawing/2014/main" id="{B0A9D6C6-0652-0ECD-493A-2DD6D3139E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932" y="279000"/>
            <a:ext cx="944527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F6660E-4F81-ED1A-2637-63CB686CE10D}"/>
              </a:ext>
            </a:extLst>
          </p:cNvPr>
          <p:cNvSpPr txBox="1"/>
          <p:nvPr/>
        </p:nvSpPr>
        <p:spPr>
          <a:xfrm>
            <a:off x="145774" y="2690191"/>
            <a:ext cx="2557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Sur la piste entre </a:t>
            </a:r>
            <a:r>
              <a:rPr lang="fr-FR" sz="2400" b="1" dirty="0" err="1">
                <a:solidFill>
                  <a:srgbClr val="FFFF00"/>
                </a:solidFill>
              </a:rPr>
              <a:t>Palmeiras</a:t>
            </a:r>
            <a:r>
              <a:rPr lang="fr-FR" sz="2400" b="1" dirty="0">
                <a:solidFill>
                  <a:srgbClr val="FFFF00"/>
                </a:solidFill>
              </a:rPr>
              <a:t> et </a:t>
            </a:r>
            <a:r>
              <a:rPr lang="fr-FR" sz="2400" b="1" dirty="0" err="1">
                <a:solidFill>
                  <a:srgbClr val="FFFF00"/>
                </a:solidFill>
              </a:rPr>
              <a:t>Capão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128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fleurir, plante, rose&#10;&#10;Description générée automatiquement">
            <a:extLst>
              <a:ext uri="{FF2B5EF4-FFF2-40B4-BE49-F238E27FC236}">
                <a16:creationId xmlns:a16="http://schemas.microsoft.com/office/drawing/2014/main" id="{6311144C-C700-3304-3463-FC8D56B751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26" y="326478"/>
            <a:ext cx="890554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FC9714-89D2-3D36-B36D-06F3879BB889}"/>
              </a:ext>
            </a:extLst>
          </p:cNvPr>
          <p:cNvSpPr txBox="1"/>
          <p:nvPr/>
        </p:nvSpPr>
        <p:spPr>
          <a:xfrm>
            <a:off x="596347" y="5850979"/>
            <a:ext cx="11463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Randonnée vers le sommet de la </a:t>
            </a:r>
            <a:r>
              <a:rPr lang="fr-FR" sz="2400" b="1" dirty="0" err="1">
                <a:solidFill>
                  <a:srgbClr val="FFFF00"/>
                </a:solidFill>
              </a:rPr>
              <a:t>Cachoeira</a:t>
            </a:r>
            <a:r>
              <a:rPr lang="fr-FR" sz="2400" b="1" dirty="0">
                <a:solidFill>
                  <a:srgbClr val="FFFF00"/>
                </a:solidFill>
              </a:rPr>
              <a:t> da </a:t>
            </a:r>
            <a:r>
              <a:rPr lang="fr-FR" sz="2400" b="1" dirty="0" err="1">
                <a:solidFill>
                  <a:srgbClr val="FFFF00"/>
                </a:solidFill>
              </a:rPr>
              <a:t>Fumaça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552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fleur, feuille, plein air&#10;&#10;Description générée automatiquement">
            <a:extLst>
              <a:ext uri="{FF2B5EF4-FFF2-40B4-BE49-F238E27FC236}">
                <a16:creationId xmlns:a16="http://schemas.microsoft.com/office/drawing/2014/main" id="{7B8C083B-840E-EA4D-AE40-73D32C4AF1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26" y="459000"/>
            <a:ext cx="8905547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578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Graine de plante&#10;&#10;Description générée automatiquement">
            <a:extLst>
              <a:ext uri="{FF2B5EF4-FFF2-40B4-BE49-F238E27FC236}">
                <a16:creationId xmlns:a16="http://schemas.microsoft.com/office/drawing/2014/main" id="{35E54242-E2D2-1881-925D-853EAF8254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172" y="279000"/>
            <a:ext cx="8689656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49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sol, rocher, plein air&#10;&#10;Description générée automatiquement">
            <a:extLst>
              <a:ext uri="{FF2B5EF4-FFF2-40B4-BE49-F238E27FC236}">
                <a16:creationId xmlns:a16="http://schemas.microsoft.com/office/drawing/2014/main" id="{03E83495-EEA8-B471-97D0-5C9819C110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7479" y="279000"/>
            <a:ext cx="9417041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3860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calliandra, arbre&#10;&#10;Description générée automatiquement">
            <a:extLst>
              <a:ext uri="{FF2B5EF4-FFF2-40B4-BE49-F238E27FC236}">
                <a16:creationId xmlns:a16="http://schemas.microsoft.com/office/drawing/2014/main" id="{712ABF77-F32E-26F8-BE19-1703F53393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6431" y="279000"/>
            <a:ext cx="847913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9606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Plante terrestre&#10;&#10;Description générée automatiquement">
            <a:extLst>
              <a:ext uri="{FF2B5EF4-FFF2-40B4-BE49-F238E27FC236}">
                <a16:creationId xmlns:a16="http://schemas.microsoft.com/office/drawing/2014/main" id="{86C8EB66-7E12-1407-723D-9CAA044A3A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8813" y="279000"/>
            <a:ext cx="877437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6702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plante&#10;&#10;Description générée automatiquement">
            <a:extLst>
              <a:ext uri="{FF2B5EF4-FFF2-40B4-BE49-F238E27FC236}">
                <a16:creationId xmlns:a16="http://schemas.microsoft.com/office/drawing/2014/main" id="{C5E9E2DE-E5EA-D0F4-7BC5-E3323B88F6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78" y="279000"/>
            <a:ext cx="944527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040F24-B49C-45DF-82A7-A1B72458278B}"/>
              </a:ext>
            </a:extLst>
          </p:cNvPr>
          <p:cNvSpPr txBox="1"/>
          <p:nvPr/>
        </p:nvSpPr>
        <p:spPr>
          <a:xfrm>
            <a:off x="9877733" y="1868556"/>
            <a:ext cx="21817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Randonnée vers le sommet de la </a:t>
            </a:r>
            <a:r>
              <a:rPr lang="fr-FR" sz="2400" b="1" dirty="0" err="1">
                <a:solidFill>
                  <a:srgbClr val="FFFF00"/>
                </a:solidFill>
              </a:rPr>
              <a:t>Cachoeira</a:t>
            </a:r>
            <a:r>
              <a:rPr lang="fr-FR" sz="2400" b="1" dirty="0">
                <a:solidFill>
                  <a:srgbClr val="FFFF00"/>
                </a:solidFill>
              </a:rPr>
              <a:t> da </a:t>
            </a:r>
            <a:r>
              <a:rPr lang="fr-FR" sz="2400" b="1" dirty="0" err="1">
                <a:solidFill>
                  <a:srgbClr val="FFFF00"/>
                </a:solidFill>
              </a:rPr>
              <a:t>Fumaça</a:t>
            </a:r>
            <a:r>
              <a:rPr lang="fr-FR" sz="2400" b="1" dirty="0">
                <a:solidFill>
                  <a:srgbClr val="FFFF00"/>
                </a:solidFill>
              </a:rPr>
              <a:t> – Incroyable cette eau !</a:t>
            </a:r>
          </a:p>
        </p:txBody>
      </p:sp>
    </p:spTree>
    <p:extLst>
      <p:ext uri="{BB962C8B-B14F-4D97-AF65-F5344CB8AC3E}">
        <p14:creationId xmlns:p14="http://schemas.microsoft.com/office/powerpoint/2010/main" val="324394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plein air, plante, fleur, ciel&#10;&#10;Description générée automatiquement">
            <a:extLst>
              <a:ext uri="{FF2B5EF4-FFF2-40B4-BE49-F238E27FC236}">
                <a16:creationId xmlns:a16="http://schemas.microsoft.com/office/drawing/2014/main" id="{0A05E44D-92FA-8EC8-4DA4-8CC85A40C4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550" y="279000"/>
            <a:ext cx="944527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67890BC4-CEA2-7702-B636-D60CB6F2C25D}"/>
              </a:ext>
            </a:extLst>
          </p:cNvPr>
          <p:cNvSpPr txBox="1"/>
          <p:nvPr/>
        </p:nvSpPr>
        <p:spPr>
          <a:xfrm>
            <a:off x="357809" y="2796209"/>
            <a:ext cx="24118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Balade dans le mini-</a:t>
            </a:r>
            <a:r>
              <a:rPr lang="fr-FR" sz="2400" b="1" dirty="0" err="1">
                <a:solidFill>
                  <a:srgbClr val="FFFF00"/>
                </a:solidFill>
              </a:rPr>
              <a:t>Pantanal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Marimbus</a:t>
            </a:r>
            <a:r>
              <a:rPr lang="fr-FR" sz="2400" b="1" dirty="0">
                <a:solidFill>
                  <a:srgbClr val="FFFF00"/>
                </a:solidFill>
              </a:rPr>
              <a:t> – </a:t>
            </a:r>
            <a:r>
              <a:rPr lang="fr-FR" sz="2400" b="1" dirty="0" err="1">
                <a:solidFill>
                  <a:srgbClr val="FFFF00"/>
                </a:solidFill>
              </a:rPr>
              <a:t>Remanso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68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arbre, embarcation&#10;&#10;Description générée automatiquement">
            <a:extLst>
              <a:ext uri="{FF2B5EF4-FFF2-40B4-BE49-F238E27FC236}">
                <a16:creationId xmlns:a16="http://schemas.microsoft.com/office/drawing/2014/main" id="{11AF7A05-9CA3-52D9-51E0-BC915C516B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267" y="297000"/>
            <a:ext cx="9391304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7467A-3C42-9CB8-D54F-21685C4A0901}"/>
              </a:ext>
            </a:extLst>
          </p:cNvPr>
          <p:cNvSpPr txBox="1"/>
          <p:nvPr/>
        </p:nvSpPr>
        <p:spPr>
          <a:xfrm>
            <a:off x="9740348" y="3140765"/>
            <a:ext cx="23323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Balade dans le mini-</a:t>
            </a:r>
            <a:r>
              <a:rPr lang="fr-FR" sz="2400" b="1" dirty="0" err="1">
                <a:solidFill>
                  <a:srgbClr val="FFFF00"/>
                </a:solidFill>
              </a:rPr>
              <a:t>Pantanal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Marimbus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07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3B2B91-58A1-72FB-7473-EAE02A212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826" y="414450"/>
            <a:ext cx="9900000" cy="60291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0D1ABC-9CF0-B961-A2F6-5E4B3753205B}"/>
              </a:ext>
            </a:extLst>
          </p:cNvPr>
          <p:cNvSpPr txBox="1"/>
          <p:nvPr/>
        </p:nvSpPr>
        <p:spPr>
          <a:xfrm>
            <a:off x="132520" y="2647121"/>
            <a:ext cx="21733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Balade dans le mini-</a:t>
            </a:r>
            <a:r>
              <a:rPr lang="fr-FR" sz="2400" b="1" dirty="0" err="1">
                <a:solidFill>
                  <a:srgbClr val="FFFF00"/>
                </a:solidFill>
              </a:rPr>
              <a:t>Pantanal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Marimbus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58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arbre, plein air, bec&#10;&#10;Description générée automatiquement">
            <a:extLst>
              <a:ext uri="{FF2B5EF4-FFF2-40B4-BE49-F238E27FC236}">
                <a16:creationId xmlns:a16="http://schemas.microsoft.com/office/drawing/2014/main" id="{BF3DA101-7014-99D2-74DE-DC65B2F114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288" y="183239"/>
            <a:ext cx="8820000" cy="649152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AC185C-1EE0-5F23-FAF3-2A29F47E75BE}"/>
              </a:ext>
            </a:extLst>
          </p:cNvPr>
          <p:cNvSpPr txBox="1"/>
          <p:nvPr/>
        </p:nvSpPr>
        <p:spPr>
          <a:xfrm>
            <a:off x="9475305" y="2213113"/>
            <a:ext cx="27166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Balade dans le mini-</a:t>
            </a:r>
            <a:r>
              <a:rPr lang="fr-FR" sz="2400" b="1" dirty="0" err="1">
                <a:solidFill>
                  <a:srgbClr val="FFFF00"/>
                </a:solidFill>
              </a:rPr>
              <a:t>Pantanal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Marimbus</a:t>
            </a:r>
            <a:r>
              <a:rPr lang="fr-FR" sz="2400" b="1" dirty="0">
                <a:solidFill>
                  <a:srgbClr val="FFFF00"/>
                </a:solidFill>
              </a:rPr>
              <a:t> – </a:t>
            </a:r>
            <a:r>
              <a:rPr lang="fr-FR" sz="2400" b="1" dirty="0" err="1">
                <a:solidFill>
                  <a:srgbClr val="FFFF00"/>
                </a:solidFill>
              </a:rPr>
              <a:t>Rufescent</a:t>
            </a:r>
            <a:r>
              <a:rPr lang="fr-FR" sz="2400" b="1" dirty="0">
                <a:solidFill>
                  <a:srgbClr val="FFFF00"/>
                </a:solidFill>
              </a:rPr>
              <a:t> tigre-héron, en français </a:t>
            </a:r>
            <a:r>
              <a:rPr lang="fr-FR" sz="2400" b="1" dirty="0" err="1">
                <a:solidFill>
                  <a:srgbClr val="FFFF00"/>
                </a:solidFill>
              </a:rPr>
              <a:t>onoré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861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bec, Oiseau de proie&#10;&#10;Description générée automatiquement">
            <a:extLst>
              <a:ext uri="{FF2B5EF4-FFF2-40B4-BE49-F238E27FC236}">
                <a16:creationId xmlns:a16="http://schemas.microsoft.com/office/drawing/2014/main" id="{889EC0C4-1729-2E32-52E4-B33D86A4CF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1461" y="636804"/>
            <a:ext cx="8712000" cy="55843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507C9E-8A5F-0F35-5BA4-CDF5C1BAB421}"/>
              </a:ext>
            </a:extLst>
          </p:cNvPr>
          <p:cNvSpPr txBox="1"/>
          <p:nvPr/>
        </p:nvSpPr>
        <p:spPr>
          <a:xfrm>
            <a:off x="238539" y="1775791"/>
            <a:ext cx="3379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la Chapada Diamantina – Balade dans le mini-</a:t>
            </a:r>
            <a:r>
              <a:rPr lang="fr-FR" sz="2400" b="1" dirty="0" err="1">
                <a:solidFill>
                  <a:srgbClr val="FFFF00"/>
                </a:solidFill>
              </a:rPr>
              <a:t>Pantanal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Marimbus</a:t>
            </a:r>
            <a:r>
              <a:rPr lang="fr-FR" sz="2400" b="1" dirty="0">
                <a:solidFill>
                  <a:srgbClr val="FFFF00"/>
                </a:solidFill>
              </a:rPr>
              <a:t> – Milan des marais ; ci-dessous, en haut à gauche, Moucherolle à tête blanche ; autres animaux, jacana noir et tortue</a:t>
            </a:r>
          </a:p>
        </p:txBody>
      </p:sp>
    </p:spTree>
    <p:extLst>
      <p:ext uri="{BB962C8B-B14F-4D97-AF65-F5344CB8AC3E}">
        <p14:creationId xmlns:p14="http://schemas.microsoft.com/office/powerpoint/2010/main" val="172506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oiseau aquatique, bec&#10;&#10;Description générée automatiquement">
            <a:extLst>
              <a:ext uri="{FF2B5EF4-FFF2-40B4-BE49-F238E27FC236}">
                <a16:creationId xmlns:a16="http://schemas.microsoft.com/office/drawing/2014/main" id="{699F0AD4-05DC-3228-C58A-96EB02B359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2154" y="459000"/>
            <a:ext cx="8307691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5524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eptile, tortue, plein air&#10;&#10;Description générée automatiquement">
            <a:extLst>
              <a:ext uri="{FF2B5EF4-FFF2-40B4-BE49-F238E27FC236}">
                <a16:creationId xmlns:a16="http://schemas.microsoft.com/office/drawing/2014/main" id="{9718EEB1-032B-3E24-5FCE-957374DC55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0" y="620460"/>
            <a:ext cx="7560000" cy="56170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301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eau, plein air&#10;&#10;Description générée automatiquement">
            <a:extLst>
              <a:ext uri="{FF2B5EF4-FFF2-40B4-BE49-F238E27FC236}">
                <a16:creationId xmlns:a16="http://schemas.microsoft.com/office/drawing/2014/main" id="{A5532ED0-255B-BD73-E872-B6F530073B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7480" y="279000"/>
            <a:ext cx="941704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487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meubles&#10;&#10;Description générée automatiquement">
            <a:extLst>
              <a:ext uri="{FF2B5EF4-FFF2-40B4-BE49-F238E27FC236}">
                <a16:creationId xmlns:a16="http://schemas.microsoft.com/office/drawing/2014/main" id="{B956E121-DC71-416E-1274-4C19B797C3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931" y="459000"/>
            <a:ext cx="8905547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132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ante terrestre, Tige&#10;&#10;Description générée automatiquement">
            <a:extLst>
              <a:ext uri="{FF2B5EF4-FFF2-40B4-BE49-F238E27FC236}">
                <a16:creationId xmlns:a16="http://schemas.microsoft.com/office/drawing/2014/main" id="{AF9CF394-2A03-1D47-EEFC-4346265D75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213" y="788544"/>
            <a:ext cx="8136000" cy="60694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8EDFE1-F28C-4008-802E-B649F854038A}"/>
              </a:ext>
            </a:extLst>
          </p:cNvPr>
          <p:cNvSpPr txBox="1"/>
          <p:nvPr/>
        </p:nvSpPr>
        <p:spPr>
          <a:xfrm>
            <a:off x="649357" y="352685"/>
            <a:ext cx="1134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Le Parc De la Chapada Diamantina (Brésil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F1DFE85-DB8B-F5A6-119C-9C480C5B2C4E}"/>
              </a:ext>
            </a:extLst>
          </p:cNvPr>
          <p:cNvSpPr txBox="1"/>
          <p:nvPr/>
        </p:nvSpPr>
        <p:spPr>
          <a:xfrm>
            <a:off x="8348871" y="1928432"/>
            <a:ext cx="38431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3C2D95-C5EA-A746-1DC3-0DAF90736984}"/>
              </a:ext>
            </a:extLst>
          </p:cNvPr>
          <p:cNvSpPr txBox="1"/>
          <p:nvPr/>
        </p:nvSpPr>
        <p:spPr>
          <a:xfrm>
            <a:off x="9528314" y="3481350"/>
            <a:ext cx="3432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962134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371</Words>
  <Application>Microsoft Office PowerPoint</Application>
  <PresentationFormat>Grand écran</PresentationFormat>
  <Paragraphs>22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2024-03-12T11:35:34Z</dcterms:created>
  <dcterms:modified xsi:type="dcterms:W3CDTF">2024-03-12T13:46:42Z</dcterms:modified>
</cp:coreProperties>
</file>