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0" r:id="rId4"/>
    <p:sldId id="258" r:id="rId5"/>
    <p:sldId id="266" r:id="rId6"/>
    <p:sldId id="259" r:id="rId7"/>
    <p:sldId id="261" r:id="rId8"/>
    <p:sldId id="260" r:id="rId9"/>
    <p:sldId id="262" r:id="rId10"/>
    <p:sldId id="264" r:id="rId11"/>
    <p:sldId id="265" r:id="rId12"/>
    <p:sldId id="274" r:id="rId13"/>
    <p:sldId id="271" r:id="rId14"/>
    <p:sldId id="272" r:id="rId15"/>
    <p:sldId id="267" r:id="rId16"/>
    <p:sldId id="268" r:id="rId17"/>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394A8"/>
    <a:srgbClr val="32501C"/>
    <a:srgbClr val="EFE7D8"/>
    <a:srgbClr val="1B3316"/>
    <a:srgbClr val="FFF7E9"/>
    <a:srgbClr val="A0BD9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46"/>
    <p:restoredTop sz="96327"/>
  </p:normalViewPr>
  <p:slideViewPr>
    <p:cSldViewPr snapToGrid="0">
      <p:cViewPr varScale="1">
        <p:scale>
          <a:sx n="107" d="100"/>
          <a:sy n="107" d="100"/>
        </p:scale>
        <p:origin x="8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Diapositive de tit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37DF424-2537-75C1-0848-664731CD1184}"/>
              </a:ext>
            </a:extLst>
          </p:cNvPr>
          <p:cNvSpPr/>
          <p:nvPr userDrawn="1"/>
        </p:nvSpPr>
        <p:spPr>
          <a:xfrm>
            <a:off x="0" y="0"/>
            <a:ext cx="12192000" cy="6858000"/>
          </a:xfrm>
          <a:prstGeom prst="rect">
            <a:avLst/>
          </a:prstGeom>
          <a:solidFill>
            <a:srgbClr val="EFE7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000" dirty="0">
              <a:solidFill>
                <a:sysClr val="windowText" lastClr="000000"/>
              </a:solidFill>
            </a:endParaRPr>
          </a:p>
        </p:txBody>
      </p:sp>
    </p:spTree>
    <p:extLst>
      <p:ext uri="{BB962C8B-B14F-4D97-AF65-F5344CB8AC3E}">
        <p14:creationId xmlns:p14="http://schemas.microsoft.com/office/powerpoint/2010/main" val="3480397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Diapositive de tit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37DF424-2537-75C1-0848-664731CD1184}"/>
              </a:ext>
            </a:extLst>
          </p:cNvPr>
          <p:cNvSpPr/>
          <p:nvPr userDrawn="1"/>
        </p:nvSpPr>
        <p:spPr>
          <a:xfrm>
            <a:off x="0" y="0"/>
            <a:ext cx="12192000" cy="6858001"/>
          </a:xfrm>
          <a:prstGeom prst="rect">
            <a:avLst/>
          </a:prstGeom>
          <a:solidFill>
            <a:srgbClr val="1B331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000" dirty="0">
              <a:solidFill>
                <a:sysClr val="windowText" lastClr="000000"/>
              </a:solidFill>
            </a:endParaRPr>
          </a:p>
        </p:txBody>
      </p:sp>
    </p:spTree>
    <p:extLst>
      <p:ext uri="{BB962C8B-B14F-4D97-AF65-F5344CB8AC3E}">
        <p14:creationId xmlns:p14="http://schemas.microsoft.com/office/powerpoint/2010/main" val="3246756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Diapositive de tit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37DF424-2537-75C1-0848-664731CD1184}"/>
              </a:ext>
            </a:extLst>
          </p:cNvPr>
          <p:cNvSpPr/>
          <p:nvPr userDrawn="1"/>
        </p:nvSpPr>
        <p:spPr>
          <a:xfrm>
            <a:off x="0" y="0"/>
            <a:ext cx="12192000" cy="6858001"/>
          </a:xfrm>
          <a:prstGeom prst="rect">
            <a:avLst/>
          </a:prstGeom>
          <a:solidFill>
            <a:srgbClr val="325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000" dirty="0">
              <a:solidFill>
                <a:sysClr val="windowText" lastClr="000000"/>
              </a:solidFill>
            </a:endParaRPr>
          </a:p>
        </p:txBody>
      </p:sp>
    </p:spTree>
    <p:extLst>
      <p:ext uri="{BB962C8B-B14F-4D97-AF65-F5344CB8AC3E}">
        <p14:creationId xmlns:p14="http://schemas.microsoft.com/office/powerpoint/2010/main" val="1590529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Diapositive de tit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37DF424-2537-75C1-0848-664731CD1184}"/>
              </a:ext>
            </a:extLst>
          </p:cNvPr>
          <p:cNvSpPr/>
          <p:nvPr userDrawn="1"/>
        </p:nvSpPr>
        <p:spPr>
          <a:xfrm>
            <a:off x="0" y="0"/>
            <a:ext cx="12192000" cy="6858001"/>
          </a:xfrm>
          <a:prstGeom prst="rect">
            <a:avLst/>
          </a:prstGeom>
          <a:solidFill>
            <a:srgbClr val="8394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000" dirty="0">
              <a:solidFill>
                <a:sysClr val="windowText" lastClr="000000"/>
              </a:solidFill>
            </a:endParaRPr>
          </a:p>
        </p:txBody>
      </p:sp>
    </p:spTree>
    <p:extLst>
      <p:ext uri="{BB962C8B-B14F-4D97-AF65-F5344CB8AC3E}">
        <p14:creationId xmlns:p14="http://schemas.microsoft.com/office/powerpoint/2010/main" val="424698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re et contenu">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3686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re et contenu">
    <p:spTree>
      <p:nvGrpSpPr>
        <p:cNvPr id="1" name=""/>
        <p:cNvGrpSpPr/>
        <p:nvPr/>
      </p:nvGrpSpPr>
      <p:grpSpPr>
        <a:xfrm>
          <a:off x="0" y="0"/>
          <a:ext cx="0" cy="0"/>
          <a:chOff x="0" y="0"/>
          <a:chExt cx="0" cy="0"/>
        </a:xfrm>
      </p:grpSpPr>
    </p:spTree>
    <p:extLst>
      <p:ext uri="{BB962C8B-B14F-4D97-AF65-F5344CB8AC3E}">
        <p14:creationId xmlns:p14="http://schemas.microsoft.com/office/powerpoint/2010/main" val="3690251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Diapositive de tit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37DF424-2537-75C1-0848-664731CD1184}"/>
              </a:ext>
            </a:extLst>
          </p:cNvPr>
          <p:cNvSpPr/>
          <p:nvPr userDrawn="1"/>
        </p:nvSpPr>
        <p:spPr>
          <a:xfrm>
            <a:off x="0" y="0"/>
            <a:ext cx="1219200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000" dirty="0">
              <a:solidFill>
                <a:sysClr val="windowText" lastClr="000000"/>
              </a:solidFill>
            </a:endParaRPr>
          </a:p>
        </p:txBody>
      </p:sp>
    </p:spTree>
    <p:extLst>
      <p:ext uri="{BB962C8B-B14F-4D97-AF65-F5344CB8AC3E}">
        <p14:creationId xmlns:p14="http://schemas.microsoft.com/office/powerpoint/2010/main" val="448931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78E7C3E-739E-975F-9C5A-2674303DD1E9}"/>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a:extLst>
              <a:ext uri="{FF2B5EF4-FFF2-40B4-BE49-F238E27FC236}">
                <a16:creationId xmlns:a16="http://schemas.microsoft.com/office/drawing/2014/main" id="{E06F01ED-F48D-B5A3-A688-FA2A8A6B95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691C0310-74A3-0B8D-5769-B758C63AF16C}"/>
              </a:ext>
            </a:extLst>
          </p:cNvPr>
          <p:cNvSpPr>
            <a:spLocks noGrp="1"/>
          </p:cNvSpPr>
          <p:nvPr>
            <p:ph type="dt" sz="half" idx="10"/>
          </p:nvPr>
        </p:nvSpPr>
        <p:spPr/>
        <p:txBody>
          <a:bodyPr/>
          <a:lstStyle/>
          <a:p>
            <a:fld id="{96F12DDD-6E5B-5F4B-86F8-0A514DA84FBC}" type="datetimeFigureOut">
              <a:rPr lang="fr-FR" smtClean="0"/>
              <a:t>18/03/2024</a:t>
            </a:fld>
            <a:endParaRPr lang="fr-FR"/>
          </a:p>
        </p:txBody>
      </p:sp>
      <p:sp>
        <p:nvSpPr>
          <p:cNvPr id="5" name="Espace réservé du pied de page 4">
            <a:extLst>
              <a:ext uri="{FF2B5EF4-FFF2-40B4-BE49-F238E27FC236}">
                <a16:creationId xmlns:a16="http://schemas.microsoft.com/office/drawing/2014/main" id="{CF988FD9-9079-7BBD-12A6-CE3F2CEE90F0}"/>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D6096117-C4DD-0193-6ED7-850D8C5B08D1}"/>
              </a:ext>
            </a:extLst>
          </p:cNvPr>
          <p:cNvSpPr>
            <a:spLocks noGrp="1"/>
          </p:cNvSpPr>
          <p:nvPr>
            <p:ph type="sldNum" sz="quarter" idx="12"/>
          </p:nvPr>
        </p:nvSpPr>
        <p:spPr/>
        <p:txBody>
          <a:bodyPr/>
          <a:lstStyle/>
          <a:p>
            <a:fld id="{09C75E91-653F-FB48-AD0D-AB9EA1D53FD2}" type="slidenum">
              <a:rPr lang="fr-FR" smtClean="0"/>
              <a:t>‹N°›</a:t>
            </a:fld>
            <a:endParaRPr lang="fr-FR"/>
          </a:p>
        </p:txBody>
      </p:sp>
    </p:spTree>
    <p:extLst>
      <p:ext uri="{BB962C8B-B14F-4D97-AF65-F5344CB8AC3E}">
        <p14:creationId xmlns:p14="http://schemas.microsoft.com/office/powerpoint/2010/main" val="2605444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C05EF23-0DC2-D9BF-AA5C-BD441FF9B58D}"/>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4D379F72-08A9-0541-1793-3E66B0395FF1}"/>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a:extLst>
              <a:ext uri="{FF2B5EF4-FFF2-40B4-BE49-F238E27FC236}">
                <a16:creationId xmlns:a16="http://schemas.microsoft.com/office/drawing/2014/main" id="{91C14500-D897-1761-EDB4-39A25A8A6C48}"/>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a:extLst>
              <a:ext uri="{FF2B5EF4-FFF2-40B4-BE49-F238E27FC236}">
                <a16:creationId xmlns:a16="http://schemas.microsoft.com/office/drawing/2014/main" id="{B5A18FFD-8F01-DCC0-7F9C-313E72DF1315}"/>
              </a:ext>
            </a:extLst>
          </p:cNvPr>
          <p:cNvSpPr>
            <a:spLocks noGrp="1"/>
          </p:cNvSpPr>
          <p:nvPr>
            <p:ph type="dt" sz="half" idx="10"/>
          </p:nvPr>
        </p:nvSpPr>
        <p:spPr/>
        <p:txBody>
          <a:bodyPr/>
          <a:lstStyle/>
          <a:p>
            <a:fld id="{96F12DDD-6E5B-5F4B-86F8-0A514DA84FBC}" type="datetimeFigureOut">
              <a:rPr lang="fr-FR" smtClean="0"/>
              <a:t>18/03/2024</a:t>
            </a:fld>
            <a:endParaRPr lang="fr-FR"/>
          </a:p>
        </p:txBody>
      </p:sp>
      <p:sp>
        <p:nvSpPr>
          <p:cNvPr id="6" name="Espace réservé du pied de page 5">
            <a:extLst>
              <a:ext uri="{FF2B5EF4-FFF2-40B4-BE49-F238E27FC236}">
                <a16:creationId xmlns:a16="http://schemas.microsoft.com/office/drawing/2014/main" id="{F366E53E-AC13-2DEB-41D9-B2CABF64C967}"/>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6AEC8539-8AEE-F9A6-A559-67EFE9E067F5}"/>
              </a:ext>
            </a:extLst>
          </p:cNvPr>
          <p:cNvSpPr>
            <a:spLocks noGrp="1"/>
          </p:cNvSpPr>
          <p:nvPr>
            <p:ph type="sldNum" sz="quarter" idx="12"/>
          </p:nvPr>
        </p:nvSpPr>
        <p:spPr/>
        <p:txBody>
          <a:bodyPr/>
          <a:lstStyle/>
          <a:p>
            <a:fld id="{09C75E91-653F-FB48-AD0D-AB9EA1D53FD2}" type="slidenum">
              <a:rPr lang="fr-FR" smtClean="0"/>
              <a:t>‹N°›</a:t>
            </a:fld>
            <a:endParaRPr lang="fr-FR"/>
          </a:p>
        </p:txBody>
      </p:sp>
    </p:spTree>
    <p:extLst>
      <p:ext uri="{BB962C8B-B14F-4D97-AF65-F5344CB8AC3E}">
        <p14:creationId xmlns:p14="http://schemas.microsoft.com/office/powerpoint/2010/main" val="2297172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C46879A-8436-2577-AD9F-229D486ADD15}"/>
              </a:ext>
            </a:extLst>
          </p:cNvPr>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a:extLst>
              <a:ext uri="{FF2B5EF4-FFF2-40B4-BE49-F238E27FC236}">
                <a16:creationId xmlns:a16="http://schemas.microsoft.com/office/drawing/2014/main" id="{4C5368D3-5FD7-127F-9E52-03E0B52E39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E5F864A7-5B77-B124-9131-978F55C3D984}"/>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a:extLst>
              <a:ext uri="{FF2B5EF4-FFF2-40B4-BE49-F238E27FC236}">
                <a16:creationId xmlns:a16="http://schemas.microsoft.com/office/drawing/2014/main" id="{31CC2F55-9739-47DE-A066-ED85143679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AA92CACC-7BA1-4902-E022-BD37B5202E96}"/>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a:extLst>
              <a:ext uri="{FF2B5EF4-FFF2-40B4-BE49-F238E27FC236}">
                <a16:creationId xmlns:a16="http://schemas.microsoft.com/office/drawing/2014/main" id="{766C68D6-37E8-9673-2AEE-BB1936AF8D00}"/>
              </a:ext>
            </a:extLst>
          </p:cNvPr>
          <p:cNvSpPr>
            <a:spLocks noGrp="1"/>
          </p:cNvSpPr>
          <p:nvPr>
            <p:ph type="dt" sz="half" idx="10"/>
          </p:nvPr>
        </p:nvSpPr>
        <p:spPr/>
        <p:txBody>
          <a:bodyPr/>
          <a:lstStyle/>
          <a:p>
            <a:fld id="{96F12DDD-6E5B-5F4B-86F8-0A514DA84FBC}" type="datetimeFigureOut">
              <a:rPr lang="fr-FR" smtClean="0"/>
              <a:t>18/03/2024</a:t>
            </a:fld>
            <a:endParaRPr lang="fr-FR"/>
          </a:p>
        </p:txBody>
      </p:sp>
      <p:sp>
        <p:nvSpPr>
          <p:cNvPr id="8" name="Espace réservé du pied de page 7">
            <a:extLst>
              <a:ext uri="{FF2B5EF4-FFF2-40B4-BE49-F238E27FC236}">
                <a16:creationId xmlns:a16="http://schemas.microsoft.com/office/drawing/2014/main" id="{90DAC24C-2616-3966-FEA1-5B358508A9D5}"/>
              </a:ext>
            </a:extLst>
          </p:cNvPr>
          <p:cNvSpPr>
            <a:spLocks noGrp="1"/>
          </p:cNvSpPr>
          <p:nvPr>
            <p:ph type="ftr" sz="quarter" idx="11"/>
          </p:nvPr>
        </p:nvSpPr>
        <p:spPr/>
        <p:txBody>
          <a:bodyPr/>
          <a:lstStyle/>
          <a:p>
            <a:endParaRPr lang="fr-FR"/>
          </a:p>
        </p:txBody>
      </p:sp>
      <p:sp>
        <p:nvSpPr>
          <p:cNvPr id="9" name="Espace réservé du numéro de diapositive 8">
            <a:extLst>
              <a:ext uri="{FF2B5EF4-FFF2-40B4-BE49-F238E27FC236}">
                <a16:creationId xmlns:a16="http://schemas.microsoft.com/office/drawing/2014/main" id="{C44453AC-D80F-A5F0-3EBC-2755B20E2E32}"/>
              </a:ext>
            </a:extLst>
          </p:cNvPr>
          <p:cNvSpPr>
            <a:spLocks noGrp="1"/>
          </p:cNvSpPr>
          <p:nvPr>
            <p:ph type="sldNum" sz="quarter" idx="12"/>
          </p:nvPr>
        </p:nvSpPr>
        <p:spPr/>
        <p:txBody>
          <a:bodyPr/>
          <a:lstStyle/>
          <a:p>
            <a:fld id="{09C75E91-653F-FB48-AD0D-AB9EA1D53FD2}" type="slidenum">
              <a:rPr lang="fr-FR" smtClean="0"/>
              <a:t>‹N°›</a:t>
            </a:fld>
            <a:endParaRPr lang="fr-FR"/>
          </a:p>
        </p:txBody>
      </p:sp>
    </p:spTree>
    <p:extLst>
      <p:ext uri="{BB962C8B-B14F-4D97-AF65-F5344CB8AC3E}">
        <p14:creationId xmlns:p14="http://schemas.microsoft.com/office/powerpoint/2010/main" val="4018270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9A3810A-05F4-7F08-C9EF-C52435E5F997}"/>
              </a:ext>
            </a:extLst>
          </p:cNvPr>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1B031C28-A007-D51A-2559-7CD94A0FA0C1}"/>
              </a:ext>
            </a:extLst>
          </p:cNvPr>
          <p:cNvSpPr>
            <a:spLocks noGrp="1"/>
          </p:cNvSpPr>
          <p:nvPr>
            <p:ph type="dt" sz="half" idx="10"/>
          </p:nvPr>
        </p:nvSpPr>
        <p:spPr/>
        <p:txBody>
          <a:bodyPr/>
          <a:lstStyle/>
          <a:p>
            <a:fld id="{96F12DDD-6E5B-5F4B-86F8-0A514DA84FBC}" type="datetimeFigureOut">
              <a:rPr lang="fr-FR" smtClean="0"/>
              <a:t>18/03/2024</a:t>
            </a:fld>
            <a:endParaRPr lang="fr-FR"/>
          </a:p>
        </p:txBody>
      </p:sp>
      <p:sp>
        <p:nvSpPr>
          <p:cNvPr id="4" name="Espace réservé du pied de page 3">
            <a:extLst>
              <a:ext uri="{FF2B5EF4-FFF2-40B4-BE49-F238E27FC236}">
                <a16:creationId xmlns:a16="http://schemas.microsoft.com/office/drawing/2014/main" id="{240AB36E-D928-C6BA-B92E-F223A5D3B908}"/>
              </a:ext>
            </a:extLst>
          </p:cNvPr>
          <p:cNvSpPr>
            <a:spLocks noGrp="1"/>
          </p:cNvSpPr>
          <p:nvPr>
            <p:ph type="ftr" sz="quarter" idx="11"/>
          </p:nvPr>
        </p:nvSpPr>
        <p:spPr/>
        <p:txBody>
          <a:bodyPr/>
          <a:lstStyle/>
          <a:p>
            <a:endParaRPr lang="fr-FR"/>
          </a:p>
        </p:txBody>
      </p:sp>
      <p:sp>
        <p:nvSpPr>
          <p:cNvPr id="5" name="Espace réservé du numéro de diapositive 4">
            <a:extLst>
              <a:ext uri="{FF2B5EF4-FFF2-40B4-BE49-F238E27FC236}">
                <a16:creationId xmlns:a16="http://schemas.microsoft.com/office/drawing/2014/main" id="{67C7C39E-32D8-7238-96DF-28C346B73EB5}"/>
              </a:ext>
            </a:extLst>
          </p:cNvPr>
          <p:cNvSpPr>
            <a:spLocks noGrp="1"/>
          </p:cNvSpPr>
          <p:nvPr>
            <p:ph type="sldNum" sz="quarter" idx="12"/>
          </p:nvPr>
        </p:nvSpPr>
        <p:spPr/>
        <p:txBody>
          <a:bodyPr/>
          <a:lstStyle/>
          <a:p>
            <a:fld id="{09C75E91-653F-FB48-AD0D-AB9EA1D53FD2}" type="slidenum">
              <a:rPr lang="fr-FR" smtClean="0"/>
              <a:t>‹N°›</a:t>
            </a:fld>
            <a:endParaRPr lang="fr-FR"/>
          </a:p>
        </p:txBody>
      </p:sp>
    </p:spTree>
    <p:extLst>
      <p:ext uri="{BB962C8B-B14F-4D97-AF65-F5344CB8AC3E}">
        <p14:creationId xmlns:p14="http://schemas.microsoft.com/office/powerpoint/2010/main" val="478599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AC89CE58-8D14-39A4-F95B-A793F9F3792A}"/>
              </a:ext>
            </a:extLst>
          </p:cNvPr>
          <p:cNvSpPr>
            <a:spLocks noGrp="1"/>
          </p:cNvSpPr>
          <p:nvPr>
            <p:ph type="dt" sz="half" idx="10"/>
          </p:nvPr>
        </p:nvSpPr>
        <p:spPr/>
        <p:txBody>
          <a:bodyPr/>
          <a:lstStyle/>
          <a:p>
            <a:fld id="{96F12DDD-6E5B-5F4B-86F8-0A514DA84FBC}" type="datetimeFigureOut">
              <a:rPr lang="fr-FR" smtClean="0"/>
              <a:t>18/03/2024</a:t>
            </a:fld>
            <a:endParaRPr lang="fr-FR"/>
          </a:p>
        </p:txBody>
      </p:sp>
      <p:sp>
        <p:nvSpPr>
          <p:cNvPr id="3" name="Espace réservé du pied de page 2">
            <a:extLst>
              <a:ext uri="{FF2B5EF4-FFF2-40B4-BE49-F238E27FC236}">
                <a16:creationId xmlns:a16="http://schemas.microsoft.com/office/drawing/2014/main" id="{91CBAC7B-BDB2-AE2C-6BFF-6A72A0E5CF0D}"/>
              </a:ext>
            </a:extLst>
          </p:cNvPr>
          <p:cNvSpPr>
            <a:spLocks noGrp="1"/>
          </p:cNvSpPr>
          <p:nvPr>
            <p:ph type="ftr" sz="quarter" idx="11"/>
          </p:nvPr>
        </p:nvSpPr>
        <p:spPr/>
        <p:txBody>
          <a:bodyPr/>
          <a:lstStyle/>
          <a:p>
            <a:endParaRPr lang="fr-FR"/>
          </a:p>
        </p:txBody>
      </p:sp>
      <p:sp>
        <p:nvSpPr>
          <p:cNvPr id="4" name="Espace réservé du numéro de diapositive 3">
            <a:extLst>
              <a:ext uri="{FF2B5EF4-FFF2-40B4-BE49-F238E27FC236}">
                <a16:creationId xmlns:a16="http://schemas.microsoft.com/office/drawing/2014/main" id="{2375A267-46AC-1000-F5D5-89268F245781}"/>
              </a:ext>
            </a:extLst>
          </p:cNvPr>
          <p:cNvSpPr>
            <a:spLocks noGrp="1"/>
          </p:cNvSpPr>
          <p:nvPr>
            <p:ph type="sldNum" sz="quarter" idx="12"/>
          </p:nvPr>
        </p:nvSpPr>
        <p:spPr/>
        <p:txBody>
          <a:bodyPr/>
          <a:lstStyle/>
          <a:p>
            <a:fld id="{09C75E91-653F-FB48-AD0D-AB9EA1D53FD2}" type="slidenum">
              <a:rPr lang="fr-FR" smtClean="0"/>
              <a:t>‹N°›</a:t>
            </a:fld>
            <a:endParaRPr lang="fr-FR"/>
          </a:p>
        </p:txBody>
      </p:sp>
    </p:spTree>
    <p:extLst>
      <p:ext uri="{BB962C8B-B14F-4D97-AF65-F5344CB8AC3E}">
        <p14:creationId xmlns:p14="http://schemas.microsoft.com/office/powerpoint/2010/main" val="3857190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381EB8D-29A4-70B8-FA2C-7D8BC384E7EC}"/>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a:extLst>
              <a:ext uri="{FF2B5EF4-FFF2-40B4-BE49-F238E27FC236}">
                <a16:creationId xmlns:a16="http://schemas.microsoft.com/office/drawing/2014/main" id="{538E134D-F34E-0EEA-F3E0-6AE87827C2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a:extLst>
              <a:ext uri="{FF2B5EF4-FFF2-40B4-BE49-F238E27FC236}">
                <a16:creationId xmlns:a16="http://schemas.microsoft.com/office/drawing/2014/main" id="{BADD4797-3D62-4B82-A1D0-A317364290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BB9203BD-150B-036B-38BF-A23FC858DD9C}"/>
              </a:ext>
            </a:extLst>
          </p:cNvPr>
          <p:cNvSpPr>
            <a:spLocks noGrp="1"/>
          </p:cNvSpPr>
          <p:nvPr>
            <p:ph type="dt" sz="half" idx="10"/>
          </p:nvPr>
        </p:nvSpPr>
        <p:spPr/>
        <p:txBody>
          <a:bodyPr/>
          <a:lstStyle/>
          <a:p>
            <a:fld id="{96F12DDD-6E5B-5F4B-86F8-0A514DA84FBC}" type="datetimeFigureOut">
              <a:rPr lang="fr-FR" smtClean="0"/>
              <a:t>18/03/2024</a:t>
            </a:fld>
            <a:endParaRPr lang="fr-FR"/>
          </a:p>
        </p:txBody>
      </p:sp>
      <p:sp>
        <p:nvSpPr>
          <p:cNvPr id="6" name="Espace réservé du pied de page 5">
            <a:extLst>
              <a:ext uri="{FF2B5EF4-FFF2-40B4-BE49-F238E27FC236}">
                <a16:creationId xmlns:a16="http://schemas.microsoft.com/office/drawing/2014/main" id="{F90A2A6E-44C5-3BF9-F988-E63D93C169D9}"/>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964187C8-44D6-47B3-41D5-239A58D91058}"/>
              </a:ext>
            </a:extLst>
          </p:cNvPr>
          <p:cNvSpPr>
            <a:spLocks noGrp="1"/>
          </p:cNvSpPr>
          <p:nvPr>
            <p:ph type="sldNum" sz="quarter" idx="12"/>
          </p:nvPr>
        </p:nvSpPr>
        <p:spPr/>
        <p:txBody>
          <a:bodyPr/>
          <a:lstStyle/>
          <a:p>
            <a:fld id="{09C75E91-653F-FB48-AD0D-AB9EA1D53FD2}" type="slidenum">
              <a:rPr lang="fr-FR" smtClean="0"/>
              <a:t>‹N°›</a:t>
            </a:fld>
            <a:endParaRPr lang="fr-FR"/>
          </a:p>
        </p:txBody>
      </p:sp>
    </p:spTree>
    <p:extLst>
      <p:ext uri="{BB962C8B-B14F-4D97-AF65-F5344CB8AC3E}">
        <p14:creationId xmlns:p14="http://schemas.microsoft.com/office/powerpoint/2010/main" val="2982879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52B1FBA-7589-2B22-78D0-CC85F2630E4E}"/>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a:extLst>
              <a:ext uri="{FF2B5EF4-FFF2-40B4-BE49-F238E27FC236}">
                <a16:creationId xmlns:a16="http://schemas.microsoft.com/office/drawing/2014/main" id="{2B5263B0-0D83-DD6A-BF0A-87AF151D2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a:extLst>
              <a:ext uri="{FF2B5EF4-FFF2-40B4-BE49-F238E27FC236}">
                <a16:creationId xmlns:a16="http://schemas.microsoft.com/office/drawing/2014/main" id="{C2DC0B9A-2153-D72E-F66F-DD1C324D82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783CF804-9599-447D-8C61-F948EACA5131}"/>
              </a:ext>
            </a:extLst>
          </p:cNvPr>
          <p:cNvSpPr>
            <a:spLocks noGrp="1"/>
          </p:cNvSpPr>
          <p:nvPr>
            <p:ph type="dt" sz="half" idx="10"/>
          </p:nvPr>
        </p:nvSpPr>
        <p:spPr/>
        <p:txBody>
          <a:bodyPr/>
          <a:lstStyle/>
          <a:p>
            <a:fld id="{96F12DDD-6E5B-5F4B-86F8-0A514DA84FBC}" type="datetimeFigureOut">
              <a:rPr lang="fr-FR" smtClean="0"/>
              <a:t>18/03/2024</a:t>
            </a:fld>
            <a:endParaRPr lang="fr-FR"/>
          </a:p>
        </p:txBody>
      </p:sp>
      <p:sp>
        <p:nvSpPr>
          <p:cNvPr id="6" name="Espace réservé du pied de page 5">
            <a:extLst>
              <a:ext uri="{FF2B5EF4-FFF2-40B4-BE49-F238E27FC236}">
                <a16:creationId xmlns:a16="http://schemas.microsoft.com/office/drawing/2014/main" id="{62258864-8EDF-F307-824B-44FAD7F441D7}"/>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8F5948CF-205B-8479-B177-429B8DE3AFE2}"/>
              </a:ext>
            </a:extLst>
          </p:cNvPr>
          <p:cNvSpPr>
            <a:spLocks noGrp="1"/>
          </p:cNvSpPr>
          <p:nvPr>
            <p:ph type="sldNum" sz="quarter" idx="12"/>
          </p:nvPr>
        </p:nvSpPr>
        <p:spPr/>
        <p:txBody>
          <a:bodyPr/>
          <a:lstStyle/>
          <a:p>
            <a:fld id="{09C75E91-653F-FB48-AD0D-AB9EA1D53FD2}" type="slidenum">
              <a:rPr lang="fr-FR" smtClean="0"/>
              <a:t>‹N°›</a:t>
            </a:fld>
            <a:endParaRPr lang="fr-FR"/>
          </a:p>
        </p:txBody>
      </p:sp>
    </p:spTree>
    <p:extLst>
      <p:ext uri="{BB962C8B-B14F-4D97-AF65-F5344CB8AC3E}">
        <p14:creationId xmlns:p14="http://schemas.microsoft.com/office/powerpoint/2010/main" val="4279240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473BBC0-D70F-E81D-6B44-06637C00A927}"/>
              </a:ext>
            </a:extLst>
          </p:cNvPr>
          <p:cNvSpPr>
            <a:spLocks noGrp="1"/>
          </p:cNvSpPr>
          <p:nvPr>
            <p:ph type="title"/>
          </p:nvPr>
        </p:nvSpPr>
        <p:spPr/>
        <p:txBody>
          <a:bodyPr/>
          <a:lstStyle/>
          <a:p>
            <a:r>
              <a:rPr lang="fr-FR"/>
              <a:t>Modifiez le style du titre</a:t>
            </a:r>
          </a:p>
        </p:txBody>
      </p:sp>
      <p:sp>
        <p:nvSpPr>
          <p:cNvPr id="3" name="Espace réservé du texte vertical 2">
            <a:extLst>
              <a:ext uri="{FF2B5EF4-FFF2-40B4-BE49-F238E27FC236}">
                <a16:creationId xmlns:a16="http://schemas.microsoft.com/office/drawing/2014/main" id="{CA89F07E-D17A-AD19-29A6-6541FF377CA8}"/>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59AA50B8-DDA6-C4A2-ED18-6EE0903C0757}"/>
              </a:ext>
            </a:extLst>
          </p:cNvPr>
          <p:cNvSpPr>
            <a:spLocks noGrp="1"/>
          </p:cNvSpPr>
          <p:nvPr>
            <p:ph type="dt" sz="half" idx="10"/>
          </p:nvPr>
        </p:nvSpPr>
        <p:spPr/>
        <p:txBody>
          <a:bodyPr/>
          <a:lstStyle/>
          <a:p>
            <a:fld id="{96F12DDD-6E5B-5F4B-86F8-0A514DA84FBC}" type="datetimeFigureOut">
              <a:rPr lang="fr-FR" smtClean="0"/>
              <a:t>18/03/2024</a:t>
            </a:fld>
            <a:endParaRPr lang="fr-FR"/>
          </a:p>
        </p:txBody>
      </p:sp>
      <p:sp>
        <p:nvSpPr>
          <p:cNvPr id="5" name="Espace réservé du pied de page 4">
            <a:extLst>
              <a:ext uri="{FF2B5EF4-FFF2-40B4-BE49-F238E27FC236}">
                <a16:creationId xmlns:a16="http://schemas.microsoft.com/office/drawing/2014/main" id="{125612FC-4218-307B-2DB6-6A979387AFDB}"/>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46C7E0D0-57C5-F19B-1A98-A58CA7D9016B}"/>
              </a:ext>
            </a:extLst>
          </p:cNvPr>
          <p:cNvSpPr>
            <a:spLocks noGrp="1"/>
          </p:cNvSpPr>
          <p:nvPr>
            <p:ph type="sldNum" sz="quarter" idx="12"/>
          </p:nvPr>
        </p:nvSpPr>
        <p:spPr/>
        <p:txBody>
          <a:bodyPr/>
          <a:lstStyle/>
          <a:p>
            <a:fld id="{09C75E91-653F-FB48-AD0D-AB9EA1D53FD2}" type="slidenum">
              <a:rPr lang="fr-FR" smtClean="0"/>
              <a:t>‹N°›</a:t>
            </a:fld>
            <a:endParaRPr lang="fr-FR"/>
          </a:p>
        </p:txBody>
      </p:sp>
    </p:spTree>
    <p:extLst>
      <p:ext uri="{BB962C8B-B14F-4D97-AF65-F5344CB8AC3E}">
        <p14:creationId xmlns:p14="http://schemas.microsoft.com/office/powerpoint/2010/main" val="2721423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A69715D2-DC93-11D8-9EE5-211AF0501949}"/>
              </a:ext>
            </a:extLst>
          </p:cNvPr>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a:extLst>
              <a:ext uri="{FF2B5EF4-FFF2-40B4-BE49-F238E27FC236}">
                <a16:creationId xmlns:a16="http://schemas.microsoft.com/office/drawing/2014/main" id="{7D2C2304-387F-6B7C-E195-844C87DF87FB}"/>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26679F01-314D-C229-6164-4CA83E7C3D71}"/>
              </a:ext>
            </a:extLst>
          </p:cNvPr>
          <p:cNvSpPr>
            <a:spLocks noGrp="1"/>
          </p:cNvSpPr>
          <p:nvPr>
            <p:ph type="dt" sz="half" idx="10"/>
          </p:nvPr>
        </p:nvSpPr>
        <p:spPr/>
        <p:txBody>
          <a:bodyPr/>
          <a:lstStyle/>
          <a:p>
            <a:fld id="{96F12DDD-6E5B-5F4B-86F8-0A514DA84FBC}" type="datetimeFigureOut">
              <a:rPr lang="fr-FR" smtClean="0"/>
              <a:t>18/03/2024</a:t>
            </a:fld>
            <a:endParaRPr lang="fr-FR"/>
          </a:p>
        </p:txBody>
      </p:sp>
      <p:sp>
        <p:nvSpPr>
          <p:cNvPr id="5" name="Espace réservé du pied de page 4">
            <a:extLst>
              <a:ext uri="{FF2B5EF4-FFF2-40B4-BE49-F238E27FC236}">
                <a16:creationId xmlns:a16="http://schemas.microsoft.com/office/drawing/2014/main" id="{F81A56DE-A9CA-11CF-5BDF-462058E228BE}"/>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784A45A0-049E-363A-D025-F221FF2906D5}"/>
              </a:ext>
            </a:extLst>
          </p:cNvPr>
          <p:cNvSpPr>
            <a:spLocks noGrp="1"/>
          </p:cNvSpPr>
          <p:nvPr>
            <p:ph type="sldNum" sz="quarter" idx="12"/>
          </p:nvPr>
        </p:nvSpPr>
        <p:spPr/>
        <p:txBody>
          <a:bodyPr/>
          <a:lstStyle/>
          <a:p>
            <a:fld id="{09C75E91-653F-FB48-AD0D-AB9EA1D53FD2}" type="slidenum">
              <a:rPr lang="fr-FR" smtClean="0"/>
              <a:t>‹N°›</a:t>
            </a:fld>
            <a:endParaRPr lang="fr-FR"/>
          </a:p>
        </p:txBody>
      </p:sp>
    </p:spTree>
    <p:extLst>
      <p:ext uri="{BB962C8B-B14F-4D97-AF65-F5344CB8AC3E}">
        <p14:creationId xmlns:p14="http://schemas.microsoft.com/office/powerpoint/2010/main" val="70832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606A8EB7-3A62-2D4E-1696-BE84747E76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a:extLst>
              <a:ext uri="{FF2B5EF4-FFF2-40B4-BE49-F238E27FC236}">
                <a16:creationId xmlns:a16="http://schemas.microsoft.com/office/drawing/2014/main" id="{C9F49B89-16CD-2BA5-F31A-8D9E213419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51D668D0-3241-41F2-804B-7D13C64448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F12DDD-6E5B-5F4B-86F8-0A514DA84FBC}" type="datetimeFigureOut">
              <a:rPr lang="fr-FR" smtClean="0"/>
              <a:t>18/03/2024</a:t>
            </a:fld>
            <a:endParaRPr lang="fr-FR"/>
          </a:p>
        </p:txBody>
      </p:sp>
      <p:sp>
        <p:nvSpPr>
          <p:cNvPr id="5" name="Espace réservé du pied de page 4">
            <a:extLst>
              <a:ext uri="{FF2B5EF4-FFF2-40B4-BE49-F238E27FC236}">
                <a16:creationId xmlns:a16="http://schemas.microsoft.com/office/drawing/2014/main" id="{ED4D95AC-0636-AFEC-D915-0C3C38F98A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a:extLst>
              <a:ext uri="{FF2B5EF4-FFF2-40B4-BE49-F238E27FC236}">
                <a16:creationId xmlns:a16="http://schemas.microsoft.com/office/drawing/2014/main" id="{AA75839D-599C-6557-A3DE-74C06D59EE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C75E91-653F-FB48-AD0D-AB9EA1D53FD2}" type="slidenum">
              <a:rPr lang="fr-FR" smtClean="0"/>
              <a:t>‹N°›</a:t>
            </a:fld>
            <a:endParaRPr lang="fr-FR"/>
          </a:p>
        </p:txBody>
      </p:sp>
    </p:spTree>
    <p:extLst>
      <p:ext uri="{BB962C8B-B14F-4D97-AF65-F5344CB8AC3E}">
        <p14:creationId xmlns:p14="http://schemas.microsoft.com/office/powerpoint/2010/main" val="2776803317"/>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50" r:id="rId5"/>
    <p:sldLayoutId id="2147483663" r:id="rId6"/>
    <p:sldLayoutId id="2147483664" r:id="rId7"/>
    <p:sldLayoutId id="2147483651" r:id="rId8"/>
    <p:sldLayoutId id="2147483652" r:id="rId9"/>
    <p:sldLayoutId id="2147483653" r:id="rId10"/>
    <p:sldLayoutId id="2147483654" r:id="rId11"/>
    <p:sldLayoutId id="2147483655" r:id="rId12"/>
    <p:sldLayoutId id="2147483656" r:id="rId13"/>
    <p:sldLayoutId id="2147483657" r:id="rId14"/>
    <p:sldLayoutId id="2147483658" r:id="rId15"/>
    <p:sldLayoutId id="2147483659"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emf"/><Relationship Id="rId1" Type="http://schemas.openxmlformats.org/officeDocument/2006/relationships/slideLayout" Target="../slideLayouts/slideLayout1.xml"/><Relationship Id="rId4" Type="http://schemas.openxmlformats.org/officeDocument/2006/relationships/image" Target="../media/image2.emf"/></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s://www.onepercentfortheplanet.fr/" TargetMode="External"/><Relationship Id="rId7" Type="http://schemas.openxmlformats.org/officeDocument/2006/relationships/image" Target="../media/image8.png"/><Relationship Id="rId2" Type="http://schemas.openxmlformats.org/officeDocument/2006/relationships/hyperlink" Target="https://www.ecoprod.com/fr/" TargetMode="External"/><Relationship Id="rId1" Type="http://schemas.openxmlformats.org/officeDocument/2006/relationships/slideLayout" Target="../slideLayouts/slideLayout1.xml"/><Relationship Id="rId6" Type="http://schemas.openxmlformats.org/officeDocument/2006/relationships/hyperlink" Target="https://www.mariannefilms.fr/" TargetMode="External"/><Relationship Id="rId5" Type="http://schemas.openxmlformats.org/officeDocument/2006/relationships/hyperlink" Target="https://www.sportdanslaville.com/" TargetMode="External"/><Relationship Id="rId4" Type="http://schemas.openxmlformats.org/officeDocument/2006/relationships/hyperlink" Target="https://team-planet.com/fr"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emf"/><Relationship Id="rId1" Type="http://schemas.openxmlformats.org/officeDocument/2006/relationships/slideLayout" Target="../slideLayouts/slideLayout1.xml"/><Relationship Id="rId4" Type="http://schemas.openxmlformats.org/officeDocument/2006/relationships/image" Target="../media/image2.emf"/></Relationships>
</file>

<file path=ppt/slides/_rels/slide1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hyperlink" Target="https://carbonclap.ecoprod.com/login" TargetMode="External"/><Relationship Id="rId1" Type="http://schemas.openxmlformats.org/officeDocument/2006/relationships/slideLayout" Target="../slideLayouts/slideLayout1.xml"/><Relationship Id="rId6" Type="http://schemas.openxmlformats.org/officeDocument/2006/relationships/image" Target="../media/image15.svg"/><Relationship Id="rId11" Type="http://schemas.openxmlformats.org/officeDocument/2006/relationships/image" Target="../media/image2.emf"/><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svg"/><Relationship Id="rId9"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hyperlink" Target="https://vimeo.com/891795021" TargetMode="External"/><Relationship Id="rId2" Type="http://schemas.openxmlformats.org/officeDocument/2006/relationships/image" Target="../media/image21.jpeg"/><Relationship Id="rId1" Type="http://schemas.openxmlformats.org/officeDocument/2006/relationships/slideLayout" Target="../slideLayouts/slideLayout1.xml"/><Relationship Id="rId4" Type="http://schemas.openxmlformats.org/officeDocument/2006/relationships/image" Target="../media/image2.emf"/></Relationships>
</file>

<file path=ppt/slides/_rels/slide1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e 7">
            <a:extLst>
              <a:ext uri="{FF2B5EF4-FFF2-40B4-BE49-F238E27FC236}">
                <a16:creationId xmlns:a16="http://schemas.microsoft.com/office/drawing/2014/main" id="{C55529F9-8B9B-A64E-1257-EE18EBF13ED4}"/>
              </a:ext>
            </a:extLst>
          </p:cNvPr>
          <p:cNvGrpSpPr/>
          <p:nvPr/>
        </p:nvGrpSpPr>
        <p:grpSpPr>
          <a:xfrm>
            <a:off x="2600646" y="1090794"/>
            <a:ext cx="6990709" cy="4676412"/>
            <a:chOff x="2600644" y="1090794"/>
            <a:chExt cx="6990709" cy="4676412"/>
          </a:xfrm>
        </p:grpSpPr>
        <p:pic>
          <p:nvPicPr>
            <p:cNvPr id="5" name="Image 4">
              <a:extLst>
                <a:ext uri="{FF2B5EF4-FFF2-40B4-BE49-F238E27FC236}">
                  <a16:creationId xmlns:a16="http://schemas.microsoft.com/office/drawing/2014/main" id="{72B82166-3CF0-575F-3DAB-72F2F61B7B69}"/>
                </a:ext>
              </a:extLst>
            </p:cNvPr>
            <p:cNvPicPr>
              <a:picLocks noChangeAspect="1"/>
            </p:cNvPicPr>
            <p:nvPr/>
          </p:nvPicPr>
          <p:blipFill>
            <a:blip r:embed="rId2"/>
            <a:stretch>
              <a:fillRect/>
            </a:stretch>
          </p:blipFill>
          <p:spPr>
            <a:xfrm>
              <a:off x="3984823" y="1090794"/>
              <a:ext cx="4222353" cy="3748185"/>
            </a:xfrm>
            <a:prstGeom prst="rect">
              <a:avLst/>
            </a:prstGeom>
          </p:spPr>
        </p:pic>
        <p:sp>
          <p:nvSpPr>
            <p:cNvPr id="7" name="ZoneTexte 6">
              <a:extLst>
                <a:ext uri="{FF2B5EF4-FFF2-40B4-BE49-F238E27FC236}">
                  <a16:creationId xmlns:a16="http://schemas.microsoft.com/office/drawing/2014/main" id="{4C226C01-2EC8-AC2D-0A0E-DA42E3567D6D}"/>
                </a:ext>
              </a:extLst>
            </p:cNvPr>
            <p:cNvSpPr txBox="1"/>
            <p:nvPr/>
          </p:nvSpPr>
          <p:spPr>
            <a:xfrm>
              <a:off x="2600644" y="5367096"/>
              <a:ext cx="6990709" cy="400110"/>
            </a:xfrm>
            <a:prstGeom prst="rect">
              <a:avLst/>
            </a:prstGeom>
            <a:noFill/>
          </p:spPr>
          <p:txBody>
            <a:bodyPr wrap="square">
              <a:spAutoFit/>
            </a:bodyPr>
            <a:lstStyle/>
            <a:p>
              <a:pPr algn="ctr"/>
              <a:r>
                <a:rPr lang="fr-FR" sz="2000" dirty="0">
                  <a:solidFill>
                    <a:srgbClr val="0B2E23"/>
                  </a:solidFill>
                  <a:latin typeface="Larissa" pitchFamily="2" charset="77"/>
                </a:rPr>
                <a:t>STUDIO DE CRÉATION AUDIOVISUELLE RAISONNÉ</a:t>
              </a:r>
            </a:p>
          </p:txBody>
        </p:sp>
      </p:grpSp>
    </p:spTree>
    <p:extLst>
      <p:ext uri="{BB962C8B-B14F-4D97-AF65-F5344CB8AC3E}">
        <p14:creationId xmlns:p14="http://schemas.microsoft.com/office/powerpoint/2010/main" val="3076140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FD514FC6-7D79-F584-354A-1CE1843F9F07}"/>
              </a:ext>
            </a:extLst>
          </p:cNvPr>
          <p:cNvPicPr>
            <a:picLocks noChangeAspect="1"/>
          </p:cNvPicPr>
          <p:nvPr/>
        </p:nvPicPr>
        <p:blipFill>
          <a:blip r:embed="rId2"/>
          <a:stretch>
            <a:fillRect/>
          </a:stretch>
        </p:blipFill>
        <p:spPr>
          <a:xfrm>
            <a:off x="6700289" y="1807453"/>
            <a:ext cx="4960023" cy="3243092"/>
          </a:xfrm>
          <a:prstGeom prst="rect">
            <a:avLst/>
          </a:prstGeom>
        </p:spPr>
      </p:pic>
      <p:grpSp>
        <p:nvGrpSpPr>
          <p:cNvPr id="9" name="Groupe 8">
            <a:extLst>
              <a:ext uri="{FF2B5EF4-FFF2-40B4-BE49-F238E27FC236}">
                <a16:creationId xmlns:a16="http://schemas.microsoft.com/office/drawing/2014/main" id="{BCC6F1A5-7421-41A4-130F-E7E95A2D565A}"/>
              </a:ext>
            </a:extLst>
          </p:cNvPr>
          <p:cNvGrpSpPr/>
          <p:nvPr/>
        </p:nvGrpSpPr>
        <p:grpSpPr>
          <a:xfrm>
            <a:off x="531688" y="1231440"/>
            <a:ext cx="5869112" cy="4395120"/>
            <a:chOff x="531688" y="1601521"/>
            <a:chExt cx="5869112" cy="4395120"/>
          </a:xfrm>
        </p:grpSpPr>
        <p:sp>
          <p:nvSpPr>
            <p:cNvPr id="4" name="ZoneTexte 3">
              <a:extLst>
                <a:ext uri="{FF2B5EF4-FFF2-40B4-BE49-F238E27FC236}">
                  <a16:creationId xmlns:a16="http://schemas.microsoft.com/office/drawing/2014/main" id="{F9299E44-3D8C-FBD1-FF13-21C9231BF624}"/>
                </a:ext>
              </a:extLst>
            </p:cNvPr>
            <p:cNvSpPr txBox="1"/>
            <p:nvPr/>
          </p:nvSpPr>
          <p:spPr>
            <a:xfrm>
              <a:off x="531688" y="2441822"/>
              <a:ext cx="5869112" cy="3554819"/>
            </a:xfrm>
            <a:prstGeom prst="rect">
              <a:avLst/>
            </a:prstGeom>
            <a:noFill/>
          </p:spPr>
          <p:txBody>
            <a:bodyPr wrap="square">
              <a:spAutoFit/>
            </a:bodyPr>
            <a:lstStyle/>
            <a:p>
              <a:r>
                <a:rPr lang="fr-FR" sz="2500" b="1" dirty="0">
                  <a:solidFill>
                    <a:srgbClr val="212529"/>
                  </a:solidFill>
                  <a:latin typeface="Agrandir Thin" pitchFamily="2" charset="77"/>
                </a:rPr>
                <a:t>Impact Studio est u</a:t>
              </a:r>
              <a:r>
                <a:rPr lang="fr-FR" sz="2500" b="1" i="0" u="none" strike="noStrike" dirty="0">
                  <a:solidFill>
                    <a:srgbClr val="212529"/>
                  </a:solidFill>
                  <a:effectLst/>
                  <a:latin typeface="Agrandir Thin" pitchFamily="2" charset="77"/>
                </a:rPr>
                <a:t>ne agence de conseil et de production audiovisuelle raisonnée qui accompagne les acteurs du changement et tous ceux qui désirent l’être, dans la réalisation de leur contenu visuel. Impact Studio place l'éco-responsabilité et le respect des autres au centre de son approche créative.</a:t>
              </a:r>
              <a:endParaRPr lang="fr-FR" sz="2500" dirty="0"/>
            </a:p>
          </p:txBody>
        </p:sp>
        <p:sp>
          <p:nvSpPr>
            <p:cNvPr id="6" name="ZoneTexte 5">
              <a:extLst>
                <a:ext uri="{FF2B5EF4-FFF2-40B4-BE49-F238E27FC236}">
                  <a16:creationId xmlns:a16="http://schemas.microsoft.com/office/drawing/2014/main" id="{1AF2DCA0-3755-3FF6-4DCA-EB62A4221A21}"/>
                </a:ext>
              </a:extLst>
            </p:cNvPr>
            <p:cNvSpPr txBox="1"/>
            <p:nvPr/>
          </p:nvSpPr>
          <p:spPr>
            <a:xfrm>
              <a:off x="531688" y="1601521"/>
              <a:ext cx="2581382" cy="646331"/>
            </a:xfrm>
            <a:prstGeom prst="rect">
              <a:avLst/>
            </a:prstGeom>
            <a:noFill/>
          </p:spPr>
          <p:txBody>
            <a:bodyPr wrap="square">
              <a:spAutoFit/>
            </a:bodyPr>
            <a:lstStyle/>
            <a:p>
              <a:r>
                <a:rPr lang="fr-FR" sz="3600" b="1" dirty="0">
                  <a:solidFill>
                    <a:srgbClr val="1B3316"/>
                  </a:solidFill>
                  <a:latin typeface="Impact" panose="020B0806030902050204" pitchFamily="34" charset="0"/>
                </a:rPr>
                <a:t>LE STUDIO</a:t>
              </a:r>
              <a:endParaRPr lang="fr-FR" sz="3600" dirty="0">
                <a:solidFill>
                  <a:srgbClr val="1B3316"/>
                </a:solidFill>
                <a:latin typeface="Impact" panose="020B0806030902050204" pitchFamily="34" charset="0"/>
              </a:endParaRPr>
            </a:p>
          </p:txBody>
        </p:sp>
      </p:grpSp>
    </p:spTree>
    <p:extLst>
      <p:ext uri="{BB962C8B-B14F-4D97-AF65-F5344CB8AC3E}">
        <p14:creationId xmlns:p14="http://schemas.microsoft.com/office/powerpoint/2010/main" val="1436814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pact Studio en 50 secondes">
            <a:hlinkClick r:id="" action="ppaction://media"/>
            <a:extLst>
              <a:ext uri="{FF2B5EF4-FFF2-40B4-BE49-F238E27FC236}">
                <a16:creationId xmlns:a16="http://schemas.microsoft.com/office/drawing/2014/main" id="{6E31F763-A028-A1AB-0B9A-2E97AD593CD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698088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8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Image 19" descr="Une image contenant nature, neige, glace, Calotte polaire&#10;&#10;Description générée automatiquement">
            <a:extLst>
              <a:ext uri="{FF2B5EF4-FFF2-40B4-BE49-F238E27FC236}">
                <a16:creationId xmlns:a16="http://schemas.microsoft.com/office/drawing/2014/main" id="{97D0A02C-EDDA-7F97-5D65-9854EF12D8D8}"/>
              </a:ext>
            </a:extLst>
          </p:cNvPr>
          <p:cNvPicPr>
            <a:picLocks noChangeAspect="1"/>
          </p:cNvPicPr>
          <p:nvPr/>
        </p:nvPicPr>
        <p:blipFill rotWithShape="1">
          <a:blip r:embed="rId2"/>
          <a:srcRect l="46062" t="455" r="10567" b="-179"/>
          <a:stretch/>
        </p:blipFill>
        <p:spPr>
          <a:xfrm>
            <a:off x="0" y="0"/>
            <a:ext cx="5321677" cy="6858000"/>
          </a:xfrm>
          <a:prstGeom prst="rect">
            <a:avLst/>
          </a:prstGeom>
        </p:spPr>
      </p:pic>
      <p:sp>
        <p:nvSpPr>
          <p:cNvPr id="4" name="ZoneTexte 3">
            <a:extLst>
              <a:ext uri="{FF2B5EF4-FFF2-40B4-BE49-F238E27FC236}">
                <a16:creationId xmlns:a16="http://schemas.microsoft.com/office/drawing/2014/main" id="{F9299E44-3D8C-FBD1-FF13-21C9231BF624}"/>
              </a:ext>
            </a:extLst>
          </p:cNvPr>
          <p:cNvSpPr txBox="1"/>
          <p:nvPr/>
        </p:nvSpPr>
        <p:spPr>
          <a:xfrm>
            <a:off x="5826532" y="576426"/>
            <a:ext cx="2581382" cy="646331"/>
          </a:xfrm>
          <a:prstGeom prst="rect">
            <a:avLst/>
          </a:prstGeom>
          <a:noFill/>
        </p:spPr>
        <p:txBody>
          <a:bodyPr wrap="square">
            <a:spAutoFit/>
          </a:bodyPr>
          <a:lstStyle/>
          <a:p>
            <a:r>
              <a:rPr lang="fr-FR" sz="3600" b="1" dirty="0">
                <a:solidFill>
                  <a:srgbClr val="EFE7D8"/>
                </a:solidFill>
                <a:latin typeface="Impact" panose="020B0806030902050204" pitchFamily="34" charset="0"/>
              </a:rPr>
              <a:t>Manifeste.</a:t>
            </a:r>
            <a:endParaRPr lang="fr-FR" sz="3600" dirty="0">
              <a:solidFill>
                <a:srgbClr val="EFE7D8"/>
              </a:solidFill>
              <a:latin typeface="Impact" panose="020B0806030902050204" pitchFamily="34" charset="0"/>
            </a:endParaRPr>
          </a:p>
        </p:txBody>
      </p:sp>
      <p:sp>
        <p:nvSpPr>
          <p:cNvPr id="5" name="ZoneTexte 4">
            <a:extLst>
              <a:ext uri="{FF2B5EF4-FFF2-40B4-BE49-F238E27FC236}">
                <a16:creationId xmlns:a16="http://schemas.microsoft.com/office/drawing/2014/main" id="{74F54C54-342F-5655-B432-55AE7ECBA6F2}"/>
              </a:ext>
            </a:extLst>
          </p:cNvPr>
          <p:cNvSpPr txBox="1"/>
          <p:nvPr/>
        </p:nvSpPr>
        <p:spPr>
          <a:xfrm>
            <a:off x="5826531" y="1436443"/>
            <a:ext cx="5977541" cy="3939540"/>
          </a:xfrm>
          <a:prstGeom prst="rect">
            <a:avLst/>
          </a:prstGeom>
          <a:noFill/>
        </p:spPr>
        <p:txBody>
          <a:bodyPr wrap="square">
            <a:spAutoFit/>
          </a:bodyPr>
          <a:lstStyle/>
          <a:p>
            <a:r>
              <a:rPr lang="fr-FR" sz="1500" dirty="0">
                <a:solidFill>
                  <a:srgbClr val="EFE7D8"/>
                </a:solidFill>
                <a:latin typeface="Agrandir Thin" pitchFamily="2" charset="77"/>
              </a:rPr>
              <a:t>Dans un monde où la publicité occupe une place de plus en plus importante, le concept de "communication" semble omniprésent. Elle se doit désormais d'être en harmonie avec l’ADN fondamentale des entreprises et doit s’adapter à leur contexte financier.</a:t>
            </a:r>
          </a:p>
          <a:p>
            <a:endParaRPr lang="fr-FR" sz="1500" dirty="0">
              <a:solidFill>
                <a:srgbClr val="EFE7D8"/>
              </a:solidFill>
              <a:latin typeface="Agrandir Thin" pitchFamily="2" charset="77"/>
            </a:endParaRPr>
          </a:p>
          <a:p>
            <a:r>
              <a:rPr lang="fr-FR" sz="1500" dirty="0">
                <a:solidFill>
                  <a:srgbClr val="EFE7D8"/>
                </a:solidFill>
                <a:latin typeface="Agrandir Thin" pitchFamily="2" charset="77"/>
              </a:rPr>
              <a:t>En 2023 les dépenses dans la publicité display ont atteint environ 316 milliards $ dont plus de 205 milliards dédiés à la publicité display sur les réseaux sociaux</a:t>
            </a:r>
            <a:r>
              <a:rPr lang="fr-FR" sz="1500" baseline="30000" dirty="0">
                <a:solidFill>
                  <a:srgbClr val="EFE7D8"/>
                </a:solidFill>
                <a:latin typeface="Agrandir Thin" pitchFamily="2" charset="77"/>
              </a:rPr>
              <a:t>(1)</a:t>
            </a:r>
            <a:r>
              <a:rPr lang="fr-FR" sz="1500" dirty="0">
                <a:solidFill>
                  <a:srgbClr val="EFE7D8"/>
                </a:solidFill>
                <a:latin typeface="Agrandir Thin" pitchFamily="2" charset="77"/>
              </a:rPr>
              <a:t>.</a:t>
            </a:r>
          </a:p>
          <a:p>
            <a:endParaRPr lang="fr-FR" sz="1500" baseline="30000" dirty="0">
              <a:solidFill>
                <a:srgbClr val="EFE7D8"/>
              </a:solidFill>
              <a:latin typeface="Agrandir Thin" pitchFamily="2" charset="77"/>
            </a:endParaRPr>
          </a:p>
          <a:p>
            <a:r>
              <a:rPr lang="fr-FR" sz="1500" dirty="0">
                <a:solidFill>
                  <a:srgbClr val="EFE7D8"/>
                </a:solidFill>
                <a:latin typeface="Agrandir Thin" pitchFamily="2" charset="77"/>
              </a:rPr>
              <a:t>Rares sont ceux qui connaissent le réel impact du secteur de l’audiovisuel sur notre planète. Cela représente chaque année 1,7 millions de tonnes de CO</a:t>
            </a:r>
            <a:r>
              <a:rPr lang="fr-FR" sz="1500" baseline="-25000" dirty="0">
                <a:solidFill>
                  <a:srgbClr val="EFE7D8"/>
                </a:solidFill>
                <a:latin typeface="Agrandir Thin" pitchFamily="2" charset="77"/>
              </a:rPr>
              <a:t>2</a:t>
            </a:r>
            <a:r>
              <a:rPr lang="fr-FR" sz="1500" dirty="0">
                <a:solidFill>
                  <a:srgbClr val="EFE7D8"/>
                </a:solidFill>
                <a:latin typeface="Agrandir Thin" pitchFamily="2" charset="77"/>
              </a:rPr>
              <a:t> rejetés dans l’atmosphère</a:t>
            </a:r>
            <a:r>
              <a:rPr lang="fr-FR" sz="1500" baseline="30000" dirty="0">
                <a:solidFill>
                  <a:srgbClr val="EFE7D8"/>
                </a:solidFill>
                <a:latin typeface="Agrandir Thin" pitchFamily="2" charset="77"/>
              </a:rPr>
              <a:t>(2)</a:t>
            </a:r>
            <a:r>
              <a:rPr lang="fr-FR" sz="1500" dirty="0">
                <a:solidFill>
                  <a:srgbClr val="EFE7D8"/>
                </a:solidFill>
                <a:latin typeface="Agrandir Thin" pitchFamily="2" charset="77"/>
              </a:rPr>
              <a:t>. </a:t>
            </a:r>
          </a:p>
          <a:p>
            <a:r>
              <a:rPr lang="fr-FR" sz="1500" dirty="0">
                <a:solidFill>
                  <a:srgbClr val="EFE7D8"/>
                </a:solidFill>
                <a:latin typeface="Agrandir Thin" pitchFamily="2" charset="77"/>
              </a:rPr>
              <a:t>Soit 700 000 aller-retours Paris-New York en avion.</a:t>
            </a:r>
          </a:p>
          <a:p>
            <a:endParaRPr lang="fr-FR" sz="1500" dirty="0">
              <a:solidFill>
                <a:srgbClr val="EFE7D8"/>
              </a:solidFill>
              <a:latin typeface="Agrandir Thin" pitchFamily="2" charset="77"/>
            </a:endParaRPr>
          </a:p>
          <a:p>
            <a:r>
              <a:rPr lang="fr-FR" sz="1500" dirty="0">
                <a:solidFill>
                  <a:srgbClr val="EFE7D8"/>
                </a:solidFill>
                <a:latin typeface="Agrandir Thin" pitchFamily="2" charset="77"/>
              </a:rPr>
              <a:t>Conscients de ces réalités Impact Studio est déterminé à participer activement à sa transition écologique en intégrant l'éco-responsabilité comme un pilier central de son processus créatif.</a:t>
            </a:r>
          </a:p>
        </p:txBody>
      </p:sp>
      <p:pic>
        <p:nvPicPr>
          <p:cNvPr id="23" name="Image 22">
            <a:extLst>
              <a:ext uri="{FF2B5EF4-FFF2-40B4-BE49-F238E27FC236}">
                <a16:creationId xmlns:a16="http://schemas.microsoft.com/office/drawing/2014/main" id="{0C6B744B-6FA6-5853-0B48-615359F6C181}"/>
              </a:ext>
            </a:extLst>
          </p:cNvPr>
          <p:cNvPicPr>
            <a:picLocks noChangeAspect="1"/>
          </p:cNvPicPr>
          <p:nvPr/>
        </p:nvPicPr>
        <p:blipFill>
          <a:blip r:embed="rId3"/>
          <a:stretch>
            <a:fillRect/>
          </a:stretch>
        </p:blipFill>
        <p:spPr>
          <a:xfrm>
            <a:off x="274642" y="5703571"/>
            <a:ext cx="1300771" cy="850504"/>
          </a:xfrm>
          <a:prstGeom prst="rect">
            <a:avLst/>
          </a:prstGeom>
        </p:spPr>
      </p:pic>
      <p:sp>
        <p:nvSpPr>
          <p:cNvPr id="26" name="ZoneTexte 25">
            <a:extLst>
              <a:ext uri="{FF2B5EF4-FFF2-40B4-BE49-F238E27FC236}">
                <a16:creationId xmlns:a16="http://schemas.microsoft.com/office/drawing/2014/main" id="{6299E361-458C-9C9D-006B-B67A8E9FAFE5}"/>
              </a:ext>
            </a:extLst>
          </p:cNvPr>
          <p:cNvSpPr txBox="1"/>
          <p:nvPr/>
        </p:nvSpPr>
        <p:spPr>
          <a:xfrm>
            <a:off x="5826532" y="5792256"/>
            <a:ext cx="6100548" cy="553998"/>
          </a:xfrm>
          <a:prstGeom prst="rect">
            <a:avLst/>
          </a:prstGeom>
          <a:noFill/>
        </p:spPr>
        <p:txBody>
          <a:bodyPr wrap="square">
            <a:spAutoFit/>
          </a:bodyPr>
          <a:lstStyle/>
          <a:p>
            <a:r>
              <a:rPr lang="fr-FR" sz="1000" b="0" i="1" u="none" strike="noStrike" dirty="0">
                <a:solidFill>
                  <a:srgbClr val="EFE7D8"/>
                </a:solidFill>
                <a:effectLst/>
                <a:latin typeface="Agrandir Thin" pitchFamily="2" charset="77"/>
              </a:rPr>
              <a:t>Sources : (1) </a:t>
            </a:r>
          </a:p>
          <a:p>
            <a:r>
              <a:rPr lang="fr-FR" sz="1000" i="1" dirty="0">
                <a:solidFill>
                  <a:srgbClr val="EFE7D8"/>
                </a:solidFill>
                <a:latin typeface="Agrandir Thin" pitchFamily="2" charset="77"/>
              </a:rPr>
              <a:t>(2) </a:t>
            </a:r>
            <a:r>
              <a:rPr lang="fr-FR" sz="1000" b="0" i="1" u="none" strike="noStrike" dirty="0">
                <a:solidFill>
                  <a:srgbClr val="EFE7D8"/>
                </a:solidFill>
                <a:effectLst/>
                <a:latin typeface="Agrandir Thin" pitchFamily="2" charset="77"/>
              </a:rPr>
              <a:t>Étude environnementale multicritère et prospective du secteur audiovisuel</a:t>
            </a:r>
            <a:r>
              <a:rPr lang="fr-FR" sz="1000" b="0" i="0" u="none" strike="noStrike" dirty="0">
                <a:solidFill>
                  <a:srgbClr val="EFE7D8"/>
                </a:solidFill>
                <a:effectLst/>
                <a:latin typeface="Agrandir Thin" pitchFamily="2" charset="77"/>
              </a:rPr>
              <a:t> </a:t>
            </a:r>
            <a:r>
              <a:rPr lang="fr-FR" sz="1000" b="0" i="1" u="none" strike="noStrike" dirty="0">
                <a:solidFill>
                  <a:srgbClr val="EFE7D8"/>
                </a:solidFill>
                <a:effectLst/>
                <a:latin typeface="Agrandir Thin" pitchFamily="2" charset="77"/>
              </a:rPr>
              <a:t>- novembre 2020 - </a:t>
            </a:r>
            <a:r>
              <a:rPr lang="fr-FR" sz="1000" b="0" i="1" u="none" strike="noStrike" dirty="0" err="1">
                <a:solidFill>
                  <a:srgbClr val="EFE7D8"/>
                </a:solidFill>
                <a:effectLst/>
                <a:latin typeface="Agrandir Thin" pitchFamily="2" charset="77"/>
              </a:rPr>
              <a:t>Écoprod</a:t>
            </a:r>
            <a:r>
              <a:rPr lang="fr-FR" sz="1000" b="0" i="1" u="none" strike="noStrike" dirty="0">
                <a:solidFill>
                  <a:srgbClr val="EFE7D8"/>
                </a:solidFill>
                <a:effectLst/>
                <a:latin typeface="Agrandir Thin" pitchFamily="2" charset="77"/>
              </a:rPr>
              <a:t> et </a:t>
            </a:r>
            <a:r>
              <a:rPr lang="fr-FR" sz="1000" b="0" i="1" u="none" strike="noStrike" dirty="0" err="1">
                <a:solidFill>
                  <a:srgbClr val="EFE7D8"/>
                </a:solidFill>
                <a:effectLst/>
                <a:latin typeface="Agrandir Thin" pitchFamily="2" charset="77"/>
              </a:rPr>
              <a:t>Workflowers</a:t>
            </a:r>
            <a:endParaRPr lang="fr-FR" sz="1000" b="0" i="1" u="none" strike="noStrike" dirty="0">
              <a:solidFill>
                <a:srgbClr val="EFE7D8"/>
              </a:solidFill>
              <a:effectLst/>
              <a:latin typeface="Agrandir Thin" pitchFamily="2" charset="77"/>
            </a:endParaRPr>
          </a:p>
        </p:txBody>
      </p:sp>
    </p:spTree>
    <p:extLst>
      <p:ext uri="{BB962C8B-B14F-4D97-AF65-F5344CB8AC3E}">
        <p14:creationId xmlns:p14="http://schemas.microsoft.com/office/powerpoint/2010/main" val="3429034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a:extLst>
              <a:ext uri="{FF2B5EF4-FFF2-40B4-BE49-F238E27FC236}">
                <a16:creationId xmlns:a16="http://schemas.microsoft.com/office/drawing/2014/main" id="{F5DA02A4-F608-0BD0-D195-B9659CFF692A}"/>
              </a:ext>
            </a:extLst>
          </p:cNvPr>
          <p:cNvSpPr txBox="1"/>
          <p:nvPr/>
        </p:nvSpPr>
        <p:spPr>
          <a:xfrm>
            <a:off x="530756" y="1255279"/>
            <a:ext cx="3948803" cy="646331"/>
          </a:xfrm>
          <a:prstGeom prst="rect">
            <a:avLst/>
          </a:prstGeom>
          <a:noFill/>
        </p:spPr>
        <p:txBody>
          <a:bodyPr wrap="square">
            <a:spAutoFit/>
          </a:bodyPr>
          <a:lstStyle/>
          <a:p>
            <a:r>
              <a:rPr lang="fr-FR" sz="3600" b="1" dirty="0">
                <a:solidFill>
                  <a:srgbClr val="EFE7D8"/>
                </a:solidFill>
                <a:latin typeface="Impact" panose="020B0806030902050204" pitchFamily="34" charset="0"/>
              </a:rPr>
              <a:t>Notre mission.</a:t>
            </a:r>
            <a:endParaRPr lang="fr-FR" sz="3600" dirty="0">
              <a:solidFill>
                <a:srgbClr val="EFE7D8"/>
              </a:solidFill>
              <a:latin typeface="Impact" panose="020B0806030902050204" pitchFamily="34" charset="0"/>
            </a:endParaRPr>
          </a:p>
        </p:txBody>
      </p:sp>
      <p:sp>
        <p:nvSpPr>
          <p:cNvPr id="10" name="ZoneTexte 9">
            <a:extLst>
              <a:ext uri="{FF2B5EF4-FFF2-40B4-BE49-F238E27FC236}">
                <a16:creationId xmlns:a16="http://schemas.microsoft.com/office/drawing/2014/main" id="{07AE1892-7EC1-D830-0AC8-78038DC1B98C}"/>
              </a:ext>
            </a:extLst>
          </p:cNvPr>
          <p:cNvSpPr txBox="1"/>
          <p:nvPr/>
        </p:nvSpPr>
        <p:spPr>
          <a:xfrm>
            <a:off x="530756" y="2213792"/>
            <a:ext cx="5885284" cy="3416320"/>
          </a:xfrm>
          <a:prstGeom prst="rect">
            <a:avLst/>
          </a:prstGeom>
          <a:noFill/>
        </p:spPr>
        <p:txBody>
          <a:bodyPr wrap="square">
            <a:spAutoFit/>
          </a:bodyPr>
          <a:lstStyle/>
          <a:p>
            <a:r>
              <a:rPr lang="fr-FR" dirty="0">
                <a:solidFill>
                  <a:srgbClr val="EFE7D8"/>
                </a:solidFill>
                <a:latin typeface="Agrandir Thin" pitchFamily="2" charset="77"/>
              </a:rPr>
              <a:t>"Raconter des histoires à travers la production de contenu visuel impactant, engagé et engageant"</a:t>
            </a:r>
          </a:p>
          <a:p>
            <a:endParaRPr lang="fr-FR" dirty="0">
              <a:solidFill>
                <a:srgbClr val="EFE7D8"/>
              </a:solidFill>
              <a:latin typeface="Agrandir Thin" pitchFamily="2" charset="77"/>
            </a:endParaRPr>
          </a:p>
          <a:p>
            <a:r>
              <a:rPr lang="fr-FR" dirty="0">
                <a:solidFill>
                  <a:srgbClr val="EFE7D8"/>
                </a:solidFill>
                <a:latin typeface="Agrandir Thin" pitchFamily="2" charset="77"/>
              </a:rPr>
              <a:t>Guidés par la conviction que le visuel et l’audio sont de puissants vecteurs d’engagement et de sensibilisation nous souhaitons révéler l’impact positif de celle et ceux qui souhaitent s’engager.</a:t>
            </a:r>
          </a:p>
          <a:p>
            <a:endParaRPr lang="fr-FR" dirty="0">
              <a:solidFill>
                <a:srgbClr val="EFE7D8"/>
              </a:solidFill>
              <a:latin typeface="Agrandir Thin" pitchFamily="2" charset="77"/>
            </a:endParaRPr>
          </a:p>
          <a:p>
            <a:r>
              <a:rPr lang="fr-FR" dirty="0">
                <a:solidFill>
                  <a:srgbClr val="EFE7D8"/>
                </a:solidFill>
                <a:latin typeface="Agrandir Thin" pitchFamily="2" charset="77"/>
              </a:rPr>
              <a:t>Grâce à un accompagnement sur-mesure, nous vous aidons à communiquer sur les enjeux qui vous tiennent à </a:t>
            </a:r>
            <a:r>
              <a:rPr lang="fr-FR" dirty="0" err="1">
                <a:solidFill>
                  <a:srgbClr val="EFE7D8"/>
                </a:solidFill>
                <a:latin typeface="Agrandir Thin" pitchFamily="2" charset="77"/>
              </a:rPr>
              <a:t>coeur</a:t>
            </a:r>
            <a:r>
              <a:rPr lang="fr-FR" dirty="0">
                <a:solidFill>
                  <a:srgbClr val="EFE7D8"/>
                </a:solidFill>
                <a:latin typeface="Agrandir Thin" pitchFamily="2" charset="77"/>
              </a:rPr>
              <a:t> en alliant créativité et savoir-faire audiovisuel.</a:t>
            </a:r>
          </a:p>
          <a:p>
            <a:r>
              <a:rPr lang="fr-FR" dirty="0">
                <a:solidFill>
                  <a:srgbClr val="EFE7D8"/>
                </a:solidFill>
                <a:latin typeface="Agrandir Thin" pitchFamily="2" charset="77"/>
              </a:rPr>
              <a:t>donner vie à vos initiatives.</a:t>
            </a:r>
          </a:p>
        </p:txBody>
      </p:sp>
      <p:pic>
        <p:nvPicPr>
          <p:cNvPr id="5" name="Image 4" descr="Une image contenant tortue, mammifère, Tortue marine, natation&#10;&#10;Description générée automatiquement">
            <a:extLst>
              <a:ext uri="{FF2B5EF4-FFF2-40B4-BE49-F238E27FC236}">
                <a16:creationId xmlns:a16="http://schemas.microsoft.com/office/drawing/2014/main" id="{6E5B4B88-1356-9007-D96F-5CCC9D2C1FC0}"/>
              </a:ext>
            </a:extLst>
          </p:cNvPr>
          <p:cNvPicPr>
            <a:picLocks noChangeAspect="1"/>
          </p:cNvPicPr>
          <p:nvPr/>
        </p:nvPicPr>
        <p:blipFill rotWithShape="1">
          <a:blip r:embed="rId2"/>
          <a:srcRect l="12423" t="-320" r="29380" b="320"/>
          <a:stretch/>
        </p:blipFill>
        <p:spPr>
          <a:xfrm>
            <a:off x="6861602" y="0"/>
            <a:ext cx="5330398" cy="6869430"/>
          </a:xfrm>
          <a:prstGeom prst="rect">
            <a:avLst/>
          </a:prstGeom>
        </p:spPr>
      </p:pic>
      <p:pic>
        <p:nvPicPr>
          <p:cNvPr id="7" name="Image 6">
            <a:extLst>
              <a:ext uri="{FF2B5EF4-FFF2-40B4-BE49-F238E27FC236}">
                <a16:creationId xmlns:a16="http://schemas.microsoft.com/office/drawing/2014/main" id="{012B6A72-2AC1-9BAE-FE1F-880D13842A8A}"/>
              </a:ext>
            </a:extLst>
          </p:cNvPr>
          <p:cNvPicPr>
            <a:picLocks noChangeAspect="1"/>
          </p:cNvPicPr>
          <p:nvPr/>
        </p:nvPicPr>
        <p:blipFill>
          <a:blip r:embed="rId3"/>
          <a:stretch>
            <a:fillRect/>
          </a:stretch>
        </p:blipFill>
        <p:spPr>
          <a:xfrm>
            <a:off x="7217883" y="5703571"/>
            <a:ext cx="1300771" cy="850504"/>
          </a:xfrm>
          <a:prstGeom prst="rect">
            <a:avLst/>
          </a:prstGeom>
        </p:spPr>
      </p:pic>
    </p:spTree>
    <p:extLst>
      <p:ext uri="{BB962C8B-B14F-4D97-AF65-F5344CB8AC3E}">
        <p14:creationId xmlns:p14="http://schemas.microsoft.com/office/powerpoint/2010/main" val="2895205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Image 17" descr="Une image contenant personne, raisin, fruit, Feuilles de vigne&#10;&#10;Description générée automatiquement">
            <a:extLst>
              <a:ext uri="{FF2B5EF4-FFF2-40B4-BE49-F238E27FC236}">
                <a16:creationId xmlns:a16="http://schemas.microsoft.com/office/drawing/2014/main" id="{EFFBE90A-5F54-08ED-0C9D-7935FD5ED4D7}"/>
              </a:ext>
            </a:extLst>
          </p:cNvPr>
          <p:cNvPicPr>
            <a:picLocks noChangeAspect="1"/>
          </p:cNvPicPr>
          <p:nvPr/>
        </p:nvPicPr>
        <p:blipFill rotWithShape="1">
          <a:blip r:embed="rId2"/>
          <a:srcRect l="31937" t="-216" r="16277" b="216"/>
          <a:stretch/>
        </p:blipFill>
        <p:spPr>
          <a:xfrm>
            <a:off x="0" y="0"/>
            <a:ext cx="5330398" cy="6862164"/>
          </a:xfrm>
          <a:prstGeom prst="rect">
            <a:avLst/>
          </a:prstGeom>
        </p:spPr>
      </p:pic>
      <p:sp>
        <p:nvSpPr>
          <p:cNvPr id="3" name="ZoneTexte 2">
            <a:extLst>
              <a:ext uri="{FF2B5EF4-FFF2-40B4-BE49-F238E27FC236}">
                <a16:creationId xmlns:a16="http://schemas.microsoft.com/office/drawing/2014/main" id="{F5DA02A4-F608-0BD0-D195-B9659CFF692A}"/>
              </a:ext>
            </a:extLst>
          </p:cNvPr>
          <p:cNvSpPr txBox="1"/>
          <p:nvPr/>
        </p:nvSpPr>
        <p:spPr>
          <a:xfrm>
            <a:off x="5826532" y="812593"/>
            <a:ext cx="2581382" cy="646331"/>
          </a:xfrm>
          <a:prstGeom prst="rect">
            <a:avLst/>
          </a:prstGeom>
          <a:noFill/>
        </p:spPr>
        <p:txBody>
          <a:bodyPr wrap="square">
            <a:spAutoFit/>
          </a:bodyPr>
          <a:lstStyle/>
          <a:p>
            <a:r>
              <a:rPr lang="fr-FR" sz="3600" b="1" dirty="0">
                <a:solidFill>
                  <a:srgbClr val="EFE7D8"/>
                </a:solidFill>
                <a:latin typeface="Impact" panose="020B0806030902050204" pitchFamily="34" charset="0"/>
              </a:rPr>
              <a:t>Savoir Faire.</a:t>
            </a:r>
            <a:endParaRPr lang="fr-FR" sz="3600" dirty="0">
              <a:solidFill>
                <a:srgbClr val="EFE7D8"/>
              </a:solidFill>
              <a:latin typeface="Impact" panose="020B0806030902050204" pitchFamily="34" charset="0"/>
            </a:endParaRPr>
          </a:p>
        </p:txBody>
      </p:sp>
      <p:sp>
        <p:nvSpPr>
          <p:cNvPr id="8" name="ZoneTexte 7">
            <a:extLst>
              <a:ext uri="{FF2B5EF4-FFF2-40B4-BE49-F238E27FC236}">
                <a16:creationId xmlns:a16="http://schemas.microsoft.com/office/drawing/2014/main" id="{5BDC1DC3-383C-1954-1A96-EBD1D5A06ECD}"/>
              </a:ext>
            </a:extLst>
          </p:cNvPr>
          <p:cNvSpPr txBox="1"/>
          <p:nvPr/>
        </p:nvSpPr>
        <p:spPr>
          <a:xfrm>
            <a:off x="5826532" y="4006554"/>
            <a:ext cx="2764578" cy="2308324"/>
          </a:xfrm>
          <a:prstGeom prst="rect">
            <a:avLst/>
          </a:prstGeom>
          <a:noFill/>
        </p:spPr>
        <p:txBody>
          <a:bodyPr wrap="square">
            <a:spAutoFit/>
          </a:bodyPr>
          <a:lstStyle/>
          <a:p>
            <a:r>
              <a:rPr lang="fr-FR" b="1" i="0" u="none" strike="noStrike" dirty="0">
                <a:solidFill>
                  <a:srgbClr val="EFE7D8"/>
                </a:solidFill>
                <a:effectLst/>
                <a:latin typeface="Agrandir Thin" pitchFamily="2" charset="77"/>
              </a:rPr>
              <a:t>+ PUBLICITÉ</a:t>
            </a:r>
          </a:p>
          <a:p>
            <a:r>
              <a:rPr lang="fr-FR" b="1" i="0" u="none" strike="noStrike" dirty="0">
                <a:solidFill>
                  <a:srgbClr val="EFE7D8"/>
                </a:solidFill>
                <a:effectLst/>
                <a:latin typeface="Agrandir Thin" pitchFamily="2" charset="77"/>
              </a:rPr>
              <a:t>+ CORPORAT </a:t>
            </a:r>
          </a:p>
          <a:p>
            <a:r>
              <a:rPr lang="fr-FR" b="1" i="0" u="none" strike="noStrike" dirty="0">
                <a:solidFill>
                  <a:srgbClr val="EFE7D8"/>
                </a:solidFill>
                <a:effectLst/>
                <a:latin typeface="Agrandir Thin" pitchFamily="2" charset="77"/>
              </a:rPr>
              <a:t>+ BRAND CONTENT</a:t>
            </a:r>
          </a:p>
          <a:p>
            <a:r>
              <a:rPr lang="fr-FR" b="1" dirty="0">
                <a:solidFill>
                  <a:srgbClr val="EFE7D8"/>
                </a:solidFill>
                <a:latin typeface="Agrandir Thin" pitchFamily="2" charset="77"/>
              </a:rPr>
              <a:t>+ </a:t>
            </a:r>
            <a:r>
              <a:rPr lang="fr-FR" b="1" i="0" u="none" strike="noStrike" dirty="0">
                <a:solidFill>
                  <a:srgbClr val="EFE7D8"/>
                </a:solidFill>
                <a:effectLst/>
                <a:latin typeface="Agrandir Thin" pitchFamily="2" charset="77"/>
              </a:rPr>
              <a:t>LIVE</a:t>
            </a:r>
          </a:p>
          <a:p>
            <a:r>
              <a:rPr lang="fr-FR" b="1" i="0" u="none" strike="noStrike" dirty="0">
                <a:solidFill>
                  <a:srgbClr val="EFE7D8"/>
                </a:solidFill>
                <a:effectLst/>
                <a:latin typeface="Agrandir Thin" pitchFamily="2" charset="77"/>
              </a:rPr>
              <a:t>+ MOTION DESIGN/ 3D </a:t>
            </a:r>
          </a:p>
          <a:p>
            <a:r>
              <a:rPr lang="fr-FR" b="1" dirty="0">
                <a:solidFill>
                  <a:srgbClr val="EFE7D8"/>
                </a:solidFill>
                <a:effectLst/>
                <a:latin typeface="Agrandir Thin" pitchFamily="2" charset="77"/>
              </a:rPr>
              <a:t>+</a:t>
            </a:r>
            <a:r>
              <a:rPr lang="fr-FR" b="1" i="0" u="none" strike="noStrike" dirty="0">
                <a:solidFill>
                  <a:srgbClr val="EFE7D8"/>
                </a:solidFill>
                <a:effectLst/>
                <a:latin typeface="Agrandir Thin" pitchFamily="2" charset="77"/>
              </a:rPr>
              <a:t> PHOTOGRAPHIE </a:t>
            </a:r>
          </a:p>
          <a:p>
            <a:r>
              <a:rPr lang="fr-FR" b="1" dirty="0">
                <a:solidFill>
                  <a:srgbClr val="EFE7D8"/>
                </a:solidFill>
                <a:latin typeface="Agrandir Thin" pitchFamily="2" charset="77"/>
              </a:rPr>
              <a:t>+ </a:t>
            </a:r>
            <a:r>
              <a:rPr lang="fr-FR" b="1" i="0" u="none" strike="noStrike" dirty="0">
                <a:solidFill>
                  <a:srgbClr val="EFE7D8"/>
                </a:solidFill>
                <a:effectLst/>
                <a:latin typeface="Agrandir Thin" pitchFamily="2" charset="77"/>
              </a:rPr>
              <a:t>DRONE</a:t>
            </a:r>
          </a:p>
          <a:p>
            <a:r>
              <a:rPr lang="fr-FR" b="1" i="0" u="none" strike="noStrike" dirty="0">
                <a:solidFill>
                  <a:srgbClr val="EFE7D8"/>
                </a:solidFill>
                <a:effectLst/>
                <a:latin typeface="Agrandir Thin" pitchFamily="2" charset="77"/>
              </a:rPr>
              <a:t>+ PODCASTS</a:t>
            </a:r>
            <a:endParaRPr lang="fr-FR" dirty="0">
              <a:solidFill>
                <a:srgbClr val="EFE7D8"/>
              </a:solidFill>
              <a:latin typeface="Agrandir Thin" pitchFamily="2" charset="77"/>
            </a:endParaRPr>
          </a:p>
        </p:txBody>
      </p:sp>
      <p:sp>
        <p:nvSpPr>
          <p:cNvPr id="10" name="ZoneTexte 9">
            <a:extLst>
              <a:ext uri="{FF2B5EF4-FFF2-40B4-BE49-F238E27FC236}">
                <a16:creationId xmlns:a16="http://schemas.microsoft.com/office/drawing/2014/main" id="{07AE1892-7EC1-D830-0AC8-78038DC1B98C}"/>
              </a:ext>
            </a:extLst>
          </p:cNvPr>
          <p:cNvSpPr txBox="1"/>
          <p:nvPr/>
        </p:nvSpPr>
        <p:spPr>
          <a:xfrm>
            <a:off x="5826533" y="1668534"/>
            <a:ext cx="5735547" cy="2031325"/>
          </a:xfrm>
          <a:prstGeom prst="rect">
            <a:avLst/>
          </a:prstGeom>
          <a:noFill/>
        </p:spPr>
        <p:txBody>
          <a:bodyPr wrap="square">
            <a:spAutoFit/>
          </a:bodyPr>
          <a:lstStyle/>
          <a:p>
            <a:pPr>
              <a:tabLst>
                <a:tab pos="4486275" algn="l"/>
              </a:tabLst>
            </a:pPr>
            <a:r>
              <a:rPr lang="fr-FR" sz="1800" b="1" i="0" u="none" strike="noStrike" dirty="0">
                <a:solidFill>
                  <a:srgbClr val="EFE7D8"/>
                </a:solidFill>
                <a:effectLst/>
                <a:latin typeface="Agrandir Thin" pitchFamily="2" charset="77"/>
              </a:rPr>
              <a:t>Entourés des meilleurs talents issus du monde du cinéma, du documentaire et de la publicité</a:t>
            </a:r>
            <a:r>
              <a:rPr lang="fr-FR" b="1" dirty="0">
                <a:solidFill>
                  <a:srgbClr val="EFE7D8"/>
                </a:solidFill>
                <a:latin typeface="Agrandir Thin" pitchFamily="2" charset="77"/>
              </a:rPr>
              <a:t>,</a:t>
            </a:r>
            <a:r>
              <a:rPr lang="fr-FR" sz="1800" b="1" i="0" u="none" strike="noStrike" dirty="0">
                <a:solidFill>
                  <a:srgbClr val="EFE7D8"/>
                </a:solidFill>
                <a:effectLst/>
                <a:latin typeface="Agrandir Thin" pitchFamily="2" charset="77"/>
              </a:rPr>
              <a:t> nous vous aidons à donner vie à vos initiatives. </a:t>
            </a:r>
            <a:r>
              <a:rPr lang="fr-FR" b="1" dirty="0">
                <a:solidFill>
                  <a:srgbClr val="EFE7D8"/>
                </a:solidFill>
                <a:latin typeface="Agrandir Thin" pitchFamily="2" charset="77"/>
              </a:rPr>
              <a:t>Une</a:t>
            </a:r>
            <a:r>
              <a:rPr lang="fr-FR" sz="1800" b="1" i="0" u="none" strike="noStrike" dirty="0">
                <a:solidFill>
                  <a:srgbClr val="EFE7D8"/>
                </a:solidFill>
                <a:effectLst/>
                <a:latin typeface="Agrandir Thin" pitchFamily="2" charset="77"/>
              </a:rPr>
              <a:t> collaboration qui prouve notre engagement envers une créativité sans limite et un savoir-faire unique dans le domaine de la création audiovisuelle, en particulier dans le documentaire de marque.</a:t>
            </a:r>
          </a:p>
        </p:txBody>
      </p:sp>
      <p:sp>
        <p:nvSpPr>
          <p:cNvPr id="12" name="ZoneTexte 11">
            <a:extLst>
              <a:ext uri="{FF2B5EF4-FFF2-40B4-BE49-F238E27FC236}">
                <a16:creationId xmlns:a16="http://schemas.microsoft.com/office/drawing/2014/main" id="{98305DCB-3954-186A-7D3D-AB643D77C985}"/>
              </a:ext>
            </a:extLst>
          </p:cNvPr>
          <p:cNvSpPr txBox="1"/>
          <p:nvPr/>
        </p:nvSpPr>
        <p:spPr>
          <a:xfrm>
            <a:off x="-1671404" y="7319187"/>
            <a:ext cx="6100996" cy="2585323"/>
          </a:xfrm>
          <a:prstGeom prst="rect">
            <a:avLst/>
          </a:prstGeom>
          <a:noFill/>
        </p:spPr>
        <p:txBody>
          <a:bodyPr wrap="square">
            <a:spAutoFit/>
          </a:bodyPr>
          <a:lstStyle/>
          <a:p>
            <a:endParaRPr lang="fr-FR" dirty="0">
              <a:solidFill>
                <a:srgbClr val="EFE7D8"/>
              </a:solidFill>
              <a:latin typeface="Agrandir Thin" pitchFamily="2" charset="77"/>
            </a:endParaRPr>
          </a:p>
          <a:p>
            <a:r>
              <a:rPr lang="fr-FR" dirty="0">
                <a:solidFill>
                  <a:srgbClr val="EFE7D8"/>
                </a:solidFill>
                <a:latin typeface="Agrandir Thin" pitchFamily="2" charset="77"/>
              </a:rPr>
              <a:t>Notre mission, chez Impact Studio, est créer des productions audiovisuelles </a:t>
            </a:r>
            <a:r>
              <a:rPr lang="fr-FR" b="1" dirty="0">
                <a:solidFill>
                  <a:srgbClr val="EFE7D8"/>
                </a:solidFill>
                <a:latin typeface="Agrandir Thin" pitchFamily="2" charset="77"/>
              </a:rPr>
              <a:t>responsables</a:t>
            </a:r>
            <a:r>
              <a:rPr lang="fr-FR" dirty="0">
                <a:solidFill>
                  <a:srgbClr val="EFE7D8"/>
                </a:solidFill>
                <a:latin typeface="Agrandir Thin" pitchFamily="2" charset="77"/>
              </a:rPr>
              <a:t> et </a:t>
            </a:r>
            <a:r>
              <a:rPr lang="fr-FR" b="1" dirty="0">
                <a:solidFill>
                  <a:srgbClr val="EFE7D8"/>
                </a:solidFill>
                <a:latin typeface="Agrandir Thin" pitchFamily="2" charset="77"/>
              </a:rPr>
              <a:t>désirables</a:t>
            </a:r>
            <a:r>
              <a:rPr lang="fr-FR" dirty="0">
                <a:solidFill>
                  <a:srgbClr val="EFE7D8"/>
                </a:solidFill>
                <a:latin typeface="Agrandir Thin" pitchFamily="2" charset="77"/>
              </a:rPr>
              <a:t>.</a:t>
            </a:r>
          </a:p>
          <a:p>
            <a:endParaRPr lang="fr-FR" dirty="0">
              <a:solidFill>
                <a:srgbClr val="EFE7D8"/>
              </a:solidFill>
              <a:latin typeface="Agrandir Thin" pitchFamily="2" charset="77"/>
            </a:endParaRPr>
          </a:p>
          <a:p>
            <a:r>
              <a:rPr lang="fr-FR" dirty="0">
                <a:solidFill>
                  <a:srgbClr val="EFE7D8"/>
                </a:solidFill>
                <a:latin typeface="Agrandir Thin" pitchFamily="2" charset="77"/>
              </a:rPr>
              <a:t>Puissant vecteur d’engagement et de sensibilisation nous souhaitons mettre toute la force du visuel et de l’audio au service de projets porteurs de sens et ainsi révéler l’impact positif des entreprises en donnant vie à leurs initiatives. </a:t>
            </a:r>
          </a:p>
        </p:txBody>
      </p:sp>
      <p:pic>
        <p:nvPicPr>
          <p:cNvPr id="23" name="Image 22">
            <a:extLst>
              <a:ext uri="{FF2B5EF4-FFF2-40B4-BE49-F238E27FC236}">
                <a16:creationId xmlns:a16="http://schemas.microsoft.com/office/drawing/2014/main" id="{9CF2A024-667D-E23C-4BC6-AE2133FED4ED}"/>
              </a:ext>
            </a:extLst>
          </p:cNvPr>
          <p:cNvPicPr>
            <a:picLocks noChangeAspect="1"/>
          </p:cNvPicPr>
          <p:nvPr/>
        </p:nvPicPr>
        <p:blipFill>
          <a:blip r:embed="rId3"/>
          <a:stretch>
            <a:fillRect/>
          </a:stretch>
        </p:blipFill>
        <p:spPr>
          <a:xfrm>
            <a:off x="274642" y="5703571"/>
            <a:ext cx="1300771" cy="850504"/>
          </a:xfrm>
          <a:prstGeom prst="rect">
            <a:avLst/>
          </a:prstGeom>
        </p:spPr>
      </p:pic>
    </p:spTree>
    <p:extLst>
      <p:ext uri="{BB962C8B-B14F-4D97-AF65-F5344CB8AC3E}">
        <p14:creationId xmlns:p14="http://schemas.microsoft.com/office/powerpoint/2010/main" val="1173569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F9299E44-3D8C-FBD1-FF13-21C9231BF624}"/>
              </a:ext>
            </a:extLst>
          </p:cNvPr>
          <p:cNvSpPr txBox="1"/>
          <p:nvPr/>
        </p:nvSpPr>
        <p:spPr>
          <a:xfrm>
            <a:off x="530757" y="694220"/>
            <a:ext cx="2581382" cy="646331"/>
          </a:xfrm>
          <a:prstGeom prst="rect">
            <a:avLst/>
          </a:prstGeom>
          <a:noFill/>
        </p:spPr>
        <p:txBody>
          <a:bodyPr wrap="square">
            <a:spAutoFit/>
          </a:bodyPr>
          <a:lstStyle/>
          <a:p>
            <a:r>
              <a:rPr lang="fr-FR" sz="3600" b="1" dirty="0">
                <a:solidFill>
                  <a:srgbClr val="1B3316"/>
                </a:solidFill>
                <a:latin typeface="Impact" panose="020B0806030902050204" pitchFamily="34" charset="0"/>
              </a:rPr>
              <a:t>Expertises.</a:t>
            </a:r>
            <a:endParaRPr lang="fr-FR" sz="3600" dirty="0">
              <a:solidFill>
                <a:srgbClr val="1B3316"/>
              </a:solidFill>
              <a:latin typeface="Impact" panose="020B0806030902050204" pitchFamily="34" charset="0"/>
            </a:endParaRPr>
          </a:p>
        </p:txBody>
      </p:sp>
      <p:sp>
        <p:nvSpPr>
          <p:cNvPr id="5" name="ZoneTexte 4">
            <a:extLst>
              <a:ext uri="{FF2B5EF4-FFF2-40B4-BE49-F238E27FC236}">
                <a16:creationId xmlns:a16="http://schemas.microsoft.com/office/drawing/2014/main" id="{74F54C54-342F-5655-B432-55AE7ECBA6F2}"/>
              </a:ext>
            </a:extLst>
          </p:cNvPr>
          <p:cNvSpPr txBox="1"/>
          <p:nvPr/>
        </p:nvSpPr>
        <p:spPr>
          <a:xfrm>
            <a:off x="530757" y="1637786"/>
            <a:ext cx="5870043" cy="4801314"/>
          </a:xfrm>
          <a:prstGeom prst="rect">
            <a:avLst/>
          </a:prstGeom>
          <a:noFill/>
        </p:spPr>
        <p:txBody>
          <a:bodyPr wrap="square">
            <a:spAutoFit/>
          </a:bodyPr>
          <a:lstStyle/>
          <a:p>
            <a:r>
              <a:rPr lang="fr-FR" b="1" dirty="0">
                <a:solidFill>
                  <a:srgbClr val="1B3316"/>
                </a:solidFill>
                <a:latin typeface="Agrandir Thin" pitchFamily="2" charset="77"/>
              </a:rPr>
              <a:t>Experts dans la mise en valeur des sujets RSE :</a:t>
            </a:r>
          </a:p>
          <a:p>
            <a:endParaRPr lang="fr-FR" b="1" dirty="0">
              <a:solidFill>
                <a:srgbClr val="1B3316"/>
              </a:solidFill>
              <a:latin typeface="Agrandir Thin" pitchFamily="2" charset="77"/>
            </a:endParaRPr>
          </a:p>
          <a:p>
            <a:r>
              <a:rPr lang="fr-FR" dirty="0">
                <a:solidFill>
                  <a:srgbClr val="1B3316"/>
                </a:solidFill>
                <a:latin typeface="Agrandir Thin" pitchFamily="2" charset="77"/>
              </a:rPr>
              <a:t>Animés par le désire de rendre concrètes et accessibles toutes les démarches vertueuses, nous avons acquis une expertise dans la valorisation des thématiques telles que la durabilité, l'équité, la diversité et l'inclusion. Notre objectif : transformer les initiatives en expériences impactantes.</a:t>
            </a:r>
          </a:p>
          <a:p>
            <a:endParaRPr lang="fr-FR" b="1" dirty="0">
              <a:solidFill>
                <a:srgbClr val="1B3316"/>
              </a:solidFill>
              <a:latin typeface="Agrandir Thin" pitchFamily="2" charset="77"/>
            </a:endParaRPr>
          </a:p>
          <a:p>
            <a:r>
              <a:rPr lang="fr-FR" b="1" dirty="0">
                <a:solidFill>
                  <a:srgbClr val="1B3316"/>
                </a:solidFill>
                <a:latin typeface="Agrandir Thin" pitchFamily="2" charset="77"/>
              </a:rPr>
              <a:t>Spécialistes de la production de documentaire de marque :</a:t>
            </a:r>
          </a:p>
          <a:p>
            <a:endParaRPr lang="fr-FR" b="1" dirty="0">
              <a:solidFill>
                <a:srgbClr val="1B3316"/>
              </a:solidFill>
              <a:latin typeface="Agrandir Thin" pitchFamily="2" charset="77"/>
            </a:endParaRPr>
          </a:p>
          <a:p>
            <a:r>
              <a:rPr lang="fr-FR" dirty="0">
                <a:solidFill>
                  <a:srgbClr val="1B3316"/>
                </a:solidFill>
                <a:latin typeface="Agrandir Thin" pitchFamily="2" charset="77"/>
              </a:rPr>
              <a:t>Mêlant la puissance du documentaire à celui de la publicité, chez Impact Studio nous sommes convaincu que c’est un vecteur fort d'information authentique qui permet de mettre en lumière des histoires humaines à fort potentiel d'inspiration.</a:t>
            </a:r>
          </a:p>
        </p:txBody>
      </p:sp>
      <p:pic>
        <p:nvPicPr>
          <p:cNvPr id="17" name="Image 16">
            <a:extLst>
              <a:ext uri="{FF2B5EF4-FFF2-40B4-BE49-F238E27FC236}">
                <a16:creationId xmlns:a16="http://schemas.microsoft.com/office/drawing/2014/main" id="{F29C5C01-D2DB-9D87-E3B6-5A46A493051D}"/>
              </a:ext>
            </a:extLst>
          </p:cNvPr>
          <p:cNvPicPr>
            <a:picLocks noChangeAspect="1"/>
          </p:cNvPicPr>
          <p:nvPr/>
        </p:nvPicPr>
        <p:blipFill>
          <a:blip r:embed="rId2"/>
          <a:stretch>
            <a:fillRect/>
          </a:stretch>
        </p:blipFill>
        <p:spPr>
          <a:xfrm>
            <a:off x="8288281" y="2669378"/>
            <a:ext cx="1711437" cy="1519244"/>
          </a:xfrm>
          <a:prstGeom prst="rect">
            <a:avLst/>
          </a:prstGeom>
        </p:spPr>
      </p:pic>
      <p:pic>
        <p:nvPicPr>
          <p:cNvPr id="3" name="Image 2" descr="Une image contenant fibre textile, nœud, fil, corde&#10;&#10;Description générée automatiquement">
            <a:extLst>
              <a:ext uri="{FF2B5EF4-FFF2-40B4-BE49-F238E27FC236}">
                <a16:creationId xmlns:a16="http://schemas.microsoft.com/office/drawing/2014/main" id="{DB254192-EC35-2C2A-4043-9C8D87FFE893}"/>
              </a:ext>
            </a:extLst>
          </p:cNvPr>
          <p:cNvPicPr>
            <a:picLocks noChangeAspect="1"/>
          </p:cNvPicPr>
          <p:nvPr/>
        </p:nvPicPr>
        <p:blipFill rotWithShape="1">
          <a:blip r:embed="rId3"/>
          <a:srcRect l="52381" t="104" r="4377" b="-104"/>
          <a:stretch/>
        </p:blipFill>
        <p:spPr>
          <a:xfrm>
            <a:off x="6861602" y="-18965"/>
            <a:ext cx="5330398" cy="6910363"/>
          </a:xfrm>
          <a:prstGeom prst="rect">
            <a:avLst/>
          </a:prstGeom>
        </p:spPr>
      </p:pic>
      <p:pic>
        <p:nvPicPr>
          <p:cNvPr id="10" name="Image 9">
            <a:extLst>
              <a:ext uri="{FF2B5EF4-FFF2-40B4-BE49-F238E27FC236}">
                <a16:creationId xmlns:a16="http://schemas.microsoft.com/office/drawing/2014/main" id="{301CC4FC-029C-3772-A111-1454DEFB705C}"/>
              </a:ext>
            </a:extLst>
          </p:cNvPr>
          <p:cNvPicPr>
            <a:picLocks noChangeAspect="1"/>
          </p:cNvPicPr>
          <p:nvPr/>
        </p:nvPicPr>
        <p:blipFill>
          <a:blip r:embed="rId4"/>
          <a:stretch>
            <a:fillRect/>
          </a:stretch>
        </p:blipFill>
        <p:spPr>
          <a:xfrm>
            <a:off x="7217883" y="5703571"/>
            <a:ext cx="1300771" cy="850504"/>
          </a:xfrm>
          <a:prstGeom prst="rect">
            <a:avLst/>
          </a:prstGeom>
        </p:spPr>
      </p:pic>
    </p:spTree>
    <p:extLst>
      <p:ext uri="{BB962C8B-B14F-4D97-AF65-F5344CB8AC3E}">
        <p14:creationId xmlns:p14="http://schemas.microsoft.com/office/powerpoint/2010/main" val="1354711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e 10">
            <a:extLst>
              <a:ext uri="{FF2B5EF4-FFF2-40B4-BE49-F238E27FC236}">
                <a16:creationId xmlns:a16="http://schemas.microsoft.com/office/drawing/2014/main" id="{EBC3D299-BDCD-AFB6-7765-33687A931D4D}"/>
              </a:ext>
            </a:extLst>
          </p:cNvPr>
          <p:cNvGrpSpPr/>
          <p:nvPr/>
        </p:nvGrpSpPr>
        <p:grpSpPr>
          <a:xfrm>
            <a:off x="2050184" y="1807454"/>
            <a:ext cx="8091633" cy="3243092"/>
            <a:chOff x="1124290" y="1807454"/>
            <a:chExt cx="8091633" cy="3243092"/>
          </a:xfrm>
        </p:grpSpPr>
        <p:sp>
          <p:nvSpPr>
            <p:cNvPr id="10" name="ZoneTexte 9">
              <a:extLst>
                <a:ext uri="{FF2B5EF4-FFF2-40B4-BE49-F238E27FC236}">
                  <a16:creationId xmlns:a16="http://schemas.microsoft.com/office/drawing/2014/main" id="{07AE1892-7EC1-D830-0AC8-78038DC1B98C}"/>
                </a:ext>
              </a:extLst>
            </p:cNvPr>
            <p:cNvSpPr txBox="1"/>
            <p:nvPr/>
          </p:nvSpPr>
          <p:spPr>
            <a:xfrm>
              <a:off x="6151206" y="2459504"/>
              <a:ext cx="3064717" cy="1938992"/>
            </a:xfrm>
            <a:prstGeom prst="rect">
              <a:avLst/>
            </a:prstGeom>
            <a:noFill/>
          </p:spPr>
          <p:txBody>
            <a:bodyPr wrap="square">
              <a:spAutoFit/>
            </a:bodyPr>
            <a:lstStyle/>
            <a:p>
              <a:r>
                <a:rPr lang="fr-FR" sz="4000" b="1" dirty="0">
                  <a:solidFill>
                    <a:srgbClr val="1B3316"/>
                  </a:solidFill>
                  <a:latin typeface="Agrandir Thin" pitchFamily="2" charset="77"/>
                </a:rPr>
                <a:t>r</a:t>
              </a:r>
              <a:r>
                <a:rPr lang="fr-FR" sz="4000" b="1" i="0" u="none" strike="noStrike" dirty="0">
                  <a:solidFill>
                    <a:srgbClr val="1B3316"/>
                  </a:solidFill>
                  <a:effectLst/>
                  <a:latin typeface="Agrandir Thin" pitchFamily="2" charset="77"/>
                </a:rPr>
                <a:t>aisons de collaborer </a:t>
              </a:r>
            </a:p>
            <a:p>
              <a:r>
                <a:rPr lang="fr-FR" sz="4000" b="1" i="0" u="none" strike="noStrike" dirty="0">
                  <a:solidFill>
                    <a:srgbClr val="1B3316"/>
                  </a:solidFill>
                  <a:effectLst/>
                  <a:latin typeface="Agrandir Thin" pitchFamily="2" charset="77"/>
                </a:rPr>
                <a:t>avec </a:t>
              </a:r>
              <a:r>
                <a:rPr lang="fr-FR" sz="4000" b="1" u="none" strike="noStrike" dirty="0">
                  <a:solidFill>
                    <a:srgbClr val="1B3316"/>
                  </a:solidFill>
                  <a:effectLst/>
                  <a:latin typeface="Impact" panose="020B0806030902050204" pitchFamily="34" charset="0"/>
                </a:rPr>
                <a:t>nous</a:t>
              </a:r>
              <a:endParaRPr lang="fr-FR" sz="4000" dirty="0">
                <a:solidFill>
                  <a:srgbClr val="1B3316"/>
                </a:solidFill>
                <a:latin typeface="Impact" panose="020B0806030902050204" pitchFamily="34" charset="0"/>
              </a:endParaRPr>
            </a:p>
          </p:txBody>
        </p:sp>
        <p:pic>
          <p:nvPicPr>
            <p:cNvPr id="9" name="Image 8">
              <a:extLst>
                <a:ext uri="{FF2B5EF4-FFF2-40B4-BE49-F238E27FC236}">
                  <a16:creationId xmlns:a16="http://schemas.microsoft.com/office/drawing/2014/main" id="{545A52E5-F814-835C-2485-CB785FEED1F4}"/>
                </a:ext>
              </a:extLst>
            </p:cNvPr>
            <p:cNvPicPr>
              <a:picLocks noChangeAspect="1"/>
            </p:cNvPicPr>
            <p:nvPr/>
          </p:nvPicPr>
          <p:blipFill>
            <a:blip r:embed="rId2"/>
            <a:stretch>
              <a:fillRect/>
            </a:stretch>
          </p:blipFill>
          <p:spPr>
            <a:xfrm>
              <a:off x="1124290" y="1807454"/>
              <a:ext cx="4960023" cy="3243092"/>
            </a:xfrm>
            <a:prstGeom prst="rect">
              <a:avLst/>
            </a:prstGeom>
          </p:spPr>
        </p:pic>
        <p:sp>
          <p:nvSpPr>
            <p:cNvPr id="3" name="ZoneTexte 2">
              <a:extLst>
                <a:ext uri="{FF2B5EF4-FFF2-40B4-BE49-F238E27FC236}">
                  <a16:creationId xmlns:a16="http://schemas.microsoft.com/office/drawing/2014/main" id="{F5DA02A4-F608-0BD0-D195-B9659CFF692A}"/>
                </a:ext>
              </a:extLst>
            </p:cNvPr>
            <p:cNvSpPr txBox="1"/>
            <p:nvPr/>
          </p:nvSpPr>
          <p:spPr>
            <a:xfrm>
              <a:off x="4483108" y="2105561"/>
              <a:ext cx="1373997" cy="2646878"/>
            </a:xfrm>
            <a:prstGeom prst="rect">
              <a:avLst/>
            </a:prstGeom>
            <a:noFill/>
          </p:spPr>
          <p:txBody>
            <a:bodyPr wrap="square">
              <a:spAutoFit/>
            </a:bodyPr>
            <a:lstStyle/>
            <a:p>
              <a:r>
                <a:rPr lang="fr-FR" sz="16600" b="1" dirty="0">
                  <a:solidFill>
                    <a:srgbClr val="EFE7D8"/>
                  </a:solidFill>
                  <a:latin typeface="Impact" panose="020B0806030902050204" pitchFamily="34" charset="0"/>
                </a:rPr>
                <a:t>3</a:t>
              </a:r>
              <a:endParaRPr lang="fr-FR" sz="16600" dirty="0">
                <a:solidFill>
                  <a:srgbClr val="EFE7D8"/>
                </a:solidFill>
                <a:latin typeface="Impact" panose="020B0806030902050204" pitchFamily="34" charset="0"/>
              </a:endParaRPr>
            </a:p>
          </p:txBody>
        </p:sp>
      </p:grpSp>
    </p:spTree>
    <p:extLst>
      <p:ext uri="{BB962C8B-B14F-4D97-AF65-F5344CB8AC3E}">
        <p14:creationId xmlns:p14="http://schemas.microsoft.com/office/powerpoint/2010/main" val="1934553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548F3FF9-4A1B-AC9D-BFF0-D9F32C04A223}"/>
              </a:ext>
            </a:extLst>
          </p:cNvPr>
          <p:cNvSpPr/>
          <p:nvPr/>
        </p:nvSpPr>
        <p:spPr>
          <a:xfrm>
            <a:off x="4053017" y="0"/>
            <a:ext cx="4085967" cy="6858000"/>
          </a:xfrm>
          <a:prstGeom prst="rect">
            <a:avLst/>
          </a:prstGeom>
          <a:solidFill>
            <a:srgbClr val="3250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000" dirty="0">
              <a:solidFill>
                <a:sysClr val="windowText" lastClr="000000"/>
              </a:solidFill>
            </a:endParaRPr>
          </a:p>
        </p:txBody>
      </p:sp>
      <p:sp>
        <p:nvSpPr>
          <p:cNvPr id="27" name="Rectangle 26">
            <a:extLst>
              <a:ext uri="{FF2B5EF4-FFF2-40B4-BE49-F238E27FC236}">
                <a16:creationId xmlns:a16="http://schemas.microsoft.com/office/drawing/2014/main" id="{0980E0B5-11BF-55BF-4AF0-2FF9306B5FCD}"/>
              </a:ext>
            </a:extLst>
          </p:cNvPr>
          <p:cNvSpPr/>
          <p:nvPr/>
        </p:nvSpPr>
        <p:spPr>
          <a:xfrm>
            <a:off x="8138985" y="0"/>
            <a:ext cx="4053016" cy="6858000"/>
          </a:xfrm>
          <a:prstGeom prst="rect">
            <a:avLst/>
          </a:prstGeom>
          <a:solidFill>
            <a:srgbClr val="1B331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000" dirty="0">
              <a:solidFill>
                <a:sysClr val="windowText" lastClr="000000"/>
              </a:solidFill>
            </a:endParaRPr>
          </a:p>
        </p:txBody>
      </p:sp>
      <p:sp>
        <p:nvSpPr>
          <p:cNvPr id="11" name="Rectangle 10">
            <a:extLst>
              <a:ext uri="{FF2B5EF4-FFF2-40B4-BE49-F238E27FC236}">
                <a16:creationId xmlns:a16="http://schemas.microsoft.com/office/drawing/2014/main" id="{5354BF6D-90DB-C64C-6088-7BE1E32B2C52}"/>
              </a:ext>
            </a:extLst>
          </p:cNvPr>
          <p:cNvSpPr/>
          <p:nvPr/>
        </p:nvSpPr>
        <p:spPr>
          <a:xfrm>
            <a:off x="2" y="0"/>
            <a:ext cx="4053016" cy="6858000"/>
          </a:xfrm>
          <a:prstGeom prst="rect">
            <a:avLst/>
          </a:prstGeom>
          <a:solidFill>
            <a:srgbClr val="8394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000" dirty="0">
              <a:solidFill>
                <a:sysClr val="windowText" lastClr="000000"/>
              </a:solidFill>
            </a:endParaRPr>
          </a:p>
        </p:txBody>
      </p:sp>
      <p:sp>
        <p:nvSpPr>
          <p:cNvPr id="2" name="ZoneTexte 1">
            <a:extLst>
              <a:ext uri="{FF2B5EF4-FFF2-40B4-BE49-F238E27FC236}">
                <a16:creationId xmlns:a16="http://schemas.microsoft.com/office/drawing/2014/main" id="{3D7E0BED-C3FB-6129-609B-D29C47D43FED}"/>
              </a:ext>
            </a:extLst>
          </p:cNvPr>
          <p:cNvSpPr txBox="1"/>
          <p:nvPr/>
        </p:nvSpPr>
        <p:spPr>
          <a:xfrm>
            <a:off x="330147" y="568312"/>
            <a:ext cx="1419414" cy="1200329"/>
          </a:xfrm>
          <a:prstGeom prst="rect">
            <a:avLst/>
          </a:prstGeom>
          <a:noFill/>
        </p:spPr>
        <p:txBody>
          <a:bodyPr wrap="square">
            <a:spAutoFit/>
          </a:bodyPr>
          <a:lstStyle/>
          <a:p>
            <a:r>
              <a:rPr lang="fr-FR" sz="7000" b="1" dirty="0">
                <a:solidFill>
                  <a:srgbClr val="EFE7D8"/>
                </a:solidFill>
                <a:latin typeface="Impact" panose="020B0806030902050204" pitchFamily="34" charset="0"/>
              </a:rPr>
              <a:t>01</a:t>
            </a:r>
            <a:r>
              <a:rPr lang="fr-FR" sz="7000" b="1" dirty="0">
                <a:solidFill>
                  <a:srgbClr val="EFE7D8"/>
                </a:solidFill>
                <a:latin typeface="Larissa" pitchFamily="2" charset="77"/>
              </a:rPr>
              <a:t>.</a:t>
            </a:r>
            <a:endParaRPr lang="fr-FR" sz="7000" dirty="0">
              <a:solidFill>
                <a:srgbClr val="EFE7D8"/>
              </a:solidFill>
              <a:latin typeface="Larissa" pitchFamily="2" charset="77"/>
            </a:endParaRPr>
          </a:p>
        </p:txBody>
      </p:sp>
      <p:sp>
        <p:nvSpPr>
          <p:cNvPr id="5" name="ZoneTexte 4">
            <a:extLst>
              <a:ext uri="{FF2B5EF4-FFF2-40B4-BE49-F238E27FC236}">
                <a16:creationId xmlns:a16="http://schemas.microsoft.com/office/drawing/2014/main" id="{9CCB1AF3-C935-6490-B5A2-EDD488DDF392}"/>
              </a:ext>
            </a:extLst>
          </p:cNvPr>
          <p:cNvSpPr txBox="1"/>
          <p:nvPr/>
        </p:nvSpPr>
        <p:spPr>
          <a:xfrm>
            <a:off x="330147" y="1478468"/>
            <a:ext cx="3339176" cy="707886"/>
          </a:xfrm>
          <a:prstGeom prst="rect">
            <a:avLst/>
          </a:prstGeom>
          <a:noFill/>
        </p:spPr>
        <p:txBody>
          <a:bodyPr wrap="square">
            <a:spAutoFit/>
          </a:bodyPr>
          <a:lstStyle/>
          <a:p>
            <a:r>
              <a:rPr lang="fr-FR" sz="2000" dirty="0">
                <a:solidFill>
                  <a:srgbClr val="EFE7D8"/>
                </a:solidFill>
                <a:effectLst/>
                <a:latin typeface="Agrandir Thin" pitchFamily="2" charset="77"/>
              </a:rPr>
              <a:t>Nous sommes un studio </a:t>
            </a:r>
          </a:p>
          <a:p>
            <a:r>
              <a:rPr lang="fr-FR" sz="2000" dirty="0">
                <a:solidFill>
                  <a:srgbClr val="EFE7D8"/>
                </a:solidFill>
                <a:effectLst/>
                <a:latin typeface="Impact" panose="020B0806030902050204" pitchFamily="34" charset="0"/>
              </a:rPr>
              <a:t>RAISONNÉ</a:t>
            </a:r>
          </a:p>
        </p:txBody>
      </p:sp>
      <p:sp>
        <p:nvSpPr>
          <p:cNvPr id="31" name="ZoneTexte 30">
            <a:extLst>
              <a:ext uri="{FF2B5EF4-FFF2-40B4-BE49-F238E27FC236}">
                <a16:creationId xmlns:a16="http://schemas.microsoft.com/office/drawing/2014/main" id="{040FA875-E336-7E32-AB4E-6C67C2EAF10D}"/>
              </a:ext>
            </a:extLst>
          </p:cNvPr>
          <p:cNvSpPr txBox="1"/>
          <p:nvPr/>
        </p:nvSpPr>
        <p:spPr>
          <a:xfrm>
            <a:off x="213497" y="2534171"/>
            <a:ext cx="3615146" cy="3554819"/>
          </a:xfrm>
          <a:prstGeom prst="rect">
            <a:avLst/>
          </a:prstGeom>
          <a:noFill/>
        </p:spPr>
        <p:txBody>
          <a:bodyPr wrap="square">
            <a:spAutoFit/>
          </a:bodyPr>
          <a:lstStyle/>
          <a:p>
            <a:r>
              <a:rPr lang="fr-FR" sz="1500" dirty="0">
                <a:solidFill>
                  <a:srgbClr val="EFE7D8"/>
                </a:solidFill>
                <a:effectLst/>
                <a:latin typeface="Agrandir Thin" pitchFamily="2" charset="77"/>
              </a:rPr>
              <a:t>Nous prenons des mesures précises pour réduire l'impact de nos réalisations sur l'environnement à toutes les étapes du processus créatif. </a:t>
            </a:r>
            <a:r>
              <a:rPr lang="fr-FR" sz="1500" b="1" dirty="0">
                <a:solidFill>
                  <a:srgbClr val="EFE7D8"/>
                </a:solidFill>
                <a:effectLst/>
                <a:latin typeface="Agrandir Thin" pitchFamily="2" charset="77"/>
              </a:rPr>
              <a:t>Nous calculons l’impact carbone de chacune de nos productions</a:t>
            </a:r>
            <a:r>
              <a:rPr lang="fr-FR" sz="1500" dirty="0">
                <a:solidFill>
                  <a:srgbClr val="EFE7D8"/>
                </a:solidFill>
                <a:effectLst/>
                <a:latin typeface="Agrandir Thin" pitchFamily="2" charset="77"/>
              </a:rPr>
              <a:t> afin d’identifier les postes et activités les plus émetteurs. </a:t>
            </a:r>
            <a:r>
              <a:rPr lang="fr-FR" sz="1500" b="1" dirty="0">
                <a:solidFill>
                  <a:srgbClr val="EFE7D8"/>
                </a:solidFill>
                <a:effectLst/>
                <a:latin typeface="Agrandir Thin" pitchFamily="2" charset="77"/>
              </a:rPr>
              <a:t>L’objectif</a:t>
            </a:r>
            <a:r>
              <a:rPr lang="fr-FR" sz="1500" dirty="0">
                <a:solidFill>
                  <a:srgbClr val="EFE7D8"/>
                </a:solidFill>
                <a:effectLst/>
                <a:latin typeface="Agrandir Thin" pitchFamily="2" charset="77"/>
              </a:rPr>
              <a:t> : orienter nos choix, minimiser notre impact environnemental et vous permettre de communiquer en toute transparence.</a:t>
            </a:r>
          </a:p>
          <a:p>
            <a:endParaRPr lang="fr-FR" sz="1500" dirty="0">
              <a:solidFill>
                <a:srgbClr val="EFE7D8"/>
              </a:solidFill>
              <a:latin typeface="Agrandir Thin" pitchFamily="2" charset="77"/>
            </a:endParaRPr>
          </a:p>
          <a:p>
            <a:r>
              <a:rPr lang="fr-FR" sz="1500" dirty="0">
                <a:solidFill>
                  <a:srgbClr val="EFE7D8"/>
                </a:solidFill>
                <a:effectLst/>
                <a:latin typeface="Agrandir Thin" pitchFamily="2" charset="77"/>
              </a:rPr>
              <a:t>Nous sommes membres de l’association et signataire de la charte </a:t>
            </a:r>
            <a:r>
              <a:rPr lang="fr-FR" sz="1500" dirty="0">
                <a:solidFill>
                  <a:srgbClr val="EFE7D8"/>
                </a:solidFill>
                <a:effectLst/>
                <a:latin typeface="Agrandir Thin" pitchFamily="2" charset="77"/>
                <a:hlinkClick r:id="rId2">
                  <a:extLst>
                    <a:ext uri="{A12FA001-AC4F-418D-AE19-62706E023703}">
                      <ahyp:hlinkClr xmlns:ahyp="http://schemas.microsoft.com/office/drawing/2018/hyperlinkcolor" val="tx"/>
                    </a:ext>
                  </a:extLst>
                </a:hlinkClick>
              </a:rPr>
              <a:t>Ecoprod</a:t>
            </a:r>
            <a:r>
              <a:rPr lang="fr-FR" sz="1500" dirty="0">
                <a:solidFill>
                  <a:srgbClr val="EFE7D8"/>
                </a:solidFill>
                <a:effectLst/>
                <a:latin typeface="Agrandir Thin" pitchFamily="2" charset="77"/>
              </a:rPr>
              <a:t> depuis la création du studio.</a:t>
            </a:r>
            <a:endParaRPr lang="fr-FR" sz="1500" dirty="0">
              <a:solidFill>
                <a:srgbClr val="EFE7D8"/>
              </a:solidFill>
            </a:endParaRPr>
          </a:p>
        </p:txBody>
      </p:sp>
      <p:sp>
        <p:nvSpPr>
          <p:cNvPr id="32" name="ZoneTexte 31">
            <a:extLst>
              <a:ext uri="{FF2B5EF4-FFF2-40B4-BE49-F238E27FC236}">
                <a16:creationId xmlns:a16="http://schemas.microsoft.com/office/drawing/2014/main" id="{384C370F-A2E5-25A1-B61F-C91D789A3299}"/>
              </a:ext>
            </a:extLst>
          </p:cNvPr>
          <p:cNvSpPr txBox="1"/>
          <p:nvPr/>
        </p:nvSpPr>
        <p:spPr>
          <a:xfrm>
            <a:off x="4376242" y="568312"/>
            <a:ext cx="1419414" cy="1200329"/>
          </a:xfrm>
          <a:prstGeom prst="rect">
            <a:avLst/>
          </a:prstGeom>
          <a:noFill/>
        </p:spPr>
        <p:txBody>
          <a:bodyPr wrap="square">
            <a:spAutoFit/>
          </a:bodyPr>
          <a:lstStyle/>
          <a:p>
            <a:r>
              <a:rPr lang="fr-FR" sz="7000" b="1" dirty="0">
                <a:solidFill>
                  <a:srgbClr val="EFE7D8"/>
                </a:solidFill>
                <a:latin typeface="Impact" panose="020B0806030902050204" pitchFamily="34" charset="0"/>
              </a:rPr>
              <a:t>02</a:t>
            </a:r>
            <a:r>
              <a:rPr lang="fr-FR" sz="7000" b="1" dirty="0">
                <a:solidFill>
                  <a:srgbClr val="EFE7D8"/>
                </a:solidFill>
                <a:latin typeface="Larissa" pitchFamily="2" charset="77"/>
              </a:rPr>
              <a:t>.</a:t>
            </a:r>
            <a:endParaRPr lang="fr-FR" sz="7000" dirty="0">
              <a:solidFill>
                <a:srgbClr val="EFE7D8"/>
              </a:solidFill>
              <a:latin typeface="Larissa" pitchFamily="2" charset="77"/>
            </a:endParaRPr>
          </a:p>
        </p:txBody>
      </p:sp>
      <p:sp>
        <p:nvSpPr>
          <p:cNvPr id="33" name="ZoneTexte 32">
            <a:extLst>
              <a:ext uri="{FF2B5EF4-FFF2-40B4-BE49-F238E27FC236}">
                <a16:creationId xmlns:a16="http://schemas.microsoft.com/office/drawing/2014/main" id="{AAA4B271-CDEF-5479-6E77-E0E7D4F931A9}"/>
              </a:ext>
            </a:extLst>
          </p:cNvPr>
          <p:cNvSpPr txBox="1"/>
          <p:nvPr/>
        </p:nvSpPr>
        <p:spPr>
          <a:xfrm>
            <a:off x="4376242" y="1478468"/>
            <a:ext cx="3339176" cy="707886"/>
          </a:xfrm>
          <a:prstGeom prst="rect">
            <a:avLst/>
          </a:prstGeom>
          <a:noFill/>
        </p:spPr>
        <p:txBody>
          <a:bodyPr wrap="square">
            <a:spAutoFit/>
          </a:bodyPr>
          <a:lstStyle/>
          <a:p>
            <a:r>
              <a:rPr lang="fr-FR" sz="2000" dirty="0">
                <a:solidFill>
                  <a:srgbClr val="EFE7D8"/>
                </a:solidFill>
                <a:effectLst/>
                <a:latin typeface="Agrandir Thin" pitchFamily="2" charset="77"/>
              </a:rPr>
              <a:t>Nous sommes un studio </a:t>
            </a:r>
          </a:p>
          <a:p>
            <a:r>
              <a:rPr lang="fr-FR" sz="2000" dirty="0">
                <a:solidFill>
                  <a:srgbClr val="EFE7D8"/>
                </a:solidFill>
                <a:effectLst/>
                <a:latin typeface="Impact" panose="020B0806030902050204" pitchFamily="34" charset="0"/>
              </a:rPr>
              <a:t>VERTUEUX</a:t>
            </a:r>
          </a:p>
        </p:txBody>
      </p:sp>
      <p:sp>
        <p:nvSpPr>
          <p:cNvPr id="34" name="ZoneTexte 33">
            <a:extLst>
              <a:ext uri="{FF2B5EF4-FFF2-40B4-BE49-F238E27FC236}">
                <a16:creationId xmlns:a16="http://schemas.microsoft.com/office/drawing/2014/main" id="{1D6AF39A-C0E8-318F-E66E-4BD8CD90CCBA}"/>
              </a:ext>
            </a:extLst>
          </p:cNvPr>
          <p:cNvSpPr txBox="1"/>
          <p:nvPr/>
        </p:nvSpPr>
        <p:spPr>
          <a:xfrm>
            <a:off x="4383163" y="2534171"/>
            <a:ext cx="3648097" cy="3077766"/>
          </a:xfrm>
          <a:prstGeom prst="rect">
            <a:avLst/>
          </a:prstGeom>
          <a:noFill/>
        </p:spPr>
        <p:txBody>
          <a:bodyPr wrap="square">
            <a:spAutoFit/>
          </a:bodyPr>
          <a:lstStyle/>
          <a:p>
            <a:r>
              <a:rPr lang="fr-FR" sz="1500" dirty="0">
                <a:solidFill>
                  <a:srgbClr val="EFE7D8"/>
                </a:solidFill>
                <a:latin typeface="Agrandir Thin" pitchFamily="2" charset="77"/>
              </a:rPr>
              <a:t>Nous souhaitons participer au</a:t>
            </a:r>
          </a:p>
          <a:p>
            <a:r>
              <a:rPr lang="fr-FR" sz="1500" dirty="0">
                <a:solidFill>
                  <a:srgbClr val="EFE7D8"/>
                </a:solidFill>
                <a:latin typeface="Agrandir Thin" pitchFamily="2" charset="77"/>
              </a:rPr>
              <a:t>rayonnement des projets porteur de sens.</a:t>
            </a:r>
          </a:p>
          <a:p>
            <a:endParaRPr lang="fr-FR" sz="1500" dirty="0">
              <a:solidFill>
                <a:srgbClr val="EFE7D8"/>
              </a:solidFill>
              <a:latin typeface="Agrandir Thin" pitchFamily="2" charset="77"/>
            </a:endParaRPr>
          </a:p>
          <a:p>
            <a:r>
              <a:rPr lang="fr-FR" sz="1500" dirty="0">
                <a:solidFill>
                  <a:srgbClr val="EFE7D8"/>
                </a:solidFill>
                <a:latin typeface="Agrandir Thin" pitchFamily="2" charset="77"/>
              </a:rPr>
              <a:t>Nous sommes membres de </a:t>
            </a:r>
            <a:r>
              <a:rPr lang="fr-FR" sz="1500" dirty="0">
                <a:solidFill>
                  <a:srgbClr val="EFE7D8"/>
                </a:solidFill>
                <a:latin typeface="Agrandir Thin" pitchFamily="2" charset="77"/>
                <a:hlinkClick r:id="rId3">
                  <a:extLst>
                    <a:ext uri="{A12FA001-AC4F-418D-AE19-62706E023703}">
                      <ahyp:hlinkClr xmlns:ahyp="http://schemas.microsoft.com/office/drawing/2018/hyperlinkcolor" val="tx"/>
                    </a:ext>
                  </a:extLst>
                </a:hlinkClick>
              </a:rPr>
              <a:t>1% For The Planet</a:t>
            </a:r>
            <a:r>
              <a:rPr lang="fr-FR" sz="1500" dirty="0">
                <a:solidFill>
                  <a:srgbClr val="EFE7D8"/>
                </a:solidFill>
                <a:latin typeface="Agrandir Thin" pitchFamily="2" charset="77"/>
              </a:rPr>
              <a:t>, nous reversons chaque année 1% de notre CA à des associations environnementale.</a:t>
            </a:r>
          </a:p>
          <a:p>
            <a:r>
              <a:rPr lang="fr-FR" sz="1500" dirty="0">
                <a:solidFill>
                  <a:srgbClr val="EFE7D8"/>
                </a:solidFill>
                <a:latin typeface="Agrandir Thin" pitchFamily="2" charset="77"/>
              </a:rPr>
              <a:t>Nous avons rejoint </a:t>
            </a:r>
            <a:r>
              <a:rPr lang="fr-FR" sz="1500" dirty="0">
                <a:solidFill>
                  <a:srgbClr val="EFE7D8"/>
                </a:solidFill>
                <a:latin typeface="Agrandir Thin" pitchFamily="2" charset="77"/>
                <a:hlinkClick r:id="rId4">
                  <a:extLst>
                    <a:ext uri="{A12FA001-AC4F-418D-AE19-62706E023703}">
                      <ahyp:hlinkClr xmlns:ahyp="http://schemas.microsoft.com/office/drawing/2018/hyperlinkcolor" val="tx"/>
                    </a:ext>
                  </a:extLst>
                </a:hlinkClick>
              </a:rPr>
              <a:t>Team For The Planet </a:t>
            </a:r>
            <a:r>
              <a:rPr lang="fr-FR" sz="1500" dirty="0">
                <a:solidFill>
                  <a:srgbClr val="EFE7D8"/>
                </a:solidFill>
                <a:latin typeface="Agrandir Thin" pitchFamily="2" charset="77"/>
              </a:rPr>
              <a:t>la plus grande communauté citoyenne dédiée à l’action mondiale contre les gaz à effet de serre, </a:t>
            </a:r>
            <a:r>
              <a:rPr lang="fr-FR" sz="1400" dirty="0">
                <a:solidFill>
                  <a:srgbClr val="EFE7D8"/>
                </a:solidFill>
                <a:latin typeface="Agrandir Thin" pitchFamily="2" charset="77"/>
              </a:rPr>
              <a:t>en tant que membre associé.</a:t>
            </a:r>
            <a:endParaRPr lang="fr-FR" sz="1500" dirty="0">
              <a:solidFill>
                <a:srgbClr val="EFE7D8"/>
              </a:solidFill>
              <a:latin typeface="Agrandir Thin" pitchFamily="2" charset="77"/>
            </a:endParaRPr>
          </a:p>
        </p:txBody>
      </p:sp>
      <p:sp>
        <p:nvSpPr>
          <p:cNvPr id="35" name="ZoneTexte 34">
            <a:extLst>
              <a:ext uri="{FF2B5EF4-FFF2-40B4-BE49-F238E27FC236}">
                <a16:creationId xmlns:a16="http://schemas.microsoft.com/office/drawing/2014/main" id="{D24A57B5-2209-E201-AE8E-1256F8B12080}"/>
              </a:ext>
            </a:extLst>
          </p:cNvPr>
          <p:cNvSpPr txBox="1"/>
          <p:nvPr/>
        </p:nvSpPr>
        <p:spPr>
          <a:xfrm>
            <a:off x="8462208" y="568312"/>
            <a:ext cx="1419414" cy="1200329"/>
          </a:xfrm>
          <a:prstGeom prst="rect">
            <a:avLst/>
          </a:prstGeom>
          <a:noFill/>
        </p:spPr>
        <p:txBody>
          <a:bodyPr wrap="square">
            <a:spAutoFit/>
          </a:bodyPr>
          <a:lstStyle/>
          <a:p>
            <a:r>
              <a:rPr lang="fr-FR" sz="7000" b="1" dirty="0">
                <a:solidFill>
                  <a:srgbClr val="EFE7D8"/>
                </a:solidFill>
                <a:latin typeface="Impact" panose="020B0806030902050204" pitchFamily="34" charset="0"/>
              </a:rPr>
              <a:t>03</a:t>
            </a:r>
            <a:r>
              <a:rPr lang="fr-FR" sz="7000" b="1" dirty="0">
                <a:solidFill>
                  <a:srgbClr val="EFE7D8"/>
                </a:solidFill>
                <a:latin typeface="Larissa" pitchFamily="2" charset="77"/>
              </a:rPr>
              <a:t>.</a:t>
            </a:r>
            <a:endParaRPr lang="fr-FR" sz="7000" dirty="0">
              <a:solidFill>
                <a:srgbClr val="EFE7D8"/>
              </a:solidFill>
              <a:latin typeface="Larissa" pitchFamily="2" charset="77"/>
            </a:endParaRPr>
          </a:p>
        </p:txBody>
      </p:sp>
      <p:sp>
        <p:nvSpPr>
          <p:cNvPr id="36" name="ZoneTexte 35">
            <a:extLst>
              <a:ext uri="{FF2B5EF4-FFF2-40B4-BE49-F238E27FC236}">
                <a16:creationId xmlns:a16="http://schemas.microsoft.com/office/drawing/2014/main" id="{6ABA1CE7-5257-FFB1-AA19-022B9022336F}"/>
              </a:ext>
            </a:extLst>
          </p:cNvPr>
          <p:cNvSpPr txBox="1"/>
          <p:nvPr/>
        </p:nvSpPr>
        <p:spPr>
          <a:xfrm>
            <a:off x="8462208" y="1478468"/>
            <a:ext cx="3339176" cy="707886"/>
          </a:xfrm>
          <a:prstGeom prst="rect">
            <a:avLst/>
          </a:prstGeom>
          <a:noFill/>
        </p:spPr>
        <p:txBody>
          <a:bodyPr wrap="square">
            <a:spAutoFit/>
          </a:bodyPr>
          <a:lstStyle/>
          <a:p>
            <a:r>
              <a:rPr lang="fr-FR" sz="2000" dirty="0">
                <a:solidFill>
                  <a:srgbClr val="EFE7D8"/>
                </a:solidFill>
                <a:effectLst/>
                <a:latin typeface="Agrandir Thin" pitchFamily="2" charset="77"/>
              </a:rPr>
              <a:t>Nous sommes un studio </a:t>
            </a:r>
          </a:p>
          <a:p>
            <a:r>
              <a:rPr lang="fr-FR" sz="2000" dirty="0">
                <a:solidFill>
                  <a:srgbClr val="EFE7D8"/>
                </a:solidFill>
                <a:effectLst/>
                <a:latin typeface="Impact" panose="020B0806030902050204" pitchFamily="34" charset="0"/>
              </a:rPr>
              <a:t>INCLUSIF</a:t>
            </a:r>
          </a:p>
        </p:txBody>
      </p:sp>
      <p:sp>
        <p:nvSpPr>
          <p:cNvPr id="37" name="ZoneTexte 36">
            <a:extLst>
              <a:ext uri="{FF2B5EF4-FFF2-40B4-BE49-F238E27FC236}">
                <a16:creationId xmlns:a16="http://schemas.microsoft.com/office/drawing/2014/main" id="{F0168A76-7AF2-E9B5-A659-96514D7E9AD4}"/>
              </a:ext>
            </a:extLst>
          </p:cNvPr>
          <p:cNvSpPr txBox="1"/>
          <p:nvPr/>
        </p:nvSpPr>
        <p:spPr>
          <a:xfrm>
            <a:off x="8462208" y="2534171"/>
            <a:ext cx="3505419" cy="3323987"/>
          </a:xfrm>
          <a:prstGeom prst="rect">
            <a:avLst/>
          </a:prstGeom>
          <a:noFill/>
        </p:spPr>
        <p:txBody>
          <a:bodyPr wrap="square">
            <a:spAutoFit/>
          </a:bodyPr>
          <a:lstStyle/>
          <a:p>
            <a:r>
              <a:rPr lang="fr-FR" sz="1500" dirty="0">
                <a:solidFill>
                  <a:srgbClr val="EFE7D8"/>
                </a:solidFill>
                <a:latin typeface="Agrandir Thin" pitchFamily="2" charset="77"/>
              </a:rPr>
              <a:t>Nous avons à cœur de promouvoir l'égalité des chances. À travers des  partenariats avec les associations </a:t>
            </a:r>
            <a:r>
              <a:rPr lang="fr-FR" sz="1500" b="1" dirty="0">
                <a:solidFill>
                  <a:srgbClr val="EFE7D8"/>
                </a:solidFill>
                <a:latin typeface="Agrandir Thin" pitchFamily="2" charset="77"/>
                <a:hlinkClick r:id="rId5">
                  <a:extLst>
                    <a:ext uri="{A12FA001-AC4F-418D-AE19-62706E023703}">
                      <ahyp:hlinkClr xmlns:ahyp="http://schemas.microsoft.com/office/drawing/2018/hyperlinkcolor" val="tx"/>
                    </a:ext>
                  </a:extLst>
                </a:hlinkClick>
              </a:rPr>
              <a:t>Sport Dans La Ville</a:t>
            </a:r>
            <a:r>
              <a:rPr lang="fr-FR" sz="1500" dirty="0">
                <a:solidFill>
                  <a:srgbClr val="EFE7D8"/>
                </a:solidFill>
                <a:latin typeface="Agrandir Thin" pitchFamily="2" charset="77"/>
              </a:rPr>
              <a:t>, qui accompagne les jeunes issus de quartiers prioritaires sur le chemin de la réussite et </a:t>
            </a:r>
            <a:r>
              <a:rPr lang="fr-FR" sz="1500" b="1" dirty="0">
                <a:solidFill>
                  <a:srgbClr val="EFE7D8"/>
                </a:solidFill>
                <a:latin typeface="Agrandir Thin" pitchFamily="2" charset="77"/>
                <a:hlinkClick r:id="rId6">
                  <a:extLst>
                    <a:ext uri="{A12FA001-AC4F-418D-AE19-62706E023703}">
                      <ahyp:hlinkClr xmlns:ahyp="http://schemas.microsoft.com/office/drawing/2018/hyperlinkcolor" val="tx"/>
                    </a:ext>
                  </a:extLst>
                </a:hlinkClick>
              </a:rPr>
              <a:t>Marianne Films</a:t>
            </a:r>
            <a:r>
              <a:rPr lang="fr-FR" sz="1500" dirty="0">
                <a:solidFill>
                  <a:srgbClr val="EFE7D8"/>
                </a:solidFill>
                <a:latin typeface="Agrandir Thin" pitchFamily="2" charset="77"/>
              </a:rPr>
              <a:t>, qui développe une activité d'éducation à l'image et d'initiation aux métiers de l'audiovisuel. </a:t>
            </a:r>
          </a:p>
          <a:p>
            <a:endParaRPr lang="fr-FR" sz="1500" dirty="0">
              <a:solidFill>
                <a:srgbClr val="EFE7D8"/>
              </a:solidFill>
              <a:latin typeface="Agrandir Thin" pitchFamily="2" charset="77"/>
            </a:endParaRPr>
          </a:p>
          <a:p>
            <a:r>
              <a:rPr lang="fr-FR" sz="1500" dirty="0">
                <a:solidFill>
                  <a:srgbClr val="EFE7D8"/>
                </a:solidFill>
                <a:latin typeface="Agrandir Thin" pitchFamily="2" charset="77"/>
              </a:rPr>
              <a:t>Au quotidien, nous refusons toute forme de pratique stéréotypées et sommes convaincus que l'inclusion favorise la créativité.</a:t>
            </a:r>
          </a:p>
        </p:txBody>
      </p:sp>
      <p:pic>
        <p:nvPicPr>
          <p:cNvPr id="42" name="Picture 4" descr="Kit com">
            <a:extLst>
              <a:ext uri="{FF2B5EF4-FFF2-40B4-BE49-F238E27FC236}">
                <a16:creationId xmlns:a16="http://schemas.microsoft.com/office/drawing/2014/main" id="{8587991A-4D21-0B28-1D1B-D742F796D854}"/>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1662845" y="6171273"/>
            <a:ext cx="716450" cy="531068"/>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2" descr="Buy Onya Products And Help Support The Planet | Onya Life">
            <a:extLst>
              <a:ext uri="{FF2B5EF4-FFF2-40B4-BE49-F238E27FC236}">
                <a16:creationId xmlns:a16="http://schemas.microsoft.com/office/drawing/2014/main" id="{2886C1CE-8959-32A9-CE77-8C7F281C9769}"/>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913160" y="6075892"/>
            <a:ext cx="588101" cy="672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8469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Image 13" descr="Une image contenant roue, plein air, Roue de vélo, bâtiment&#10;&#10;Description générée automatiquement">
            <a:extLst>
              <a:ext uri="{FF2B5EF4-FFF2-40B4-BE49-F238E27FC236}">
                <a16:creationId xmlns:a16="http://schemas.microsoft.com/office/drawing/2014/main" id="{951EF0C4-B787-4EE5-7523-6B7A5AC04E4F}"/>
              </a:ext>
            </a:extLst>
          </p:cNvPr>
          <p:cNvPicPr>
            <a:picLocks noChangeAspect="1"/>
          </p:cNvPicPr>
          <p:nvPr/>
        </p:nvPicPr>
        <p:blipFill rotWithShape="1">
          <a:blip r:embed="rId2"/>
          <a:srcRect l="13406" r="34778"/>
          <a:stretch/>
        </p:blipFill>
        <p:spPr>
          <a:xfrm>
            <a:off x="0" y="0"/>
            <a:ext cx="5330398" cy="6858000"/>
          </a:xfrm>
          <a:prstGeom prst="rect">
            <a:avLst/>
          </a:prstGeom>
        </p:spPr>
      </p:pic>
      <p:sp>
        <p:nvSpPr>
          <p:cNvPr id="3" name="ZoneTexte 2">
            <a:extLst>
              <a:ext uri="{FF2B5EF4-FFF2-40B4-BE49-F238E27FC236}">
                <a16:creationId xmlns:a16="http://schemas.microsoft.com/office/drawing/2014/main" id="{F5DA02A4-F608-0BD0-D195-B9659CFF692A}"/>
              </a:ext>
            </a:extLst>
          </p:cNvPr>
          <p:cNvSpPr txBox="1"/>
          <p:nvPr/>
        </p:nvSpPr>
        <p:spPr>
          <a:xfrm>
            <a:off x="5826532" y="453788"/>
            <a:ext cx="4429988" cy="646331"/>
          </a:xfrm>
          <a:prstGeom prst="rect">
            <a:avLst/>
          </a:prstGeom>
          <a:noFill/>
        </p:spPr>
        <p:txBody>
          <a:bodyPr wrap="square">
            <a:spAutoFit/>
          </a:bodyPr>
          <a:lstStyle/>
          <a:p>
            <a:r>
              <a:rPr lang="fr-FR" sz="3600" b="1" dirty="0">
                <a:solidFill>
                  <a:srgbClr val="EFE7D8"/>
                </a:solidFill>
                <a:latin typeface="Impact" panose="020B0806030902050204" pitchFamily="34" charset="0"/>
              </a:rPr>
              <a:t>Notre positionnement.</a:t>
            </a:r>
            <a:endParaRPr lang="fr-FR" sz="3600" dirty="0">
              <a:solidFill>
                <a:srgbClr val="EFE7D8"/>
              </a:solidFill>
              <a:latin typeface="Impact" panose="020B0806030902050204" pitchFamily="34" charset="0"/>
            </a:endParaRPr>
          </a:p>
        </p:txBody>
      </p:sp>
      <p:sp>
        <p:nvSpPr>
          <p:cNvPr id="10" name="ZoneTexte 9">
            <a:extLst>
              <a:ext uri="{FF2B5EF4-FFF2-40B4-BE49-F238E27FC236}">
                <a16:creationId xmlns:a16="http://schemas.microsoft.com/office/drawing/2014/main" id="{07AE1892-7EC1-D830-0AC8-78038DC1B98C}"/>
              </a:ext>
            </a:extLst>
          </p:cNvPr>
          <p:cNvSpPr txBox="1"/>
          <p:nvPr/>
        </p:nvSpPr>
        <p:spPr>
          <a:xfrm>
            <a:off x="5826532" y="1879897"/>
            <a:ext cx="6014948" cy="4524315"/>
          </a:xfrm>
          <a:prstGeom prst="rect">
            <a:avLst/>
          </a:prstGeom>
          <a:noFill/>
        </p:spPr>
        <p:txBody>
          <a:bodyPr wrap="square">
            <a:spAutoFit/>
          </a:bodyPr>
          <a:lstStyle/>
          <a:p>
            <a:r>
              <a:rPr lang="fr-FR" b="0" i="0" u="none" strike="noStrike" dirty="0">
                <a:solidFill>
                  <a:srgbClr val="EFE7D8"/>
                </a:solidFill>
                <a:effectLst/>
                <a:latin typeface="Agrandir Thin" pitchFamily="2" charset="77"/>
              </a:rPr>
              <a:t>Nous avons à cœur de contribuer, à notre échelle, à une société plus durable </a:t>
            </a:r>
            <a:r>
              <a:rPr lang="fr-FR" dirty="0">
                <a:solidFill>
                  <a:srgbClr val="EFE7D8"/>
                </a:solidFill>
                <a:latin typeface="Agrandir Thin" pitchFamily="2" charset="77"/>
              </a:rPr>
              <a:t>à travers des créations </a:t>
            </a:r>
            <a:r>
              <a:rPr lang="fr-FR" b="0" i="0" u="none" strike="noStrike" dirty="0">
                <a:solidFill>
                  <a:srgbClr val="EFE7D8"/>
                </a:solidFill>
                <a:effectLst/>
                <a:latin typeface="Agrandir Thin" pitchFamily="2" charset="77"/>
              </a:rPr>
              <a:t>désirables.</a:t>
            </a:r>
          </a:p>
          <a:p>
            <a:endParaRPr lang="fr-FR" dirty="0">
              <a:solidFill>
                <a:srgbClr val="EFE7D8"/>
              </a:solidFill>
              <a:latin typeface="Agrandir Thin" pitchFamily="2" charset="77"/>
            </a:endParaRPr>
          </a:p>
          <a:p>
            <a:r>
              <a:rPr lang="fr-FR" dirty="0">
                <a:solidFill>
                  <a:srgbClr val="EFE7D8"/>
                </a:solidFill>
                <a:latin typeface="Agrandir Thin" pitchFamily="2" charset="77"/>
              </a:rPr>
              <a:t>Nous nous engageons à prouver qu'</a:t>
            </a:r>
            <a:r>
              <a:rPr lang="fr-FR" dirty="0" err="1">
                <a:solidFill>
                  <a:srgbClr val="EFE7D8"/>
                </a:solidFill>
                <a:latin typeface="Agrandir Thin" pitchFamily="2" charset="77"/>
              </a:rPr>
              <a:t>éco-production</a:t>
            </a:r>
            <a:r>
              <a:rPr lang="fr-FR" dirty="0">
                <a:solidFill>
                  <a:srgbClr val="EFE7D8"/>
                </a:solidFill>
                <a:latin typeface="Agrandir Thin" pitchFamily="2" charset="77"/>
              </a:rPr>
              <a:t> ne rime pas avec surcoût. Notre expertise nous permet de proposer des solutions sur-mesure et toujours au juste prix.</a:t>
            </a:r>
          </a:p>
          <a:p>
            <a:endParaRPr lang="fr-FR" dirty="0">
              <a:solidFill>
                <a:srgbClr val="EFE7D8"/>
              </a:solidFill>
              <a:latin typeface="Agrandir Thin" pitchFamily="2" charset="77"/>
            </a:endParaRPr>
          </a:p>
          <a:p>
            <a:r>
              <a:rPr lang="fr-FR" dirty="0">
                <a:solidFill>
                  <a:srgbClr val="EFE7D8"/>
                </a:solidFill>
                <a:latin typeface="Agrandir Thin" pitchFamily="2" charset="77"/>
              </a:rPr>
              <a:t>Le calcul du bilan carbone en amont de nos productions nous permet de maîtriser et d’anticiper l’ensemble des aspects de la production. Nous pouvons ainsi orienter nos choix pour mettre en œuvre des actions concrètes à la fois pour réduire certains coût et minimiser toujours plus notre impact environnemental (économie d’énergie, réduction du gaspillage...).</a:t>
            </a:r>
            <a:br>
              <a:rPr lang="fr-FR" dirty="0">
                <a:solidFill>
                  <a:srgbClr val="EFE7D8"/>
                </a:solidFill>
                <a:latin typeface="Agrandir Thin" pitchFamily="2" charset="77"/>
              </a:rPr>
            </a:br>
            <a:endParaRPr lang="fr-FR" dirty="0">
              <a:solidFill>
                <a:srgbClr val="EFE7D8"/>
              </a:solidFill>
              <a:latin typeface="Agrandir Thin" pitchFamily="2" charset="77"/>
            </a:endParaRPr>
          </a:p>
        </p:txBody>
      </p:sp>
      <p:sp>
        <p:nvSpPr>
          <p:cNvPr id="12" name="ZoneTexte 11">
            <a:extLst>
              <a:ext uri="{FF2B5EF4-FFF2-40B4-BE49-F238E27FC236}">
                <a16:creationId xmlns:a16="http://schemas.microsoft.com/office/drawing/2014/main" id="{98305DCB-3954-186A-7D3D-AB643D77C985}"/>
              </a:ext>
            </a:extLst>
          </p:cNvPr>
          <p:cNvSpPr txBox="1"/>
          <p:nvPr/>
        </p:nvSpPr>
        <p:spPr>
          <a:xfrm>
            <a:off x="-1671404" y="7319187"/>
            <a:ext cx="6100996" cy="2585323"/>
          </a:xfrm>
          <a:prstGeom prst="rect">
            <a:avLst/>
          </a:prstGeom>
          <a:noFill/>
        </p:spPr>
        <p:txBody>
          <a:bodyPr wrap="square">
            <a:spAutoFit/>
          </a:bodyPr>
          <a:lstStyle/>
          <a:p>
            <a:endParaRPr lang="fr-FR" dirty="0">
              <a:solidFill>
                <a:srgbClr val="EFE7D8"/>
              </a:solidFill>
              <a:latin typeface="Agrandir Thin" pitchFamily="2" charset="77"/>
            </a:endParaRPr>
          </a:p>
          <a:p>
            <a:r>
              <a:rPr lang="fr-FR" dirty="0">
                <a:solidFill>
                  <a:srgbClr val="EFE7D8"/>
                </a:solidFill>
                <a:latin typeface="Agrandir Thin" pitchFamily="2" charset="77"/>
              </a:rPr>
              <a:t>Notre mission, chez Impact Studio, est créer des productions audiovisuelles </a:t>
            </a:r>
            <a:r>
              <a:rPr lang="fr-FR" b="1" dirty="0">
                <a:solidFill>
                  <a:srgbClr val="EFE7D8"/>
                </a:solidFill>
                <a:latin typeface="Agrandir Thin" pitchFamily="2" charset="77"/>
              </a:rPr>
              <a:t>responsables</a:t>
            </a:r>
            <a:r>
              <a:rPr lang="fr-FR" dirty="0">
                <a:solidFill>
                  <a:srgbClr val="EFE7D8"/>
                </a:solidFill>
                <a:latin typeface="Agrandir Thin" pitchFamily="2" charset="77"/>
              </a:rPr>
              <a:t> et </a:t>
            </a:r>
            <a:r>
              <a:rPr lang="fr-FR" b="1" dirty="0">
                <a:solidFill>
                  <a:srgbClr val="EFE7D8"/>
                </a:solidFill>
                <a:latin typeface="Agrandir Thin" pitchFamily="2" charset="77"/>
              </a:rPr>
              <a:t>désirables</a:t>
            </a:r>
            <a:r>
              <a:rPr lang="fr-FR" dirty="0">
                <a:solidFill>
                  <a:srgbClr val="EFE7D8"/>
                </a:solidFill>
                <a:latin typeface="Agrandir Thin" pitchFamily="2" charset="77"/>
              </a:rPr>
              <a:t>.</a:t>
            </a:r>
          </a:p>
          <a:p>
            <a:endParaRPr lang="fr-FR" dirty="0">
              <a:solidFill>
                <a:srgbClr val="EFE7D8"/>
              </a:solidFill>
              <a:latin typeface="Agrandir Thin" pitchFamily="2" charset="77"/>
            </a:endParaRPr>
          </a:p>
          <a:p>
            <a:r>
              <a:rPr lang="fr-FR" dirty="0">
                <a:solidFill>
                  <a:srgbClr val="EFE7D8"/>
                </a:solidFill>
                <a:latin typeface="Agrandir Thin" pitchFamily="2" charset="77"/>
              </a:rPr>
              <a:t>Puissant vecteur d’engagement et de sensibilisation nous souhaitons mettre toute la force du visuel et de l’audio au service de projets porteurs de sens et ainsi révéler l’impact positif des entreprises en donnant vie à leurs initiatives. </a:t>
            </a:r>
          </a:p>
        </p:txBody>
      </p:sp>
      <p:pic>
        <p:nvPicPr>
          <p:cNvPr id="6" name="Image 5">
            <a:extLst>
              <a:ext uri="{FF2B5EF4-FFF2-40B4-BE49-F238E27FC236}">
                <a16:creationId xmlns:a16="http://schemas.microsoft.com/office/drawing/2014/main" id="{58B20397-4887-EA39-9171-1972AFF51563}"/>
              </a:ext>
            </a:extLst>
          </p:cNvPr>
          <p:cNvPicPr>
            <a:picLocks noChangeAspect="1"/>
          </p:cNvPicPr>
          <p:nvPr/>
        </p:nvPicPr>
        <p:blipFill>
          <a:blip r:embed="rId3"/>
          <a:stretch>
            <a:fillRect/>
          </a:stretch>
        </p:blipFill>
        <p:spPr>
          <a:xfrm>
            <a:off x="274642" y="5703571"/>
            <a:ext cx="1300771" cy="850504"/>
          </a:xfrm>
          <a:prstGeom prst="rect">
            <a:avLst/>
          </a:prstGeom>
        </p:spPr>
      </p:pic>
    </p:spTree>
    <p:extLst>
      <p:ext uri="{BB962C8B-B14F-4D97-AF65-F5344CB8AC3E}">
        <p14:creationId xmlns:p14="http://schemas.microsoft.com/office/powerpoint/2010/main" val="2855558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F9299E44-3D8C-FBD1-FF13-21C9231BF624}"/>
              </a:ext>
            </a:extLst>
          </p:cNvPr>
          <p:cNvSpPr txBox="1"/>
          <p:nvPr/>
        </p:nvSpPr>
        <p:spPr>
          <a:xfrm>
            <a:off x="530756" y="933419"/>
            <a:ext cx="4181921" cy="646331"/>
          </a:xfrm>
          <a:prstGeom prst="rect">
            <a:avLst/>
          </a:prstGeom>
          <a:noFill/>
        </p:spPr>
        <p:txBody>
          <a:bodyPr wrap="square">
            <a:spAutoFit/>
          </a:bodyPr>
          <a:lstStyle/>
          <a:p>
            <a:r>
              <a:rPr lang="fr-FR" sz="3600" b="1" dirty="0">
                <a:solidFill>
                  <a:srgbClr val="1B3316"/>
                </a:solidFill>
                <a:latin typeface="Impact" panose="020B0806030902050204" pitchFamily="34" charset="0"/>
              </a:rPr>
              <a:t>Notre approche.</a:t>
            </a:r>
            <a:endParaRPr lang="fr-FR" sz="3600" dirty="0">
              <a:solidFill>
                <a:srgbClr val="1B3316"/>
              </a:solidFill>
              <a:latin typeface="Impact" panose="020B0806030902050204" pitchFamily="34" charset="0"/>
            </a:endParaRPr>
          </a:p>
        </p:txBody>
      </p:sp>
      <p:pic>
        <p:nvPicPr>
          <p:cNvPr id="17" name="Image 16">
            <a:extLst>
              <a:ext uri="{FF2B5EF4-FFF2-40B4-BE49-F238E27FC236}">
                <a16:creationId xmlns:a16="http://schemas.microsoft.com/office/drawing/2014/main" id="{F29C5C01-D2DB-9D87-E3B6-5A46A493051D}"/>
              </a:ext>
            </a:extLst>
          </p:cNvPr>
          <p:cNvPicPr>
            <a:picLocks noChangeAspect="1"/>
          </p:cNvPicPr>
          <p:nvPr/>
        </p:nvPicPr>
        <p:blipFill>
          <a:blip r:embed="rId2"/>
          <a:stretch>
            <a:fillRect/>
          </a:stretch>
        </p:blipFill>
        <p:spPr>
          <a:xfrm>
            <a:off x="8288281" y="2669378"/>
            <a:ext cx="1711437" cy="1519244"/>
          </a:xfrm>
          <a:prstGeom prst="rect">
            <a:avLst/>
          </a:prstGeom>
        </p:spPr>
      </p:pic>
      <p:pic>
        <p:nvPicPr>
          <p:cNvPr id="8" name="Image 7" descr="Une image contenant ciel, Rétroéclairage, personne, silhouette&#10;&#10;Description générée automatiquement">
            <a:extLst>
              <a:ext uri="{FF2B5EF4-FFF2-40B4-BE49-F238E27FC236}">
                <a16:creationId xmlns:a16="http://schemas.microsoft.com/office/drawing/2014/main" id="{E034FAEF-6F94-69A3-1E6A-1C5ED7FF05A8}"/>
              </a:ext>
            </a:extLst>
          </p:cNvPr>
          <p:cNvPicPr>
            <a:picLocks noChangeAspect="1"/>
          </p:cNvPicPr>
          <p:nvPr/>
        </p:nvPicPr>
        <p:blipFill rotWithShape="1">
          <a:blip r:embed="rId3"/>
          <a:srcRect l="3708" t="209" r="44887" b="-209"/>
          <a:stretch/>
        </p:blipFill>
        <p:spPr>
          <a:xfrm>
            <a:off x="6861602" y="-18965"/>
            <a:ext cx="5330398" cy="6910362"/>
          </a:xfrm>
          <a:prstGeom prst="rect">
            <a:avLst/>
          </a:prstGeom>
        </p:spPr>
      </p:pic>
      <p:sp>
        <p:nvSpPr>
          <p:cNvPr id="10" name="ZoneTexte 9">
            <a:extLst>
              <a:ext uri="{FF2B5EF4-FFF2-40B4-BE49-F238E27FC236}">
                <a16:creationId xmlns:a16="http://schemas.microsoft.com/office/drawing/2014/main" id="{082F8343-99E6-37D5-7536-031B714367EE}"/>
              </a:ext>
            </a:extLst>
          </p:cNvPr>
          <p:cNvSpPr txBox="1"/>
          <p:nvPr/>
        </p:nvSpPr>
        <p:spPr>
          <a:xfrm>
            <a:off x="530756" y="1868215"/>
            <a:ext cx="5763364" cy="1923604"/>
          </a:xfrm>
          <a:prstGeom prst="rect">
            <a:avLst/>
          </a:prstGeom>
          <a:noFill/>
        </p:spPr>
        <p:txBody>
          <a:bodyPr wrap="square">
            <a:spAutoFit/>
          </a:bodyPr>
          <a:lstStyle/>
          <a:p>
            <a:r>
              <a:rPr lang="fr-FR" sz="1700" dirty="0">
                <a:latin typeface="Agrandir Thin" pitchFamily="2" charset="77"/>
              </a:rPr>
              <a:t>Déterminés à vous offrir une expérience client exceptionnelle et </a:t>
            </a:r>
            <a:r>
              <a:rPr lang="fr-FR" sz="1700" kern="100" dirty="0">
                <a:latin typeface="Agrandir Thin" pitchFamily="2" charset="77"/>
                <a:cs typeface="Times New Roman" panose="02020603050405020304" pitchFamily="18" charset="0"/>
              </a:rPr>
              <a:t>e</a:t>
            </a:r>
            <a:r>
              <a:rPr lang="fr-FR" sz="1700" kern="100" dirty="0">
                <a:effectLst/>
                <a:latin typeface="Agrandir Thin" pitchFamily="2" charset="77"/>
                <a:ea typeface="Calibri" panose="020F0502020204030204" pitchFamily="34" charset="0"/>
                <a:cs typeface="Times New Roman" panose="02020603050405020304" pitchFamily="18" charset="0"/>
              </a:rPr>
              <a:t>ntourés de partenaires engagés, qui partage à la fois notre quête de l'excellence et nos principes fondamentaux, nous avons définis un processus d’</a:t>
            </a:r>
            <a:r>
              <a:rPr lang="fr-FR" sz="1700" kern="100" dirty="0" err="1">
                <a:effectLst/>
                <a:latin typeface="Agrandir Thin" pitchFamily="2" charset="77"/>
                <a:ea typeface="Calibri" panose="020F0502020204030204" pitchFamily="34" charset="0"/>
                <a:cs typeface="Times New Roman" panose="02020603050405020304" pitchFamily="18" charset="0"/>
              </a:rPr>
              <a:t>éco-production</a:t>
            </a:r>
            <a:r>
              <a:rPr lang="fr-FR" sz="1700" kern="100" dirty="0">
                <a:effectLst/>
                <a:latin typeface="Agrandir Thin" pitchFamily="2" charset="77"/>
                <a:ea typeface="Calibri" panose="020F0502020204030204" pitchFamily="34" charset="0"/>
                <a:cs typeface="Times New Roman" panose="02020603050405020304" pitchFamily="18" charset="0"/>
              </a:rPr>
              <a:t> sur mesure et cohérent </a:t>
            </a:r>
            <a:r>
              <a:rPr lang="fr-FR" sz="1700" dirty="0">
                <a:latin typeface="Agrandir Thin" pitchFamily="2" charset="77"/>
              </a:rPr>
              <a:t>pour toutes les étapes de notre collaboration, pour assurer une stratégie qui se focalise pleinement sur vos exigences.</a:t>
            </a:r>
          </a:p>
        </p:txBody>
      </p:sp>
      <p:sp>
        <p:nvSpPr>
          <p:cNvPr id="12" name="ZoneTexte 11">
            <a:extLst>
              <a:ext uri="{FF2B5EF4-FFF2-40B4-BE49-F238E27FC236}">
                <a16:creationId xmlns:a16="http://schemas.microsoft.com/office/drawing/2014/main" id="{E0E99994-E908-230A-BD66-043BC4BA3613}"/>
              </a:ext>
            </a:extLst>
          </p:cNvPr>
          <p:cNvSpPr txBox="1"/>
          <p:nvPr/>
        </p:nvSpPr>
        <p:spPr>
          <a:xfrm>
            <a:off x="530756" y="3943209"/>
            <a:ext cx="3723192" cy="1923604"/>
          </a:xfrm>
          <a:prstGeom prst="rect">
            <a:avLst/>
          </a:prstGeom>
          <a:noFill/>
        </p:spPr>
        <p:txBody>
          <a:bodyPr wrap="square">
            <a:spAutoFit/>
          </a:bodyPr>
          <a:lstStyle/>
          <a:p>
            <a:r>
              <a:rPr lang="fr-FR" sz="1700" b="1" dirty="0">
                <a:solidFill>
                  <a:srgbClr val="1B3316"/>
                </a:solidFill>
                <a:latin typeface="Agrandir Thin" pitchFamily="2" charset="77"/>
              </a:rPr>
              <a:t>+ </a:t>
            </a:r>
            <a:r>
              <a:rPr lang="fr-FR" sz="1700" dirty="0">
                <a:latin typeface="Agrandir Thin" pitchFamily="2" charset="77"/>
              </a:rPr>
              <a:t>Prise de brief</a:t>
            </a:r>
          </a:p>
          <a:p>
            <a:r>
              <a:rPr lang="fr-FR" sz="1700" b="1" dirty="0">
                <a:solidFill>
                  <a:srgbClr val="1B3316"/>
                </a:solidFill>
                <a:latin typeface="Agrandir Thin" pitchFamily="2" charset="77"/>
              </a:rPr>
              <a:t>+ </a:t>
            </a:r>
            <a:r>
              <a:rPr lang="fr-FR" sz="1700" dirty="0">
                <a:latin typeface="Agrandir Thin" pitchFamily="2" charset="77"/>
              </a:rPr>
              <a:t>Proposition créative et devis</a:t>
            </a:r>
          </a:p>
          <a:p>
            <a:r>
              <a:rPr lang="fr-FR" sz="1700" b="1" dirty="0">
                <a:solidFill>
                  <a:srgbClr val="1B3316"/>
                </a:solidFill>
                <a:latin typeface="Agrandir Thin" pitchFamily="2" charset="77"/>
              </a:rPr>
              <a:t>+ </a:t>
            </a:r>
            <a:r>
              <a:rPr lang="fr-FR" sz="1700" dirty="0" err="1">
                <a:latin typeface="Agrandir Thin" pitchFamily="2" charset="77"/>
              </a:rPr>
              <a:t>Pré-production</a:t>
            </a:r>
            <a:endParaRPr lang="fr-FR" sz="1700" dirty="0">
              <a:latin typeface="Agrandir Thin" pitchFamily="2" charset="77"/>
            </a:endParaRPr>
          </a:p>
          <a:p>
            <a:r>
              <a:rPr lang="fr-FR" sz="1700" b="1" dirty="0">
                <a:solidFill>
                  <a:srgbClr val="1B3316"/>
                </a:solidFill>
                <a:latin typeface="Agrandir Thin" pitchFamily="2" charset="77"/>
              </a:rPr>
              <a:t>+ </a:t>
            </a:r>
            <a:r>
              <a:rPr lang="fr-FR" sz="1700" dirty="0">
                <a:latin typeface="Agrandir Thin" pitchFamily="2" charset="77"/>
              </a:rPr>
              <a:t>Production</a:t>
            </a:r>
          </a:p>
          <a:p>
            <a:r>
              <a:rPr lang="fr-FR" sz="1700" b="1" dirty="0">
                <a:solidFill>
                  <a:srgbClr val="1B3316"/>
                </a:solidFill>
                <a:latin typeface="Agrandir Thin" pitchFamily="2" charset="77"/>
              </a:rPr>
              <a:t>+ </a:t>
            </a:r>
            <a:r>
              <a:rPr lang="fr-FR" sz="1700" dirty="0">
                <a:latin typeface="Agrandir Thin" pitchFamily="2" charset="77"/>
              </a:rPr>
              <a:t>Post-production</a:t>
            </a:r>
          </a:p>
          <a:p>
            <a:r>
              <a:rPr lang="fr-FR" sz="1700" b="1" dirty="0">
                <a:solidFill>
                  <a:srgbClr val="1B3316"/>
                </a:solidFill>
                <a:latin typeface="Agrandir Thin" pitchFamily="2" charset="77"/>
              </a:rPr>
              <a:t>+ </a:t>
            </a:r>
            <a:r>
              <a:rPr lang="fr-FR" sz="1700" dirty="0">
                <a:latin typeface="Agrandir Thin" pitchFamily="2" charset="77"/>
              </a:rPr>
              <a:t>Livraison finale</a:t>
            </a:r>
          </a:p>
          <a:p>
            <a:r>
              <a:rPr lang="fr-FR" sz="1700" b="1" dirty="0">
                <a:solidFill>
                  <a:srgbClr val="1B3316"/>
                </a:solidFill>
                <a:latin typeface="Agrandir Thin" pitchFamily="2" charset="77"/>
              </a:rPr>
              <a:t>+ </a:t>
            </a:r>
            <a:r>
              <a:rPr lang="fr-FR" sz="1700" dirty="0">
                <a:latin typeface="Agrandir Thin" pitchFamily="2" charset="77"/>
              </a:rPr>
              <a:t>Suivi et soutien</a:t>
            </a:r>
          </a:p>
        </p:txBody>
      </p:sp>
      <p:pic>
        <p:nvPicPr>
          <p:cNvPr id="18" name="Image 17">
            <a:extLst>
              <a:ext uri="{FF2B5EF4-FFF2-40B4-BE49-F238E27FC236}">
                <a16:creationId xmlns:a16="http://schemas.microsoft.com/office/drawing/2014/main" id="{70DB60F9-A8F3-7A5C-E8B3-D86DA8D66333}"/>
              </a:ext>
            </a:extLst>
          </p:cNvPr>
          <p:cNvPicPr>
            <a:picLocks noChangeAspect="1"/>
          </p:cNvPicPr>
          <p:nvPr/>
        </p:nvPicPr>
        <p:blipFill>
          <a:blip r:embed="rId4"/>
          <a:stretch>
            <a:fillRect/>
          </a:stretch>
        </p:blipFill>
        <p:spPr>
          <a:xfrm>
            <a:off x="7217883" y="5703571"/>
            <a:ext cx="1300771" cy="850504"/>
          </a:xfrm>
          <a:prstGeom prst="rect">
            <a:avLst/>
          </a:prstGeom>
        </p:spPr>
      </p:pic>
    </p:spTree>
    <p:extLst>
      <p:ext uri="{BB962C8B-B14F-4D97-AF65-F5344CB8AC3E}">
        <p14:creationId xmlns:p14="http://schemas.microsoft.com/office/powerpoint/2010/main" val="1230230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4"/>
          <p:cNvSpPr txBox="1"/>
          <p:nvPr/>
        </p:nvSpPr>
        <p:spPr>
          <a:xfrm>
            <a:off x="10088341" y="6417363"/>
            <a:ext cx="1534108" cy="165430"/>
          </a:xfrm>
          <a:prstGeom prst="rect">
            <a:avLst/>
          </a:prstGeom>
        </p:spPr>
        <p:txBody>
          <a:bodyPr lIns="0" tIns="0" rIns="0" bIns="0" rtlCol="0" anchor="t">
            <a:spAutoFit/>
          </a:bodyPr>
          <a:lstStyle/>
          <a:p>
            <a:pPr algn="r">
              <a:lnSpc>
                <a:spcPts val="1400"/>
              </a:lnSpc>
              <a:spcBef>
                <a:spcPct val="0"/>
              </a:spcBef>
            </a:pPr>
            <a:r>
              <a:rPr lang="en-US" sz="800">
                <a:solidFill>
                  <a:srgbClr val="8394A8"/>
                </a:solidFill>
                <a:latin typeface="Agrandir"/>
              </a:rPr>
              <a:t>Source : </a:t>
            </a:r>
            <a:r>
              <a:rPr lang="en-US" sz="800" u="sng">
                <a:solidFill>
                  <a:srgbClr val="8394A8"/>
                </a:solidFill>
                <a:latin typeface="Agrandir"/>
                <a:hlinkClick r:id="rId2" tooltip="https://carbonclap.ecoprod.com/login">
                  <a:extLst>
                    <a:ext uri="{A12FA001-AC4F-418D-AE19-62706E023703}">
                      <ahyp:hlinkClr xmlns:ahyp="http://schemas.microsoft.com/office/drawing/2018/hyperlinkcolor" val="tx"/>
                    </a:ext>
                  </a:extLst>
                </a:hlinkClick>
              </a:rPr>
              <a:t>CarbonClap</a:t>
            </a:r>
          </a:p>
        </p:txBody>
      </p:sp>
      <p:grpSp>
        <p:nvGrpSpPr>
          <p:cNvPr id="48" name="Groupe 47">
            <a:extLst>
              <a:ext uri="{FF2B5EF4-FFF2-40B4-BE49-F238E27FC236}">
                <a16:creationId xmlns:a16="http://schemas.microsoft.com/office/drawing/2014/main" id="{5208D5DB-4125-5D5A-7AD0-E55DA62877EF}"/>
              </a:ext>
            </a:extLst>
          </p:cNvPr>
          <p:cNvGrpSpPr/>
          <p:nvPr/>
        </p:nvGrpSpPr>
        <p:grpSpPr>
          <a:xfrm>
            <a:off x="510573" y="2146284"/>
            <a:ext cx="3992550" cy="3808833"/>
            <a:chOff x="1135606" y="2146284"/>
            <a:chExt cx="3992550" cy="3808833"/>
          </a:xfrm>
        </p:grpSpPr>
        <p:sp>
          <p:nvSpPr>
            <p:cNvPr id="47" name="Freeform 14">
              <a:extLst>
                <a:ext uri="{FF2B5EF4-FFF2-40B4-BE49-F238E27FC236}">
                  <a16:creationId xmlns:a16="http://schemas.microsoft.com/office/drawing/2014/main" id="{BF427FF8-9AF0-E0F9-9596-DA9CAD66904A}"/>
                </a:ext>
              </a:extLst>
            </p:cNvPr>
            <p:cNvSpPr/>
            <p:nvPr/>
          </p:nvSpPr>
          <p:spPr>
            <a:xfrm>
              <a:off x="1135606" y="2146284"/>
              <a:ext cx="3992550" cy="3808833"/>
            </a:xfrm>
            <a:custGeom>
              <a:avLst/>
              <a:gdLst/>
              <a:ahLst/>
              <a:cxnLst/>
              <a:rect l="l" t="t" r="r" b="b"/>
              <a:pathLst>
                <a:path w="1577304" h="1504724">
                  <a:moveTo>
                    <a:pt x="65929" y="0"/>
                  </a:moveTo>
                  <a:lnTo>
                    <a:pt x="1511375" y="0"/>
                  </a:lnTo>
                  <a:cubicBezTo>
                    <a:pt x="1547786" y="0"/>
                    <a:pt x="1577304" y="29517"/>
                    <a:pt x="1577304" y="65929"/>
                  </a:cubicBezTo>
                  <a:lnTo>
                    <a:pt x="1577304" y="1438795"/>
                  </a:lnTo>
                  <a:cubicBezTo>
                    <a:pt x="1577304" y="1456281"/>
                    <a:pt x="1570358" y="1473050"/>
                    <a:pt x="1557994" y="1485414"/>
                  </a:cubicBezTo>
                  <a:cubicBezTo>
                    <a:pt x="1545629" y="1497778"/>
                    <a:pt x="1528860" y="1504724"/>
                    <a:pt x="1511375" y="1504724"/>
                  </a:cubicBezTo>
                  <a:lnTo>
                    <a:pt x="65929" y="1504724"/>
                  </a:lnTo>
                  <a:cubicBezTo>
                    <a:pt x="48444" y="1504724"/>
                    <a:pt x="31674" y="1497778"/>
                    <a:pt x="19310" y="1485414"/>
                  </a:cubicBezTo>
                  <a:cubicBezTo>
                    <a:pt x="6946" y="1473050"/>
                    <a:pt x="0" y="1456281"/>
                    <a:pt x="0" y="1438795"/>
                  </a:cubicBezTo>
                  <a:lnTo>
                    <a:pt x="0" y="65929"/>
                  </a:lnTo>
                  <a:cubicBezTo>
                    <a:pt x="0" y="48444"/>
                    <a:pt x="6946" y="31674"/>
                    <a:pt x="19310" y="19310"/>
                  </a:cubicBezTo>
                  <a:cubicBezTo>
                    <a:pt x="31674" y="6946"/>
                    <a:pt x="48444" y="0"/>
                    <a:pt x="65929" y="0"/>
                  </a:cubicBezTo>
                  <a:close/>
                </a:path>
              </a:pathLst>
            </a:custGeom>
            <a:noFill/>
            <a:ln w="19050" cap="rnd">
              <a:solidFill>
                <a:srgbClr val="1B3316"/>
              </a:solidFill>
              <a:prstDash val="solid"/>
              <a:round/>
            </a:ln>
          </p:spPr>
        </p:sp>
        <p:sp>
          <p:nvSpPr>
            <p:cNvPr id="4" name="AutoShape 4"/>
            <p:cNvSpPr/>
            <p:nvPr/>
          </p:nvSpPr>
          <p:spPr>
            <a:xfrm flipV="1">
              <a:off x="1557462" y="4141207"/>
              <a:ext cx="3241087" cy="0"/>
            </a:xfrm>
            <a:prstGeom prst="line">
              <a:avLst/>
            </a:prstGeom>
            <a:ln w="28575" cap="rnd">
              <a:solidFill>
                <a:srgbClr val="32501C"/>
              </a:solidFill>
              <a:prstDash val="sysDot"/>
              <a:headEnd type="none" w="sm" len="sm"/>
              <a:tailEnd type="none" w="sm" len="sm"/>
            </a:ln>
          </p:spPr>
        </p:sp>
        <p:sp>
          <p:nvSpPr>
            <p:cNvPr id="5" name="AutoShape 5"/>
            <p:cNvSpPr/>
            <p:nvPr/>
          </p:nvSpPr>
          <p:spPr>
            <a:xfrm>
              <a:off x="2561668" y="2920713"/>
              <a:ext cx="0" cy="1220494"/>
            </a:xfrm>
            <a:prstGeom prst="line">
              <a:avLst/>
            </a:prstGeom>
            <a:ln w="28575" cap="rnd">
              <a:solidFill>
                <a:srgbClr val="32501C"/>
              </a:solidFill>
              <a:prstDash val="sysDot"/>
              <a:headEnd type="none" w="sm" len="sm"/>
              <a:tailEnd type="none" w="sm" len="sm"/>
            </a:ln>
          </p:spPr>
        </p:sp>
        <p:sp>
          <p:nvSpPr>
            <p:cNvPr id="6" name="Freeform 6"/>
            <p:cNvSpPr/>
            <p:nvPr/>
          </p:nvSpPr>
          <p:spPr>
            <a:xfrm>
              <a:off x="2928905" y="3146447"/>
              <a:ext cx="404085" cy="311650"/>
            </a:xfrm>
            <a:custGeom>
              <a:avLst/>
              <a:gdLst/>
              <a:ahLst/>
              <a:cxnLst/>
              <a:rect l="l" t="t" r="r" b="b"/>
              <a:pathLst>
                <a:path w="606127" h="467475">
                  <a:moveTo>
                    <a:pt x="0" y="0"/>
                  </a:moveTo>
                  <a:lnTo>
                    <a:pt x="606127" y="0"/>
                  </a:lnTo>
                  <a:lnTo>
                    <a:pt x="606127" y="467475"/>
                  </a:lnTo>
                  <a:lnTo>
                    <a:pt x="0" y="4674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Freeform 7"/>
            <p:cNvSpPr/>
            <p:nvPr/>
          </p:nvSpPr>
          <p:spPr>
            <a:xfrm>
              <a:off x="1754749" y="3150647"/>
              <a:ext cx="511351" cy="307450"/>
            </a:xfrm>
            <a:custGeom>
              <a:avLst/>
              <a:gdLst/>
              <a:ahLst/>
              <a:cxnLst/>
              <a:rect l="l" t="t" r="r" b="b"/>
              <a:pathLst>
                <a:path w="767027" h="461175">
                  <a:moveTo>
                    <a:pt x="0" y="0"/>
                  </a:moveTo>
                  <a:lnTo>
                    <a:pt x="767027" y="0"/>
                  </a:lnTo>
                  <a:lnTo>
                    <a:pt x="767027" y="461175"/>
                  </a:lnTo>
                  <a:lnTo>
                    <a:pt x="0" y="46117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Freeform 8"/>
            <p:cNvSpPr/>
            <p:nvPr/>
          </p:nvSpPr>
          <p:spPr>
            <a:xfrm>
              <a:off x="4068408" y="3150647"/>
              <a:ext cx="320609" cy="320609"/>
            </a:xfrm>
            <a:custGeom>
              <a:avLst/>
              <a:gdLst/>
              <a:ahLst/>
              <a:cxnLst/>
              <a:rect l="l" t="t" r="r" b="b"/>
              <a:pathLst>
                <a:path w="480914" h="480914">
                  <a:moveTo>
                    <a:pt x="0" y="0"/>
                  </a:moveTo>
                  <a:lnTo>
                    <a:pt x="480914" y="0"/>
                  </a:lnTo>
                  <a:lnTo>
                    <a:pt x="480914" y="480915"/>
                  </a:lnTo>
                  <a:lnTo>
                    <a:pt x="0" y="48091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9" name="TextBox 9"/>
            <p:cNvSpPr txBox="1"/>
            <p:nvPr/>
          </p:nvSpPr>
          <p:spPr>
            <a:xfrm>
              <a:off x="3460467" y="5246579"/>
              <a:ext cx="1536493" cy="200311"/>
            </a:xfrm>
            <a:prstGeom prst="rect">
              <a:avLst/>
            </a:prstGeom>
          </p:spPr>
          <p:txBody>
            <a:bodyPr lIns="0" tIns="0" rIns="0" bIns="0" rtlCol="0" anchor="t">
              <a:spAutoFit/>
            </a:bodyPr>
            <a:lstStyle/>
            <a:p>
              <a:pPr algn="ctr">
                <a:lnSpc>
                  <a:spcPts val="757"/>
                </a:lnSpc>
              </a:pPr>
              <a:r>
                <a:rPr lang="en-US" sz="540" b="1">
                  <a:solidFill>
                    <a:srgbClr val="32501C"/>
                  </a:solidFill>
                  <a:latin typeface="Agrandir Thin" pitchFamily="2" charset="77"/>
                </a:rPr>
                <a:t>Moyens techniques de production</a:t>
              </a:r>
            </a:p>
            <a:p>
              <a:pPr algn="ctr">
                <a:lnSpc>
                  <a:spcPts val="757"/>
                </a:lnSpc>
              </a:pPr>
              <a:r>
                <a:rPr lang="en-US" sz="540" b="1">
                  <a:solidFill>
                    <a:srgbClr val="32501C"/>
                  </a:solidFill>
                  <a:latin typeface="Agrandir Thin" pitchFamily="2" charset="77"/>
                </a:rPr>
                <a:t>56,01%</a:t>
              </a:r>
            </a:p>
          </p:txBody>
        </p:sp>
        <p:pic>
          <p:nvPicPr>
            <p:cNvPr id="10" name="Picture 10"/>
            <p:cNvPicPr>
              <a:picLocks noChangeAspect="1"/>
            </p:cNvPicPr>
            <p:nvPr/>
          </p:nvPicPr>
          <p:blipFill>
            <a:blip r:embed="rId9"/>
            <a:stretch>
              <a:fillRect/>
            </a:stretch>
          </p:blipFill>
          <p:spPr>
            <a:xfrm>
              <a:off x="2461389" y="4480452"/>
              <a:ext cx="1262944" cy="1262944"/>
            </a:xfrm>
            <a:prstGeom prst="rect">
              <a:avLst/>
            </a:prstGeom>
          </p:spPr>
        </p:pic>
        <p:sp>
          <p:nvSpPr>
            <p:cNvPr id="11" name="AutoShape 11"/>
            <p:cNvSpPr/>
            <p:nvPr/>
          </p:nvSpPr>
          <p:spPr>
            <a:xfrm>
              <a:off x="3700226" y="2920713"/>
              <a:ext cx="0" cy="1220494"/>
            </a:xfrm>
            <a:prstGeom prst="line">
              <a:avLst/>
            </a:prstGeom>
            <a:ln w="28575" cap="rnd">
              <a:solidFill>
                <a:srgbClr val="32501C"/>
              </a:solidFill>
              <a:prstDash val="sysDot"/>
              <a:headEnd type="none" w="sm" len="sm"/>
              <a:tailEnd type="none" w="sm" len="sm"/>
            </a:ln>
          </p:spPr>
        </p:sp>
        <p:sp>
          <p:nvSpPr>
            <p:cNvPr id="12" name="AutoShape 12"/>
            <p:cNvSpPr/>
            <p:nvPr/>
          </p:nvSpPr>
          <p:spPr>
            <a:xfrm>
              <a:off x="1557462" y="2912989"/>
              <a:ext cx="3241087" cy="0"/>
            </a:xfrm>
            <a:prstGeom prst="line">
              <a:avLst/>
            </a:prstGeom>
            <a:ln w="28575" cap="rnd">
              <a:solidFill>
                <a:srgbClr val="32501C"/>
              </a:solidFill>
              <a:prstDash val="sysDot"/>
              <a:headEnd type="none" w="sm" len="sm"/>
              <a:tailEnd type="none" w="sm" len="sm"/>
            </a:ln>
          </p:spPr>
        </p:sp>
        <p:sp>
          <p:nvSpPr>
            <p:cNvPr id="26" name="TextBox 26"/>
            <p:cNvSpPr txBox="1"/>
            <p:nvPr/>
          </p:nvSpPr>
          <p:spPr>
            <a:xfrm>
              <a:off x="1665813" y="2443290"/>
              <a:ext cx="2861188" cy="185820"/>
            </a:xfrm>
            <a:prstGeom prst="rect">
              <a:avLst/>
            </a:prstGeom>
          </p:spPr>
          <p:txBody>
            <a:bodyPr wrap="square" lIns="0" tIns="0" rIns="0" bIns="0" rtlCol="0" anchor="t">
              <a:spAutoFit/>
            </a:bodyPr>
            <a:lstStyle/>
            <a:p>
              <a:pPr algn="ctr">
                <a:lnSpc>
                  <a:spcPts val="1513"/>
                </a:lnSpc>
                <a:spcBef>
                  <a:spcPct val="0"/>
                </a:spcBef>
              </a:pPr>
              <a:r>
                <a:rPr lang="en-US" sz="1081" dirty="0" err="1">
                  <a:solidFill>
                    <a:srgbClr val="32501C"/>
                  </a:solidFill>
                  <a:latin typeface="Agrandir"/>
                </a:rPr>
                <a:t>Tournage</a:t>
              </a:r>
              <a:r>
                <a:rPr lang="en-US" sz="1081" dirty="0">
                  <a:solidFill>
                    <a:srgbClr val="32501C"/>
                  </a:solidFill>
                  <a:latin typeface="Agrandir"/>
                </a:rPr>
                <a:t> avec </a:t>
              </a:r>
              <a:r>
                <a:rPr lang="en-US" sz="1081" dirty="0" err="1">
                  <a:solidFill>
                    <a:srgbClr val="32501C"/>
                  </a:solidFill>
                  <a:latin typeface="Agrandir"/>
                </a:rPr>
                <a:t>une</a:t>
              </a:r>
              <a:r>
                <a:rPr lang="en-US" sz="1081" dirty="0">
                  <a:solidFill>
                    <a:srgbClr val="32501C"/>
                  </a:solidFill>
                  <a:latin typeface="Agrandir"/>
                </a:rPr>
                <a:t> </a:t>
              </a:r>
              <a:r>
                <a:rPr lang="en-US" sz="1081" dirty="0" err="1">
                  <a:solidFill>
                    <a:srgbClr val="32501C"/>
                  </a:solidFill>
                  <a:latin typeface="Agrandir"/>
                </a:rPr>
                <a:t>agence</a:t>
              </a:r>
              <a:r>
                <a:rPr lang="en-US" sz="1081" dirty="0">
                  <a:solidFill>
                    <a:srgbClr val="32501C"/>
                  </a:solidFill>
                  <a:latin typeface="Agrandir"/>
                </a:rPr>
                <a:t> </a:t>
              </a:r>
              <a:r>
                <a:rPr lang="en-US" sz="1081" dirty="0" err="1">
                  <a:solidFill>
                    <a:srgbClr val="32501C"/>
                  </a:solidFill>
                  <a:latin typeface="Agrandir"/>
                </a:rPr>
                <a:t>classique</a:t>
              </a:r>
              <a:r>
                <a:rPr lang="en-US" sz="1081" dirty="0">
                  <a:solidFill>
                    <a:srgbClr val="32501C"/>
                  </a:solidFill>
                  <a:latin typeface="Agrandir"/>
                </a:rPr>
                <a:t> </a:t>
              </a:r>
              <a:r>
                <a:rPr lang="en-US" sz="1081" dirty="0" err="1">
                  <a:solidFill>
                    <a:srgbClr val="32501C"/>
                  </a:solidFill>
                  <a:latin typeface="Agrandir"/>
                </a:rPr>
                <a:t>en</a:t>
              </a:r>
              <a:r>
                <a:rPr lang="en-US" sz="1081" dirty="0">
                  <a:solidFill>
                    <a:srgbClr val="32501C"/>
                  </a:solidFill>
                  <a:latin typeface="Agrandir"/>
                </a:rPr>
                <a:t> 2021</a:t>
              </a:r>
            </a:p>
          </p:txBody>
        </p:sp>
        <p:sp>
          <p:nvSpPr>
            <p:cNvPr id="27" name="TextBox 27"/>
            <p:cNvSpPr txBox="1"/>
            <p:nvPr/>
          </p:nvSpPr>
          <p:spPr>
            <a:xfrm>
              <a:off x="1702808" y="3580077"/>
              <a:ext cx="640011" cy="278025"/>
            </a:xfrm>
            <a:prstGeom prst="rect">
              <a:avLst/>
            </a:prstGeom>
          </p:spPr>
          <p:txBody>
            <a:bodyPr lIns="0" tIns="0" rIns="0" bIns="0" rtlCol="0" anchor="t">
              <a:spAutoFit/>
            </a:bodyPr>
            <a:lstStyle/>
            <a:p>
              <a:pPr algn="ctr">
                <a:lnSpc>
                  <a:spcPts val="1135"/>
                </a:lnSpc>
              </a:pPr>
              <a:r>
                <a:rPr lang="en-US" sz="811">
                  <a:solidFill>
                    <a:srgbClr val="32501C"/>
                  </a:solidFill>
                  <a:latin typeface="Agrandir"/>
                </a:rPr>
                <a:t>2,55t</a:t>
              </a:r>
            </a:p>
            <a:p>
              <a:pPr algn="ctr">
                <a:lnSpc>
                  <a:spcPts val="1135"/>
                </a:lnSpc>
              </a:pPr>
              <a:r>
                <a:rPr lang="en-US" sz="811">
                  <a:solidFill>
                    <a:srgbClr val="32501C"/>
                  </a:solidFill>
                  <a:latin typeface="Agrandir"/>
                </a:rPr>
                <a:t>CO2e</a:t>
              </a:r>
            </a:p>
          </p:txBody>
        </p:sp>
        <p:sp>
          <p:nvSpPr>
            <p:cNvPr id="28" name="TextBox 28"/>
            <p:cNvSpPr txBox="1"/>
            <p:nvPr/>
          </p:nvSpPr>
          <p:spPr>
            <a:xfrm>
              <a:off x="2810942" y="3580077"/>
              <a:ext cx="640011" cy="278025"/>
            </a:xfrm>
            <a:prstGeom prst="rect">
              <a:avLst/>
            </a:prstGeom>
          </p:spPr>
          <p:txBody>
            <a:bodyPr lIns="0" tIns="0" rIns="0" bIns="0" rtlCol="0" anchor="t">
              <a:spAutoFit/>
            </a:bodyPr>
            <a:lstStyle/>
            <a:p>
              <a:pPr algn="ctr">
                <a:lnSpc>
                  <a:spcPts val="1135"/>
                </a:lnSpc>
              </a:pPr>
              <a:r>
                <a:rPr lang="en-US" sz="811">
                  <a:solidFill>
                    <a:srgbClr val="32501C"/>
                  </a:solidFill>
                  <a:latin typeface="Agrandir"/>
                </a:rPr>
                <a:t>Budget : </a:t>
              </a:r>
            </a:p>
            <a:p>
              <a:pPr algn="ctr">
                <a:lnSpc>
                  <a:spcPts val="1135"/>
                </a:lnSpc>
              </a:pPr>
              <a:r>
                <a:rPr lang="en-US" sz="811">
                  <a:solidFill>
                    <a:srgbClr val="32501C"/>
                  </a:solidFill>
                  <a:latin typeface="Agrandir"/>
                </a:rPr>
                <a:t>38K€</a:t>
              </a:r>
            </a:p>
          </p:txBody>
        </p:sp>
        <p:sp>
          <p:nvSpPr>
            <p:cNvPr id="29" name="TextBox 29"/>
            <p:cNvSpPr txBox="1"/>
            <p:nvPr/>
          </p:nvSpPr>
          <p:spPr>
            <a:xfrm>
              <a:off x="3842179" y="3580077"/>
              <a:ext cx="773067" cy="278025"/>
            </a:xfrm>
            <a:prstGeom prst="rect">
              <a:avLst/>
            </a:prstGeom>
          </p:spPr>
          <p:txBody>
            <a:bodyPr lIns="0" tIns="0" rIns="0" bIns="0" rtlCol="0" anchor="t">
              <a:spAutoFit/>
            </a:bodyPr>
            <a:lstStyle/>
            <a:p>
              <a:pPr algn="ctr">
                <a:lnSpc>
                  <a:spcPts val="1135"/>
                </a:lnSpc>
              </a:pPr>
              <a:r>
                <a:rPr lang="en-US" sz="811">
                  <a:solidFill>
                    <a:srgbClr val="32501C"/>
                  </a:solidFill>
                  <a:latin typeface="Agrandir"/>
                </a:rPr>
                <a:t>1 A/R </a:t>
              </a:r>
            </a:p>
            <a:p>
              <a:pPr algn="ctr">
                <a:lnSpc>
                  <a:spcPts val="1135"/>
                </a:lnSpc>
              </a:pPr>
              <a:r>
                <a:rPr lang="en-US" sz="811">
                  <a:solidFill>
                    <a:srgbClr val="32501C"/>
                  </a:solidFill>
                  <a:latin typeface="Agrandir"/>
                </a:rPr>
                <a:t>Paris-New York</a:t>
              </a:r>
            </a:p>
          </p:txBody>
        </p:sp>
        <p:sp>
          <p:nvSpPr>
            <p:cNvPr id="30" name="TextBox 30"/>
            <p:cNvSpPr txBox="1"/>
            <p:nvPr/>
          </p:nvSpPr>
          <p:spPr>
            <a:xfrm>
              <a:off x="2342819" y="4556737"/>
              <a:ext cx="470161" cy="200311"/>
            </a:xfrm>
            <a:prstGeom prst="rect">
              <a:avLst/>
            </a:prstGeom>
          </p:spPr>
          <p:txBody>
            <a:bodyPr lIns="0" tIns="0" rIns="0" bIns="0" rtlCol="0" anchor="t">
              <a:spAutoFit/>
            </a:bodyPr>
            <a:lstStyle/>
            <a:p>
              <a:pPr algn="ctr">
                <a:lnSpc>
                  <a:spcPts val="757"/>
                </a:lnSpc>
              </a:pPr>
              <a:r>
                <a:rPr lang="en-US" sz="540" b="1">
                  <a:solidFill>
                    <a:srgbClr val="32501C"/>
                  </a:solidFill>
                  <a:latin typeface="Agrandir Thin" pitchFamily="2" charset="77"/>
                </a:rPr>
                <a:t>Déplacements</a:t>
              </a:r>
            </a:p>
            <a:p>
              <a:pPr algn="ctr">
                <a:lnSpc>
                  <a:spcPts val="757"/>
                </a:lnSpc>
              </a:pPr>
              <a:r>
                <a:rPr lang="en-US" sz="540" b="1">
                  <a:solidFill>
                    <a:srgbClr val="32501C"/>
                  </a:solidFill>
                  <a:latin typeface="Agrandir Thin" pitchFamily="2" charset="77"/>
                </a:rPr>
                <a:t>6,48%</a:t>
              </a:r>
            </a:p>
          </p:txBody>
        </p:sp>
        <p:sp>
          <p:nvSpPr>
            <p:cNvPr id="31" name="TextBox 31"/>
            <p:cNvSpPr txBox="1"/>
            <p:nvPr/>
          </p:nvSpPr>
          <p:spPr>
            <a:xfrm>
              <a:off x="1908489" y="4884041"/>
              <a:ext cx="715221" cy="200311"/>
            </a:xfrm>
            <a:prstGeom prst="rect">
              <a:avLst/>
            </a:prstGeom>
          </p:spPr>
          <p:txBody>
            <a:bodyPr lIns="0" tIns="0" rIns="0" bIns="0" rtlCol="0" anchor="t">
              <a:spAutoFit/>
            </a:bodyPr>
            <a:lstStyle/>
            <a:p>
              <a:pPr algn="ctr">
                <a:lnSpc>
                  <a:spcPts val="757"/>
                </a:lnSpc>
              </a:pPr>
              <a:r>
                <a:rPr lang="en-US" sz="540" b="1">
                  <a:solidFill>
                    <a:srgbClr val="32501C"/>
                  </a:solidFill>
                  <a:latin typeface="Agrandir Thin" pitchFamily="2" charset="77"/>
                </a:rPr>
                <a:t>Post Production</a:t>
              </a:r>
            </a:p>
            <a:p>
              <a:pPr algn="ctr">
                <a:lnSpc>
                  <a:spcPts val="757"/>
                </a:lnSpc>
              </a:pPr>
              <a:r>
                <a:rPr lang="en-US" sz="540" b="1">
                  <a:solidFill>
                    <a:srgbClr val="32501C"/>
                  </a:solidFill>
                  <a:latin typeface="Agrandir Thin" pitchFamily="2" charset="77"/>
                </a:rPr>
                <a:t>14,93%</a:t>
              </a:r>
            </a:p>
          </p:txBody>
        </p:sp>
        <p:sp>
          <p:nvSpPr>
            <p:cNvPr id="32" name="TextBox 32"/>
            <p:cNvSpPr txBox="1"/>
            <p:nvPr/>
          </p:nvSpPr>
          <p:spPr>
            <a:xfrm>
              <a:off x="2770122" y="4356454"/>
              <a:ext cx="470161" cy="200311"/>
            </a:xfrm>
            <a:prstGeom prst="rect">
              <a:avLst/>
            </a:prstGeom>
          </p:spPr>
          <p:txBody>
            <a:bodyPr lIns="0" tIns="0" rIns="0" bIns="0" rtlCol="0" anchor="t">
              <a:spAutoFit/>
            </a:bodyPr>
            <a:lstStyle/>
            <a:p>
              <a:pPr algn="ctr">
                <a:lnSpc>
                  <a:spcPts val="757"/>
                </a:lnSpc>
              </a:pPr>
              <a:r>
                <a:rPr lang="en-US" sz="540" b="1">
                  <a:solidFill>
                    <a:srgbClr val="32501C"/>
                  </a:solidFill>
                  <a:latin typeface="Agrandir Thin" pitchFamily="2" charset="77"/>
                </a:rPr>
                <a:t>Régie</a:t>
              </a:r>
            </a:p>
            <a:p>
              <a:pPr algn="ctr">
                <a:lnSpc>
                  <a:spcPts val="757"/>
                </a:lnSpc>
              </a:pPr>
              <a:r>
                <a:rPr lang="en-US" sz="540" b="1">
                  <a:solidFill>
                    <a:srgbClr val="32501C"/>
                  </a:solidFill>
                  <a:latin typeface="Agrandir Thin" pitchFamily="2" charset="77"/>
                </a:rPr>
                <a:t>5,77%</a:t>
              </a:r>
            </a:p>
          </p:txBody>
        </p:sp>
        <p:sp>
          <p:nvSpPr>
            <p:cNvPr id="40" name="TextBox 40"/>
            <p:cNvSpPr txBox="1"/>
            <p:nvPr/>
          </p:nvSpPr>
          <p:spPr>
            <a:xfrm>
              <a:off x="2176723" y="5418225"/>
              <a:ext cx="470161" cy="200311"/>
            </a:xfrm>
            <a:prstGeom prst="rect">
              <a:avLst/>
            </a:prstGeom>
          </p:spPr>
          <p:txBody>
            <a:bodyPr lIns="0" tIns="0" rIns="0" bIns="0" rtlCol="0" anchor="t">
              <a:spAutoFit/>
            </a:bodyPr>
            <a:lstStyle/>
            <a:p>
              <a:pPr algn="ctr">
                <a:lnSpc>
                  <a:spcPts val="757"/>
                </a:lnSpc>
              </a:pPr>
              <a:r>
                <a:rPr lang="en-US" sz="540" b="1">
                  <a:solidFill>
                    <a:srgbClr val="32501C"/>
                  </a:solidFill>
                  <a:latin typeface="Agrandir Thin" pitchFamily="2" charset="77"/>
                </a:rPr>
                <a:t>Production</a:t>
              </a:r>
            </a:p>
            <a:p>
              <a:pPr algn="ctr">
                <a:lnSpc>
                  <a:spcPts val="757"/>
                </a:lnSpc>
              </a:pPr>
              <a:r>
                <a:rPr lang="en-US" sz="540" b="1">
                  <a:solidFill>
                    <a:srgbClr val="32501C"/>
                  </a:solidFill>
                  <a:latin typeface="Agrandir Thin" pitchFamily="2" charset="77"/>
                </a:rPr>
                <a:t>16,81%</a:t>
              </a:r>
            </a:p>
          </p:txBody>
        </p:sp>
      </p:grpSp>
      <p:grpSp>
        <p:nvGrpSpPr>
          <p:cNvPr id="49" name="Groupe 48">
            <a:extLst>
              <a:ext uri="{FF2B5EF4-FFF2-40B4-BE49-F238E27FC236}">
                <a16:creationId xmlns:a16="http://schemas.microsoft.com/office/drawing/2014/main" id="{BD165F7F-654D-C52E-C0EE-A7F9FFF96E33}"/>
              </a:ext>
            </a:extLst>
          </p:cNvPr>
          <p:cNvGrpSpPr/>
          <p:nvPr/>
        </p:nvGrpSpPr>
        <p:grpSpPr>
          <a:xfrm>
            <a:off x="7688877" y="2146284"/>
            <a:ext cx="3992550" cy="3808833"/>
            <a:chOff x="7073388" y="2137395"/>
            <a:chExt cx="3992550" cy="3808833"/>
          </a:xfrm>
        </p:grpSpPr>
        <p:grpSp>
          <p:nvGrpSpPr>
            <p:cNvPr id="13" name="Group 13"/>
            <p:cNvGrpSpPr/>
            <p:nvPr/>
          </p:nvGrpSpPr>
          <p:grpSpPr>
            <a:xfrm>
              <a:off x="7073388" y="2137395"/>
              <a:ext cx="3992550" cy="3808833"/>
              <a:chOff x="0" y="0"/>
              <a:chExt cx="1577304" cy="1504724"/>
            </a:xfrm>
          </p:grpSpPr>
          <p:sp>
            <p:nvSpPr>
              <p:cNvPr id="14" name="Freeform 14"/>
              <p:cNvSpPr/>
              <p:nvPr/>
            </p:nvSpPr>
            <p:spPr>
              <a:xfrm>
                <a:off x="0" y="0"/>
                <a:ext cx="1577304" cy="1504724"/>
              </a:xfrm>
              <a:custGeom>
                <a:avLst/>
                <a:gdLst/>
                <a:ahLst/>
                <a:cxnLst/>
                <a:rect l="l" t="t" r="r" b="b"/>
                <a:pathLst>
                  <a:path w="1577304" h="1504724">
                    <a:moveTo>
                      <a:pt x="65929" y="0"/>
                    </a:moveTo>
                    <a:lnTo>
                      <a:pt x="1511375" y="0"/>
                    </a:lnTo>
                    <a:cubicBezTo>
                      <a:pt x="1547786" y="0"/>
                      <a:pt x="1577304" y="29517"/>
                      <a:pt x="1577304" y="65929"/>
                    </a:cubicBezTo>
                    <a:lnTo>
                      <a:pt x="1577304" y="1438795"/>
                    </a:lnTo>
                    <a:cubicBezTo>
                      <a:pt x="1577304" y="1456281"/>
                      <a:pt x="1570358" y="1473050"/>
                      <a:pt x="1557994" y="1485414"/>
                    </a:cubicBezTo>
                    <a:cubicBezTo>
                      <a:pt x="1545629" y="1497778"/>
                      <a:pt x="1528860" y="1504724"/>
                      <a:pt x="1511375" y="1504724"/>
                    </a:cubicBezTo>
                    <a:lnTo>
                      <a:pt x="65929" y="1504724"/>
                    </a:lnTo>
                    <a:cubicBezTo>
                      <a:pt x="48444" y="1504724"/>
                      <a:pt x="31674" y="1497778"/>
                      <a:pt x="19310" y="1485414"/>
                    </a:cubicBezTo>
                    <a:cubicBezTo>
                      <a:pt x="6946" y="1473050"/>
                      <a:pt x="0" y="1456281"/>
                      <a:pt x="0" y="1438795"/>
                    </a:cubicBezTo>
                    <a:lnTo>
                      <a:pt x="0" y="65929"/>
                    </a:lnTo>
                    <a:cubicBezTo>
                      <a:pt x="0" y="48444"/>
                      <a:pt x="6946" y="31674"/>
                      <a:pt x="19310" y="19310"/>
                    </a:cubicBezTo>
                    <a:cubicBezTo>
                      <a:pt x="31674" y="6946"/>
                      <a:pt x="48444" y="0"/>
                      <a:pt x="65929" y="0"/>
                    </a:cubicBezTo>
                    <a:close/>
                  </a:path>
                </a:pathLst>
              </a:custGeom>
              <a:solidFill>
                <a:srgbClr val="FFF7E9"/>
              </a:solidFill>
              <a:ln w="19050" cap="rnd">
                <a:solidFill>
                  <a:srgbClr val="1B3316"/>
                </a:solidFill>
                <a:prstDash val="solid"/>
                <a:round/>
              </a:ln>
            </p:spPr>
          </p:sp>
          <p:sp>
            <p:nvSpPr>
              <p:cNvPr id="15" name="TextBox 15"/>
              <p:cNvSpPr txBox="1"/>
              <p:nvPr/>
            </p:nvSpPr>
            <p:spPr>
              <a:xfrm>
                <a:off x="0" y="-66675"/>
                <a:ext cx="1577304" cy="1571399"/>
              </a:xfrm>
              <a:prstGeom prst="rect">
                <a:avLst/>
              </a:prstGeom>
            </p:spPr>
            <p:txBody>
              <a:bodyPr lIns="33867" tIns="33867" rIns="33867" bIns="33867" rtlCol="0" anchor="ctr"/>
              <a:lstStyle/>
              <a:p>
                <a:pPr algn="ctr">
                  <a:lnSpc>
                    <a:spcPts val="1513"/>
                  </a:lnSpc>
                </a:pPr>
                <a:endParaRPr sz="1200">
                  <a:solidFill>
                    <a:srgbClr val="32501C"/>
                  </a:solidFill>
                </a:endParaRPr>
              </a:p>
            </p:txBody>
          </p:sp>
        </p:grpSp>
        <p:sp>
          <p:nvSpPr>
            <p:cNvPr id="16" name="AutoShape 16"/>
            <p:cNvSpPr/>
            <p:nvPr/>
          </p:nvSpPr>
          <p:spPr>
            <a:xfrm flipV="1">
              <a:off x="7393451" y="4156655"/>
              <a:ext cx="3241087" cy="0"/>
            </a:xfrm>
            <a:prstGeom prst="line">
              <a:avLst/>
            </a:prstGeom>
            <a:ln w="28575" cap="rnd">
              <a:solidFill>
                <a:srgbClr val="32501C"/>
              </a:solidFill>
              <a:prstDash val="sysDot"/>
              <a:headEnd type="none" w="sm" len="sm"/>
              <a:tailEnd type="none" w="sm" len="sm"/>
            </a:ln>
          </p:spPr>
        </p:sp>
        <p:sp>
          <p:nvSpPr>
            <p:cNvPr id="17" name="AutoShape 17"/>
            <p:cNvSpPr/>
            <p:nvPr/>
          </p:nvSpPr>
          <p:spPr>
            <a:xfrm>
              <a:off x="8397657" y="2936161"/>
              <a:ext cx="0" cy="1220494"/>
            </a:xfrm>
            <a:prstGeom prst="line">
              <a:avLst/>
            </a:prstGeom>
            <a:ln w="28575" cap="rnd">
              <a:solidFill>
                <a:srgbClr val="32501C"/>
              </a:solidFill>
              <a:prstDash val="sysDot"/>
              <a:headEnd type="none" w="sm" len="sm"/>
              <a:tailEnd type="none" w="sm" len="sm"/>
            </a:ln>
          </p:spPr>
        </p:sp>
        <p:sp>
          <p:nvSpPr>
            <p:cNvPr id="18" name="Freeform 18"/>
            <p:cNvSpPr/>
            <p:nvPr/>
          </p:nvSpPr>
          <p:spPr>
            <a:xfrm>
              <a:off x="8764894" y="3161895"/>
              <a:ext cx="404085" cy="311650"/>
            </a:xfrm>
            <a:custGeom>
              <a:avLst/>
              <a:gdLst/>
              <a:ahLst/>
              <a:cxnLst/>
              <a:rect l="l" t="t" r="r" b="b"/>
              <a:pathLst>
                <a:path w="606127" h="467475">
                  <a:moveTo>
                    <a:pt x="0" y="0"/>
                  </a:moveTo>
                  <a:lnTo>
                    <a:pt x="606126" y="0"/>
                  </a:lnTo>
                  <a:lnTo>
                    <a:pt x="606126" y="467475"/>
                  </a:lnTo>
                  <a:lnTo>
                    <a:pt x="0" y="4674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9" name="Freeform 19"/>
            <p:cNvSpPr/>
            <p:nvPr/>
          </p:nvSpPr>
          <p:spPr>
            <a:xfrm>
              <a:off x="7590737" y="3166095"/>
              <a:ext cx="511351" cy="307450"/>
            </a:xfrm>
            <a:custGeom>
              <a:avLst/>
              <a:gdLst/>
              <a:ahLst/>
              <a:cxnLst/>
              <a:rect l="l" t="t" r="r" b="b"/>
              <a:pathLst>
                <a:path w="767027" h="461175">
                  <a:moveTo>
                    <a:pt x="0" y="0"/>
                  </a:moveTo>
                  <a:lnTo>
                    <a:pt x="767027" y="0"/>
                  </a:lnTo>
                  <a:lnTo>
                    <a:pt x="767027" y="461175"/>
                  </a:lnTo>
                  <a:lnTo>
                    <a:pt x="0" y="46117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20" name="Freeform 20"/>
            <p:cNvSpPr/>
            <p:nvPr/>
          </p:nvSpPr>
          <p:spPr>
            <a:xfrm>
              <a:off x="9904397" y="3166095"/>
              <a:ext cx="320609" cy="320609"/>
            </a:xfrm>
            <a:custGeom>
              <a:avLst/>
              <a:gdLst/>
              <a:ahLst/>
              <a:cxnLst/>
              <a:rect l="l" t="t" r="r" b="b"/>
              <a:pathLst>
                <a:path w="480914" h="480914">
                  <a:moveTo>
                    <a:pt x="0" y="0"/>
                  </a:moveTo>
                  <a:lnTo>
                    <a:pt x="480915" y="0"/>
                  </a:lnTo>
                  <a:lnTo>
                    <a:pt x="480915" y="480915"/>
                  </a:lnTo>
                  <a:lnTo>
                    <a:pt x="0" y="48091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pic>
          <p:nvPicPr>
            <p:cNvPr id="21" name="Picture 21"/>
            <p:cNvPicPr>
              <a:picLocks noChangeAspect="1"/>
            </p:cNvPicPr>
            <p:nvPr/>
          </p:nvPicPr>
          <p:blipFill>
            <a:blip r:embed="rId10"/>
            <a:stretch>
              <a:fillRect/>
            </a:stretch>
          </p:blipFill>
          <p:spPr>
            <a:xfrm>
              <a:off x="8297378" y="4495900"/>
              <a:ext cx="1262944" cy="1262944"/>
            </a:xfrm>
            <a:prstGeom prst="rect">
              <a:avLst/>
            </a:prstGeom>
          </p:spPr>
        </p:pic>
        <p:sp>
          <p:nvSpPr>
            <p:cNvPr id="22" name="AutoShape 22"/>
            <p:cNvSpPr/>
            <p:nvPr/>
          </p:nvSpPr>
          <p:spPr>
            <a:xfrm>
              <a:off x="9536215" y="2936161"/>
              <a:ext cx="0" cy="1220494"/>
            </a:xfrm>
            <a:prstGeom prst="line">
              <a:avLst/>
            </a:prstGeom>
            <a:ln w="28575" cap="rnd">
              <a:solidFill>
                <a:srgbClr val="32501C"/>
              </a:solidFill>
              <a:prstDash val="sysDot"/>
              <a:headEnd type="none" w="sm" len="sm"/>
              <a:tailEnd type="none" w="sm" len="sm"/>
            </a:ln>
          </p:spPr>
        </p:sp>
        <p:sp>
          <p:nvSpPr>
            <p:cNvPr id="23" name="AutoShape 23"/>
            <p:cNvSpPr/>
            <p:nvPr/>
          </p:nvSpPr>
          <p:spPr>
            <a:xfrm>
              <a:off x="7393451" y="2928437"/>
              <a:ext cx="3241087" cy="0"/>
            </a:xfrm>
            <a:prstGeom prst="line">
              <a:avLst/>
            </a:prstGeom>
            <a:ln w="28575" cap="rnd">
              <a:solidFill>
                <a:srgbClr val="32501C"/>
              </a:solidFill>
              <a:prstDash val="sysDot"/>
              <a:headEnd type="none" w="sm" len="sm"/>
              <a:tailEnd type="none" w="sm" len="sm"/>
            </a:ln>
          </p:spPr>
        </p:sp>
        <p:sp>
          <p:nvSpPr>
            <p:cNvPr id="25" name="TextBox 25"/>
            <p:cNvSpPr txBox="1"/>
            <p:nvPr/>
          </p:nvSpPr>
          <p:spPr>
            <a:xfrm>
              <a:off x="7860353" y="2431397"/>
              <a:ext cx="2401994" cy="184666"/>
            </a:xfrm>
            <a:prstGeom prst="rect">
              <a:avLst/>
            </a:prstGeom>
          </p:spPr>
          <p:txBody>
            <a:bodyPr wrap="square" lIns="0" tIns="0" rIns="0" bIns="0" rtlCol="0" anchor="t">
              <a:spAutoFit/>
            </a:bodyPr>
            <a:lstStyle/>
            <a:p>
              <a:pPr algn="ctr">
                <a:spcBef>
                  <a:spcPct val="0"/>
                </a:spcBef>
              </a:pPr>
              <a:r>
                <a:rPr lang="en-US" sz="1200" dirty="0" err="1">
                  <a:solidFill>
                    <a:srgbClr val="32501C"/>
                  </a:solidFill>
                  <a:latin typeface="Impact" panose="020B0806030902050204" pitchFamily="34" charset="0"/>
                </a:rPr>
                <a:t>Tournage</a:t>
              </a:r>
              <a:r>
                <a:rPr lang="en-US" sz="1200" dirty="0">
                  <a:solidFill>
                    <a:srgbClr val="32501C"/>
                  </a:solidFill>
                  <a:latin typeface="Impact" panose="020B0806030902050204" pitchFamily="34" charset="0"/>
                </a:rPr>
                <a:t> avec Impact Studio </a:t>
              </a:r>
              <a:r>
                <a:rPr lang="en-US" sz="1200" dirty="0" err="1">
                  <a:solidFill>
                    <a:srgbClr val="32501C"/>
                  </a:solidFill>
                  <a:latin typeface="Impact" panose="020B0806030902050204" pitchFamily="34" charset="0"/>
                </a:rPr>
                <a:t>en</a:t>
              </a:r>
              <a:r>
                <a:rPr lang="en-US" sz="1200" dirty="0">
                  <a:solidFill>
                    <a:srgbClr val="32501C"/>
                  </a:solidFill>
                  <a:latin typeface="Impact" panose="020B0806030902050204" pitchFamily="34" charset="0"/>
                </a:rPr>
                <a:t> 2023</a:t>
              </a:r>
            </a:p>
          </p:txBody>
        </p:sp>
        <p:sp>
          <p:nvSpPr>
            <p:cNvPr id="33" name="TextBox 33"/>
            <p:cNvSpPr txBox="1"/>
            <p:nvPr/>
          </p:nvSpPr>
          <p:spPr>
            <a:xfrm>
              <a:off x="9455077" y="5246579"/>
              <a:ext cx="1179461" cy="200311"/>
            </a:xfrm>
            <a:prstGeom prst="rect">
              <a:avLst/>
            </a:prstGeom>
          </p:spPr>
          <p:txBody>
            <a:bodyPr lIns="0" tIns="0" rIns="0" bIns="0" rtlCol="0" anchor="t">
              <a:spAutoFit/>
            </a:bodyPr>
            <a:lstStyle/>
            <a:p>
              <a:pPr algn="ctr">
                <a:lnSpc>
                  <a:spcPts val="757"/>
                </a:lnSpc>
              </a:pPr>
              <a:r>
                <a:rPr lang="en-US" sz="540" b="1">
                  <a:solidFill>
                    <a:srgbClr val="32501C"/>
                  </a:solidFill>
                  <a:latin typeface="Agrandir Thin" pitchFamily="2" charset="77"/>
                </a:rPr>
                <a:t>Moyens techniques de production</a:t>
              </a:r>
            </a:p>
            <a:p>
              <a:pPr algn="ctr">
                <a:lnSpc>
                  <a:spcPts val="757"/>
                </a:lnSpc>
              </a:pPr>
              <a:r>
                <a:rPr lang="en-US" sz="540" b="1">
                  <a:solidFill>
                    <a:srgbClr val="32501C"/>
                  </a:solidFill>
                  <a:latin typeface="Agrandir Thin" pitchFamily="2" charset="77"/>
                </a:rPr>
                <a:t>76,83%</a:t>
              </a:r>
            </a:p>
          </p:txBody>
        </p:sp>
        <p:sp>
          <p:nvSpPr>
            <p:cNvPr id="34" name="TextBox 34"/>
            <p:cNvSpPr txBox="1"/>
            <p:nvPr/>
          </p:nvSpPr>
          <p:spPr>
            <a:xfrm>
              <a:off x="7538797" y="3595525"/>
              <a:ext cx="640011" cy="276999"/>
            </a:xfrm>
            <a:prstGeom prst="rect">
              <a:avLst/>
            </a:prstGeom>
          </p:spPr>
          <p:txBody>
            <a:bodyPr lIns="0" tIns="0" rIns="0" bIns="0" rtlCol="0" anchor="t">
              <a:spAutoFit/>
            </a:bodyPr>
            <a:lstStyle/>
            <a:p>
              <a:pPr algn="ctr"/>
              <a:r>
                <a:rPr lang="en-US" sz="900">
                  <a:solidFill>
                    <a:srgbClr val="32501C"/>
                  </a:solidFill>
                  <a:latin typeface="Impact" panose="020B0806030902050204" pitchFamily="34" charset="0"/>
                </a:rPr>
                <a:t>0,81t</a:t>
              </a:r>
            </a:p>
            <a:p>
              <a:pPr algn="ctr"/>
              <a:r>
                <a:rPr lang="en-US" sz="900">
                  <a:solidFill>
                    <a:srgbClr val="32501C"/>
                  </a:solidFill>
                  <a:latin typeface="Impact" panose="020B0806030902050204" pitchFamily="34" charset="0"/>
                </a:rPr>
                <a:t>CO2e</a:t>
              </a:r>
            </a:p>
          </p:txBody>
        </p:sp>
        <p:sp>
          <p:nvSpPr>
            <p:cNvPr id="35" name="TextBox 35"/>
            <p:cNvSpPr txBox="1"/>
            <p:nvPr/>
          </p:nvSpPr>
          <p:spPr>
            <a:xfrm>
              <a:off x="8646931" y="3595525"/>
              <a:ext cx="640011" cy="276999"/>
            </a:xfrm>
            <a:prstGeom prst="rect">
              <a:avLst/>
            </a:prstGeom>
          </p:spPr>
          <p:txBody>
            <a:bodyPr lIns="0" tIns="0" rIns="0" bIns="0" rtlCol="0" anchor="t">
              <a:spAutoFit/>
            </a:bodyPr>
            <a:lstStyle/>
            <a:p>
              <a:pPr algn="ctr"/>
              <a:r>
                <a:rPr lang="en-US" sz="900">
                  <a:solidFill>
                    <a:srgbClr val="32501C"/>
                  </a:solidFill>
                  <a:latin typeface="Impact" panose="020B0806030902050204" pitchFamily="34" charset="0"/>
                </a:rPr>
                <a:t>Budget : </a:t>
              </a:r>
            </a:p>
            <a:p>
              <a:pPr algn="ctr"/>
              <a:r>
                <a:rPr lang="en-US" sz="900">
                  <a:solidFill>
                    <a:srgbClr val="32501C"/>
                  </a:solidFill>
                  <a:latin typeface="Impact" panose="020B0806030902050204" pitchFamily="34" charset="0"/>
                </a:rPr>
                <a:t>24K€</a:t>
              </a:r>
            </a:p>
          </p:txBody>
        </p:sp>
        <p:sp>
          <p:nvSpPr>
            <p:cNvPr id="36" name="TextBox 36"/>
            <p:cNvSpPr txBox="1"/>
            <p:nvPr/>
          </p:nvSpPr>
          <p:spPr>
            <a:xfrm>
              <a:off x="9678169" y="3595525"/>
              <a:ext cx="773067" cy="276999"/>
            </a:xfrm>
            <a:prstGeom prst="rect">
              <a:avLst/>
            </a:prstGeom>
          </p:spPr>
          <p:txBody>
            <a:bodyPr lIns="0" tIns="0" rIns="0" bIns="0" rtlCol="0" anchor="t">
              <a:spAutoFit/>
            </a:bodyPr>
            <a:lstStyle/>
            <a:p>
              <a:pPr algn="ctr"/>
              <a:r>
                <a:rPr lang="en-US" sz="900">
                  <a:solidFill>
                    <a:srgbClr val="32501C"/>
                  </a:solidFill>
                  <a:latin typeface="Impact" panose="020B0806030902050204" pitchFamily="34" charset="0"/>
                </a:rPr>
                <a:t>0 A/R </a:t>
              </a:r>
            </a:p>
            <a:p>
              <a:pPr algn="ctr"/>
              <a:r>
                <a:rPr lang="en-US" sz="900">
                  <a:solidFill>
                    <a:srgbClr val="32501C"/>
                  </a:solidFill>
                  <a:latin typeface="Impact" panose="020B0806030902050204" pitchFamily="34" charset="0"/>
                </a:rPr>
                <a:t>Paris-New York</a:t>
              </a:r>
            </a:p>
          </p:txBody>
        </p:sp>
        <p:sp>
          <p:nvSpPr>
            <p:cNvPr id="37" name="TextBox 37"/>
            <p:cNvSpPr txBox="1"/>
            <p:nvPr/>
          </p:nvSpPr>
          <p:spPr>
            <a:xfrm>
              <a:off x="8622638" y="4392500"/>
              <a:ext cx="470161" cy="200311"/>
            </a:xfrm>
            <a:prstGeom prst="rect">
              <a:avLst/>
            </a:prstGeom>
          </p:spPr>
          <p:txBody>
            <a:bodyPr lIns="0" tIns="0" rIns="0" bIns="0" rtlCol="0" anchor="t">
              <a:spAutoFit/>
            </a:bodyPr>
            <a:lstStyle/>
            <a:p>
              <a:pPr algn="ctr">
                <a:lnSpc>
                  <a:spcPts val="757"/>
                </a:lnSpc>
              </a:pPr>
              <a:r>
                <a:rPr lang="en-US" sz="540" b="1">
                  <a:solidFill>
                    <a:srgbClr val="32501C"/>
                  </a:solidFill>
                  <a:latin typeface="Agrandir Thin" pitchFamily="2" charset="77"/>
                </a:rPr>
                <a:t>Déplacements</a:t>
              </a:r>
            </a:p>
            <a:p>
              <a:pPr algn="ctr">
                <a:lnSpc>
                  <a:spcPts val="757"/>
                </a:lnSpc>
              </a:pPr>
              <a:r>
                <a:rPr lang="en-US" sz="540" b="1">
                  <a:solidFill>
                    <a:srgbClr val="32501C"/>
                  </a:solidFill>
                  <a:latin typeface="Agrandir Thin" pitchFamily="2" charset="77"/>
                </a:rPr>
                <a:t>3,1%</a:t>
              </a:r>
            </a:p>
          </p:txBody>
        </p:sp>
        <p:sp>
          <p:nvSpPr>
            <p:cNvPr id="38" name="TextBox 38"/>
            <p:cNvSpPr txBox="1"/>
            <p:nvPr/>
          </p:nvSpPr>
          <p:spPr>
            <a:xfrm>
              <a:off x="7893177" y="4540846"/>
              <a:ext cx="925201" cy="200311"/>
            </a:xfrm>
            <a:prstGeom prst="rect">
              <a:avLst/>
            </a:prstGeom>
          </p:spPr>
          <p:txBody>
            <a:bodyPr lIns="0" tIns="0" rIns="0" bIns="0" rtlCol="0" anchor="t">
              <a:spAutoFit/>
            </a:bodyPr>
            <a:lstStyle/>
            <a:p>
              <a:pPr algn="ctr">
                <a:lnSpc>
                  <a:spcPts val="757"/>
                </a:lnSpc>
              </a:pPr>
              <a:r>
                <a:rPr lang="en-US" sz="540" b="1" dirty="0">
                  <a:solidFill>
                    <a:srgbClr val="32501C"/>
                  </a:solidFill>
                  <a:latin typeface="Agrandir Thin" pitchFamily="2" charset="77"/>
                </a:rPr>
                <a:t>Post Production</a:t>
              </a:r>
            </a:p>
            <a:p>
              <a:pPr algn="ctr">
                <a:lnSpc>
                  <a:spcPts val="757"/>
                </a:lnSpc>
              </a:pPr>
              <a:r>
                <a:rPr lang="en-US" sz="540" b="1" dirty="0">
                  <a:solidFill>
                    <a:srgbClr val="32501C"/>
                  </a:solidFill>
                  <a:latin typeface="Agrandir Thin" pitchFamily="2" charset="77"/>
                </a:rPr>
                <a:t>9,66%</a:t>
              </a:r>
            </a:p>
          </p:txBody>
        </p:sp>
        <p:sp>
          <p:nvSpPr>
            <p:cNvPr id="39" name="TextBox 39"/>
            <p:cNvSpPr txBox="1"/>
            <p:nvPr/>
          </p:nvSpPr>
          <p:spPr>
            <a:xfrm>
              <a:off x="7959175" y="4842540"/>
              <a:ext cx="470161" cy="200311"/>
            </a:xfrm>
            <a:prstGeom prst="rect">
              <a:avLst/>
            </a:prstGeom>
          </p:spPr>
          <p:txBody>
            <a:bodyPr lIns="0" tIns="0" rIns="0" bIns="0" rtlCol="0" anchor="t">
              <a:spAutoFit/>
            </a:bodyPr>
            <a:lstStyle/>
            <a:p>
              <a:pPr algn="ctr">
                <a:lnSpc>
                  <a:spcPts val="757"/>
                </a:lnSpc>
              </a:pPr>
              <a:r>
                <a:rPr lang="en-US" sz="540" b="1">
                  <a:solidFill>
                    <a:srgbClr val="32501C"/>
                  </a:solidFill>
                  <a:latin typeface="Agrandir Thin" pitchFamily="2" charset="77"/>
                </a:rPr>
                <a:t>Régie</a:t>
              </a:r>
            </a:p>
            <a:p>
              <a:pPr algn="ctr">
                <a:lnSpc>
                  <a:spcPts val="757"/>
                </a:lnSpc>
              </a:pPr>
              <a:r>
                <a:rPr lang="en-US" sz="540" b="1">
                  <a:solidFill>
                    <a:srgbClr val="32501C"/>
                  </a:solidFill>
                  <a:latin typeface="Agrandir Thin" pitchFamily="2" charset="77"/>
                </a:rPr>
                <a:t>10,41%</a:t>
              </a:r>
            </a:p>
          </p:txBody>
        </p:sp>
        <p:pic>
          <p:nvPicPr>
            <p:cNvPr id="42" name="Image 41">
              <a:extLst>
                <a:ext uri="{FF2B5EF4-FFF2-40B4-BE49-F238E27FC236}">
                  <a16:creationId xmlns:a16="http://schemas.microsoft.com/office/drawing/2014/main" id="{AEF9D826-5F65-7D6E-E18F-4E769D367E16}"/>
                </a:ext>
              </a:extLst>
            </p:cNvPr>
            <p:cNvPicPr>
              <a:picLocks noChangeAspect="1"/>
            </p:cNvPicPr>
            <p:nvPr/>
          </p:nvPicPr>
          <p:blipFill>
            <a:blip r:embed="rId11"/>
            <a:stretch>
              <a:fillRect/>
            </a:stretch>
          </p:blipFill>
          <p:spPr>
            <a:xfrm>
              <a:off x="10317463" y="2414259"/>
              <a:ext cx="267546" cy="174934"/>
            </a:xfrm>
            <a:prstGeom prst="rect">
              <a:avLst/>
            </a:prstGeom>
          </p:spPr>
        </p:pic>
      </p:grpSp>
      <p:sp>
        <p:nvSpPr>
          <p:cNvPr id="43" name="ZoneTexte 42">
            <a:extLst>
              <a:ext uri="{FF2B5EF4-FFF2-40B4-BE49-F238E27FC236}">
                <a16:creationId xmlns:a16="http://schemas.microsoft.com/office/drawing/2014/main" id="{30F0CF9E-6292-684C-A657-8733CBFF53AC}"/>
              </a:ext>
            </a:extLst>
          </p:cNvPr>
          <p:cNvSpPr txBox="1"/>
          <p:nvPr/>
        </p:nvSpPr>
        <p:spPr>
          <a:xfrm>
            <a:off x="514892" y="372302"/>
            <a:ext cx="3948803" cy="646331"/>
          </a:xfrm>
          <a:prstGeom prst="rect">
            <a:avLst/>
          </a:prstGeom>
          <a:noFill/>
        </p:spPr>
        <p:txBody>
          <a:bodyPr wrap="square">
            <a:spAutoFit/>
          </a:bodyPr>
          <a:lstStyle/>
          <a:p>
            <a:r>
              <a:rPr lang="fr-FR" sz="3600" b="1" dirty="0">
                <a:solidFill>
                  <a:srgbClr val="1B3316"/>
                </a:solidFill>
                <a:latin typeface="Impact" panose="020B0806030902050204" pitchFamily="34" charset="0"/>
              </a:rPr>
              <a:t>Exemple concret.</a:t>
            </a:r>
            <a:endParaRPr lang="fr-FR" sz="3600" dirty="0">
              <a:solidFill>
                <a:srgbClr val="1B3316"/>
              </a:solidFill>
              <a:latin typeface="Impact" panose="020B0806030902050204" pitchFamily="34" charset="0"/>
            </a:endParaRPr>
          </a:p>
        </p:txBody>
      </p:sp>
      <p:sp>
        <p:nvSpPr>
          <p:cNvPr id="44" name="ZoneTexte 43">
            <a:extLst>
              <a:ext uri="{FF2B5EF4-FFF2-40B4-BE49-F238E27FC236}">
                <a16:creationId xmlns:a16="http://schemas.microsoft.com/office/drawing/2014/main" id="{14D203C2-1073-2680-DA09-92B0BDF8D1F2}"/>
              </a:ext>
            </a:extLst>
          </p:cNvPr>
          <p:cNvSpPr txBox="1"/>
          <p:nvPr/>
        </p:nvSpPr>
        <p:spPr>
          <a:xfrm>
            <a:off x="514892" y="1018633"/>
            <a:ext cx="2783359" cy="400110"/>
          </a:xfrm>
          <a:prstGeom prst="rect">
            <a:avLst/>
          </a:prstGeom>
          <a:noFill/>
        </p:spPr>
        <p:txBody>
          <a:bodyPr wrap="square">
            <a:spAutoFit/>
          </a:bodyPr>
          <a:lstStyle/>
          <a:p>
            <a:r>
              <a:rPr lang="fr-FR" sz="2000" b="0" i="0" u="none" strike="noStrike" dirty="0">
                <a:solidFill>
                  <a:srgbClr val="1B3316"/>
                </a:solidFill>
                <a:effectLst/>
                <a:latin typeface="Agrandir Thin" pitchFamily="2" charset="77"/>
              </a:rPr>
              <a:t>Client - EIT </a:t>
            </a:r>
            <a:r>
              <a:rPr lang="fr-FR" sz="2000" b="0" i="0" u="none" strike="noStrike" dirty="0" err="1">
                <a:solidFill>
                  <a:srgbClr val="1B3316"/>
                </a:solidFill>
                <a:effectLst/>
                <a:latin typeface="Agrandir Thin" pitchFamily="2" charset="77"/>
              </a:rPr>
              <a:t>Health</a:t>
            </a:r>
            <a:endParaRPr lang="fr-FR" sz="2000" dirty="0">
              <a:solidFill>
                <a:srgbClr val="1B3316"/>
              </a:solidFill>
              <a:latin typeface="Agrandir Thin" pitchFamily="2" charset="77"/>
            </a:endParaRPr>
          </a:p>
        </p:txBody>
      </p:sp>
      <p:sp>
        <p:nvSpPr>
          <p:cNvPr id="45" name="TextBox 26">
            <a:extLst>
              <a:ext uri="{FF2B5EF4-FFF2-40B4-BE49-F238E27FC236}">
                <a16:creationId xmlns:a16="http://schemas.microsoft.com/office/drawing/2014/main" id="{92270E1D-92D6-F8EE-9B9B-AA924EEE13FE}"/>
              </a:ext>
            </a:extLst>
          </p:cNvPr>
          <p:cNvSpPr txBox="1"/>
          <p:nvPr/>
        </p:nvSpPr>
        <p:spPr>
          <a:xfrm>
            <a:off x="602488" y="1461734"/>
            <a:ext cx="11024896" cy="200055"/>
          </a:xfrm>
          <a:prstGeom prst="rect">
            <a:avLst/>
          </a:prstGeom>
        </p:spPr>
        <p:txBody>
          <a:bodyPr wrap="square" lIns="0" tIns="0" rIns="0" bIns="0" rtlCol="0" anchor="t">
            <a:spAutoFit/>
          </a:bodyPr>
          <a:lstStyle/>
          <a:p>
            <a:pPr>
              <a:spcBef>
                <a:spcPct val="0"/>
              </a:spcBef>
            </a:pPr>
            <a:r>
              <a:rPr lang="en-US" sz="1300" dirty="0" err="1">
                <a:solidFill>
                  <a:srgbClr val="1B3316"/>
                </a:solidFill>
                <a:latin typeface="Agrandir"/>
              </a:rPr>
              <a:t>Moyens</a:t>
            </a:r>
            <a:r>
              <a:rPr lang="en-US" sz="1300" dirty="0">
                <a:solidFill>
                  <a:srgbClr val="1B3316"/>
                </a:solidFill>
                <a:latin typeface="Agrandir"/>
              </a:rPr>
              <a:t> </a:t>
            </a:r>
            <a:r>
              <a:rPr lang="en-US" sz="1300" dirty="0" err="1">
                <a:solidFill>
                  <a:srgbClr val="1B3316"/>
                </a:solidFill>
                <a:latin typeface="Agrandir"/>
              </a:rPr>
              <a:t>engagés</a:t>
            </a:r>
            <a:r>
              <a:rPr lang="en-US" sz="1300" dirty="0">
                <a:solidFill>
                  <a:srgbClr val="1B3316"/>
                </a:solidFill>
                <a:latin typeface="Agrandir"/>
              </a:rPr>
              <a:t> : </a:t>
            </a:r>
            <a:r>
              <a:rPr lang="en-US" sz="1300" dirty="0" err="1">
                <a:solidFill>
                  <a:srgbClr val="1B3316"/>
                </a:solidFill>
                <a:latin typeface="Agrandir"/>
              </a:rPr>
              <a:t>Équipe</a:t>
            </a:r>
            <a:r>
              <a:rPr lang="en-US" sz="1300" dirty="0">
                <a:solidFill>
                  <a:srgbClr val="1B3316"/>
                </a:solidFill>
                <a:latin typeface="Agrandir"/>
              </a:rPr>
              <a:t> de 2 </a:t>
            </a:r>
            <a:r>
              <a:rPr lang="en-US" sz="1300" dirty="0" err="1">
                <a:solidFill>
                  <a:srgbClr val="1B3316"/>
                </a:solidFill>
                <a:latin typeface="Agrandir"/>
              </a:rPr>
              <a:t>cadreurs</a:t>
            </a:r>
            <a:r>
              <a:rPr lang="en-US" sz="1300" dirty="0">
                <a:solidFill>
                  <a:srgbClr val="1B3316"/>
                </a:solidFill>
                <a:latin typeface="Agrandir"/>
              </a:rPr>
              <a:t> pendant 5 </a:t>
            </a:r>
            <a:r>
              <a:rPr lang="en-US" sz="1300" dirty="0" err="1">
                <a:solidFill>
                  <a:srgbClr val="1B3316"/>
                </a:solidFill>
                <a:latin typeface="Agrandir"/>
              </a:rPr>
              <a:t>jours</a:t>
            </a:r>
            <a:r>
              <a:rPr lang="en-US" sz="1300" dirty="0">
                <a:solidFill>
                  <a:srgbClr val="1B3316"/>
                </a:solidFill>
                <a:latin typeface="Agrandir"/>
              </a:rPr>
              <a:t> &amp; 1 </a:t>
            </a:r>
            <a:r>
              <a:rPr lang="en-US" sz="1300" dirty="0" err="1">
                <a:solidFill>
                  <a:srgbClr val="1B3316"/>
                </a:solidFill>
                <a:latin typeface="Agrandir"/>
              </a:rPr>
              <a:t>monteur</a:t>
            </a:r>
            <a:r>
              <a:rPr lang="en-US" sz="1300" dirty="0">
                <a:solidFill>
                  <a:srgbClr val="1B3316"/>
                </a:solidFill>
                <a:latin typeface="Agrandir"/>
              </a:rPr>
              <a:t> pendant 10 </a:t>
            </a:r>
            <a:r>
              <a:rPr lang="en-US" sz="1300" dirty="0" err="1">
                <a:solidFill>
                  <a:srgbClr val="1B3316"/>
                </a:solidFill>
                <a:latin typeface="Agrandir"/>
              </a:rPr>
              <a:t>jours</a:t>
            </a:r>
            <a:r>
              <a:rPr lang="en-US" sz="1300" dirty="0">
                <a:solidFill>
                  <a:srgbClr val="1B3316"/>
                </a:solidFill>
                <a:latin typeface="Agrandir"/>
              </a:rPr>
              <a:t> avec </a:t>
            </a:r>
            <a:r>
              <a:rPr lang="en-US" sz="1300" dirty="0" err="1">
                <a:solidFill>
                  <a:srgbClr val="1B3316"/>
                </a:solidFill>
                <a:latin typeface="Agrandir"/>
              </a:rPr>
              <a:t>une</a:t>
            </a:r>
            <a:r>
              <a:rPr lang="en-US" sz="1300" dirty="0">
                <a:solidFill>
                  <a:srgbClr val="1B3316"/>
                </a:solidFill>
                <a:latin typeface="Agrandir"/>
              </a:rPr>
              <a:t> </a:t>
            </a:r>
            <a:r>
              <a:rPr lang="en-US" sz="1300" dirty="0" err="1">
                <a:solidFill>
                  <a:srgbClr val="1B3316"/>
                </a:solidFill>
                <a:latin typeface="Agrandir"/>
              </a:rPr>
              <a:t>soixantaine</a:t>
            </a:r>
            <a:r>
              <a:rPr lang="en-US" sz="1300" dirty="0">
                <a:solidFill>
                  <a:srgbClr val="1B3316"/>
                </a:solidFill>
                <a:latin typeface="Agrandir"/>
              </a:rPr>
              <a:t> de </a:t>
            </a:r>
            <a:r>
              <a:rPr lang="en-US" sz="1300" dirty="0" err="1">
                <a:solidFill>
                  <a:srgbClr val="1B3316"/>
                </a:solidFill>
                <a:latin typeface="Agrandir"/>
              </a:rPr>
              <a:t>livrables</a:t>
            </a:r>
            <a:endParaRPr lang="en-US" sz="1300" dirty="0">
              <a:solidFill>
                <a:srgbClr val="1B3316"/>
              </a:solidFill>
              <a:latin typeface="Agrandir"/>
            </a:endParaRPr>
          </a:p>
        </p:txBody>
      </p:sp>
      <p:sp>
        <p:nvSpPr>
          <p:cNvPr id="50" name="TextBox 28">
            <a:extLst>
              <a:ext uri="{FF2B5EF4-FFF2-40B4-BE49-F238E27FC236}">
                <a16:creationId xmlns:a16="http://schemas.microsoft.com/office/drawing/2014/main" id="{B7212EE7-A151-71D0-F635-6F6196783E2B}"/>
              </a:ext>
            </a:extLst>
          </p:cNvPr>
          <p:cNvSpPr txBox="1"/>
          <p:nvPr/>
        </p:nvSpPr>
        <p:spPr>
          <a:xfrm>
            <a:off x="4721972" y="4160521"/>
            <a:ext cx="2746491" cy="1415772"/>
          </a:xfrm>
          <a:prstGeom prst="rect">
            <a:avLst/>
          </a:prstGeom>
        </p:spPr>
        <p:txBody>
          <a:bodyPr wrap="square" lIns="0" tIns="0" rIns="0" bIns="0" rtlCol="0" anchor="t">
            <a:spAutoFit/>
          </a:bodyPr>
          <a:lstStyle/>
          <a:p>
            <a:pPr marL="0" lvl="1" algn="ctr">
              <a:spcBef>
                <a:spcPts val="600"/>
              </a:spcBef>
            </a:pPr>
            <a:r>
              <a:rPr lang="en-US" sz="900" dirty="0">
                <a:solidFill>
                  <a:srgbClr val="32501C"/>
                </a:solidFill>
                <a:latin typeface="Agrandir"/>
              </a:rPr>
              <a:t>Comment a t-on fait ?</a:t>
            </a:r>
          </a:p>
          <a:p>
            <a:pPr marL="184150" lvl="1" indent="-184150">
              <a:spcBef>
                <a:spcPts val="600"/>
              </a:spcBef>
              <a:buFont typeface="Arial"/>
              <a:buChar char="•"/>
            </a:pPr>
            <a:r>
              <a:rPr lang="en-US" sz="900" dirty="0" err="1">
                <a:solidFill>
                  <a:srgbClr val="32501C"/>
                </a:solidFill>
                <a:latin typeface="Agrandir"/>
              </a:rPr>
              <a:t>Déplacements</a:t>
            </a:r>
            <a:r>
              <a:rPr lang="en-US" sz="900" dirty="0">
                <a:solidFill>
                  <a:srgbClr val="32501C"/>
                </a:solidFill>
                <a:latin typeface="Agrandir"/>
              </a:rPr>
              <a:t> </a:t>
            </a:r>
            <a:r>
              <a:rPr lang="en-US" sz="900" dirty="0" err="1">
                <a:solidFill>
                  <a:srgbClr val="32501C"/>
                </a:solidFill>
                <a:latin typeface="Agrandir"/>
              </a:rPr>
              <a:t>en</a:t>
            </a:r>
            <a:r>
              <a:rPr lang="en-US" sz="900" dirty="0">
                <a:solidFill>
                  <a:srgbClr val="32501C"/>
                </a:solidFill>
                <a:latin typeface="Agrandir"/>
              </a:rPr>
              <a:t> train + location voiture </a:t>
            </a:r>
            <a:r>
              <a:rPr lang="en-US" sz="900" dirty="0" err="1">
                <a:solidFill>
                  <a:srgbClr val="32501C"/>
                </a:solidFill>
                <a:latin typeface="Agrandir"/>
              </a:rPr>
              <a:t>électrique</a:t>
            </a:r>
            <a:r>
              <a:rPr lang="en-US" sz="900" dirty="0">
                <a:solidFill>
                  <a:srgbClr val="32501C"/>
                </a:solidFill>
                <a:latin typeface="Agrandir"/>
              </a:rPr>
              <a:t> (vs voiture </a:t>
            </a:r>
            <a:r>
              <a:rPr lang="en-US" sz="900" dirty="0" err="1">
                <a:solidFill>
                  <a:srgbClr val="32501C"/>
                </a:solidFill>
                <a:latin typeface="Agrandir"/>
              </a:rPr>
              <a:t>à</a:t>
            </a:r>
            <a:r>
              <a:rPr lang="en-US" sz="900" dirty="0">
                <a:solidFill>
                  <a:srgbClr val="32501C"/>
                </a:solidFill>
                <a:latin typeface="Agrandir"/>
              </a:rPr>
              <a:t> essence)</a:t>
            </a:r>
          </a:p>
          <a:p>
            <a:pPr marL="184150" lvl="1" indent="-184150">
              <a:spcBef>
                <a:spcPts val="600"/>
              </a:spcBef>
              <a:buFont typeface="Arial"/>
              <a:buChar char="•"/>
            </a:pPr>
            <a:r>
              <a:rPr lang="en-US" sz="900" dirty="0" err="1">
                <a:solidFill>
                  <a:srgbClr val="32501C"/>
                </a:solidFill>
                <a:latin typeface="Agrandir"/>
              </a:rPr>
              <a:t>Optimisation</a:t>
            </a:r>
            <a:r>
              <a:rPr lang="en-US" sz="900" dirty="0">
                <a:solidFill>
                  <a:srgbClr val="32501C"/>
                </a:solidFill>
                <a:latin typeface="Agrandir"/>
              </a:rPr>
              <a:t> des sessions de montages + </a:t>
            </a:r>
            <a:r>
              <a:rPr lang="en-US" sz="900" dirty="0" err="1">
                <a:solidFill>
                  <a:srgbClr val="32501C"/>
                </a:solidFill>
                <a:latin typeface="Agrandir"/>
              </a:rPr>
              <a:t>utilisisation</a:t>
            </a:r>
            <a:r>
              <a:rPr lang="en-US" sz="900" dirty="0">
                <a:solidFill>
                  <a:srgbClr val="32501C"/>
                </a:solidFill>
                <a:latin typeface="Agrandir"/>
              </a:rPr>
              <a:t> de </a:t>
            </a:r>
            <a:r>
              <a:rPr lang="en-US" sz="900" dirty="0" err="1">
                <a:solidFill>
                  <a:srgbClr val="32501C"/>
                </a:solidFill>
                <a:latin typeface="Agrandir"/>
              </a:rPr>
              <a:t>disques</a:t>
            </a:r>
            <a:r>
              <a:rPr lang="en-US" sz="900" dirty="0">
                <a:solidFill>
                  <a:srgbClr val="32501C"/>
                </a:solidFill>
                <a:latin typeface="Agrandir"/>
              </a:rPr>
              <a:t> </a:t>
            </a:r>
            <a:r>
              <a:rPr lang="en-US" sz="900" dirty="0" err="1">
                <a:solidFill>
                  <a:srgbClr val="32501C"/>
                </a:solidFill>
                <a:latin typeface="Agrandir"/>
              </a:rPr>
              <a:t>durs</a:t>
            </a:r>
            <a:r>
              <a:rPr lang="en-US" sz="900" dirty="0">
                <a:solidFill>
                  <a:srgbClr val="32501C"/>
                </a:solidFill>
                <a:latin typeface="Agrandir"/>
              </a:rPr>
              <a:t> au lieu du cloud</a:t>
            </a:r>
          </a:p>
          <a:p>
            <a:pPr marL="184150" lvl="1" indent="-184150">
              <a:spcBef>
                <a:spcPts val="600"/>
              </a:spcBef>
              <a:buFont typeface="Arial"/>
              <a:buChar char="•"/>
            </a:pPr>
            <a:r>
              <a:rPr lang="en-US" sz="900" dirty="0" err="1">
                <a:solidFill>
                  <a:srgbClr val="32501C"/>
                </a:solidFill>
                <a:latin typeface="Agrandir"/>
              </a:rPr>
              <a:t>Logement</a:t>
            </a:r>
            <a:r>
              <a:rPr lang="en-US" sz="900" dirty="0">
                <a:solidFill>
                  <a:srgbClr val="32501C"/>
                </a:solidFill>
                <a:latin typeface="Agrandir"/>
              </a:rPr>
              <a:t> et </a:t>
            </a:r>
            <a:r>
              <a:rPr lang="en-US" sz="900" dirty="0" err="1">
                <a:solidFill>
                  <a:srgbClr val="32501C"/>
                </a:solidFill>
                <a:latin typeface="Agrandir"/>
              </a:rPr>
              <a:t>repas</a:t>
            </a:r>
            <a:r>
              <a:rPr lang="en-US" sz="900" dirty="0">
                <a:solidFill>
                  <a:srgbClr val="32501C"/>
                </a:solidFill>
                <a:latin typeface="Agrandir"/>
              </a:rPr>
              <a:t> </a:t>
            </a:r>
            <a:r>
              <a:rPr lang="en-US" sz="900" dirty="0" err="1">
                <a:solidFill>
                  <a:srgbClr val="32501C"/>
                </a:solidFill>
                <a:latin typeface="Agrandir"/>
              </a:rPr>
              <a:t>labelisés</a:t>
            </a:r>
            <a:r>
              <a:rPr lang="en-US" sz="900" dirty="0">
                <a:solidFill>
                  <a:srgbClr val="32501C"/>
                </a:solidFill>
                <a:latin typeface="Agrandir"/>
              </a:rPr>
              <a:t> eco </a:t>
            </a:r>
            <a:r>
              <a:rPr lang="en-US" sz="900" dirty="0" err="1">
                <a:solidFill>
                  <a:srgbClr val="32501C"/>
                </a:solidFill>
                <a:latin typeface="Agrandir"/>
              </a:rPr>
              <a:t>responsables</a:t>
            </a:r>
            <a:endParaRPr lang="en-US" sz="900" dirty="0">
              <a:solidFill>
                <a:srgbClr val="32501C"/>
              </a:solidFill>
              <a:latin typeface="Agrandir"/>
            </a:endParaRPr>
          </a:p>
          <a:p>
            <a:pPr marL="184150" lvl="1" indent="-184150">
              <a:spcBef>
                <a:spcPts val="600"/>
              </a:spcBef>
              <a:buFont typeface="Arial"/>
              <a:buChar char="•"/>
            </a:pPr>
            <a:r>
              <a:rPr lang="en-US" sz="900" dirty="0" err="1">
                <a:solidFill>
                  <a:srgbClr val="32501C"/>
                </a:solidFill>
                <a:latin typeface="Agrandir"/>
              </a:rPr>
              <a:t>Utilisation</a:t>
            </a:r>
            <a:r>
              <a:rPr lang="en-US" sz="900" dirty="0">
                <a:solidFill>
                  <a:srgbClr val="32501C"/>
                </a:solidFill>
                <a:latin typeface="Agrandir"/>
              </a:rPr>
              <a:t> de batteries </a:t>
            </a:r>
            <a:r>
              <a:rPr lang="en-US" sz="900" dirty="0" err="1">
                <a:solidFill>
                  <a:srgbClr val="32501C"/>
                </a:solidFill>
                <a:latin typeface="Agrandir"/>
              </a:rPr>
              <a:t>basse</a:t>
            </a:r>
            <a:r>
              <a:rPr lang="en-US" sz="900" dirty="0">
                <a:solidFill>
                  <a:srgbClr val="32501C"/>
                </a:solidFill>
                <a:latin typeface="Agrandir"/>
              </a:rPr>
              <a:t> </a:t>
            </a:r>
            <a:r>
              <a:rPr lang="en-US" sz="900" dirty="0" err="1">
                <a:solidFill>
                  <a:srgbClr val="32501C"/>
                </a:solidFill>
                <a:latin typeface="Agrandir"/>
              </a:rPr>
              <a:t>consommation</a:t>
            </a:r>
            <a:r>
              <a:rPr lang="en-US" sz="900" dirty="0">
                <a:solidFill>
                  <a:srgbClr val="32501C"/>
                </a:solidFill>
                <a:latin typeface="Agrandir"/>
              </a:rPr>
              <a:t> et </a:t>
            </a:r>
            <a:r>
              <a:rPr lang="en-US" sz="900" dirty="0" err="1">
                <a:solidFill>
                  <a:srgbClr val="32501C"/>
                </a:solidFill>
                <a:latin typeface="Agrandir"/>
              </a:rPr>
              <a:t>générateur</a:t>
            </a:r>
            <a:r>
              <a:rPr lang="en-US" sz="900" dirty="0">
                <a:solidFill>
                  <a:srgbClr val="32501C"/>
                </a:solidFill>
                <a:latin typeface="Agrandir"/>
              </a:rPr>
              <a:t> </a:t>
            </a:r>
            <a:r>
              <a:rPr lang="en-US" sz="900" dirty="0" err="1">
                <a:solidFill>
                  <a:srgbClr val="32501C"/>
                </a:solidFill>
                <a:latin typeface="Agrandir"/>
              </a:rPr>
              <a:t>énergie</a:t>
            </a:r>
            <a:r>
              <a:rPr lang="en-US" sz="900" dirty="0">
                <a:solidFill>
                  <a:srgbClr val="32501C"/>
                </a:solidFill>
                <a:latin typeface="Agrandir"/>
              </a:rPr>
              <a:t> </a:t>
            </a:r>
            <a:r>
              <a:rPr lang="en-US" sz="900" dirty="0" err="1">
                <a:solidFill>
                  <a:srgbClr val="32501C"/>
                </a:solidFill>
                <a:latin typeface="Agrandir"/>
              </a:rPr>
              <a:t>solaire</a:t>
            </a:r>
            <a:r>
              <a:rPr lang="en-US" sz="900" dirty="0">
                <a:solidFill>
                  <a:srgbClr val="32501C"/>
                </a:solidFill>
                <a:latin typeface="Agrandir"/>
              </a:rPr>
              <a:t>.</a:t>
            </a:r>
          </a:p>
        </p:txBody>
      </p:sp>
      <p:grpSp>
        <p:nvGrpSpPr>
          <p:cNvPr id="58" name="Groupe 57">
            <a:extLst>
              <a:ext uri="{FF2B5EF4-FFF2-40B4-BE49-F238E27FC236}">
                <a16:creationId xmlns:a16="http://schemas.microsoft.com/office/drawing/2014/main" id="{638E6D9C-915E-B3D6-5641-01F38C508CA0}"/>
              </a:ext>
            </a:extLst>
          </p:cNvPr>
          <p:cNvGrpSpPr/>
          <p:nvPr/>
        </p:nvGrpSpPr>
        <p:grpSpPr>
          <a:xfrm>
            <a:off x="4853354" y="2723923"/>
            <a:ext cx="2485292" cy="1119212"/>
            <a:chOff x="4853354" y="2937326"/>
            <a:chExt cx="2485292" cy="1119212"/>
          </a:xfrm>
        </p:grpSpPr>
        <p:cxnSp>
          <p:nvCxnSpPr>
            <p:cNvPr id="57" name="Connecteur droit avec flèche 56">
              <a:extLst>
                <a:ext uri="{FF2B5EF4-FFF2-40B4-BE49-F238E27FC236}">
                  <a16:creationId xmlns:a16="http://schemas.microsoft.com/office/drawing/2014/main" id="{102DB98B-755A-9665-BB7A-16982B228E9E}"/>
                </a:ext>
              </a:extLst>
            </p:cNvPr>
            <p:cNvCxnSpPr>
              <a:cxnSpLocks/>
            </p:cNvCxnSpPr>
            <p:nvPr/>
          </p:nvCxnSpPr>
          <p:spPr>
            <a:xfrm>
              <a:off x="4853354" y="3495593"/>
              <a:ext cx="2485292" cy="0"/>
            </a:xfrm>
            <a:prstGeom prst="straightConnector1">
              <a:avLst/>
            </a:prstGeom>
            <a:ln w="19050">
              <a:solidFill>
                <a:srgbClr val="32501C"/>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55" name="Groupe 54">
              <a:extLst>
                <a:ext uri="{FF2B5EF4-FFF2-40B4-BE49-F238E27FC236}">
                  <a16:creationId xmlns:a16="http://schemas.microsoft.com/office/drawing/2014/main" id="{288A9EAE-B17C-481C-7D08-8BFFCD7745A5}"/>
                </a:ext>
              </a:extLst>
            </p:cNvPr>
            <p:cNvGrpSpPr/>
            <p:nvPr/>
          </p:nvGrpSpPr>
          <p:grpSpPr>
            <a:xfrm>
              <a:off x="5525454" y="2937326"/>
              <a:ext cx="1141091" cy="1119212"/>
              <a:chOff x="6393596" y="-382255"/>
              <a:chExt cx="1141091" cy="1119212"/>
            </a:xfrm>
          </p:grpSpPr>
          <p:sp>
            <p:nvSpPr>
              <p:cNvPr id="52" name="Ellipse 51">
                <a:extLst>
                  <a:ext uri="{FF2B5EF4-FFF2-40B4-BE49-F238E27FC236}">
                    <a16:creationId xmlns:a16="http://schemas.microsoft.com/office/drawing/2014/main" id="{A40429C4-AE36-B33D-7042-D4DB9CD071E9}"/>
                  </a:ext>
                </a:extLst>
              </p:cNvPr>
              <p:cNvSpPr/>
              <p:nvPr/>
            </p:nvSpPr>
            <p:spPr>
              <a:xfrm>
                <a:off x="6404536" y="-382255"/>
                <a:ext cx="1119212" cy="1119212"/>
              </a:xfrm>
              <a:prstGeom prst="ellipse">
                <a:avLst/>
              </a:prstGeom>
              <a:solidFill>
                <a:srgbClr val="8394A8"/>
              </a:solidFill>
              <a:ln w="19050">
                <a:solidFill>
                  <a:srgbClr val="EFE7D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sz="1400" dirty="0">
                  <a:latin typeface="Larissa" pitchFamily="2" charset="77"/>
                </a:endParaRPr>
              </a:p>
            </p:txBody>
          </p:sp>
          <p:sp>
            <p:nvSpPr>
              <p:cNvPr id="54" name="ZoneTexte 53">
                <a:extLst>
                  <a:ext uri="{FF2B5EF4-FFF2-40B4-BE49-F238E27FC236}">
                    <a16:creationId xmlns:a16="http://schemas.microsoft.com/office/drawing/2014/main" id="{4CB00057-EB08-E4FF-9845-84691DCF030B}"/>
                  </a:ext>
                </a:extLst>
              </p:cNvPr>
              <p:cNvSpPr txBox="1"/>
              <p:nvPr/>
            </p:nvSpPr>
            <p:spPr>
              <a:xfrm>
                <a:off x="6393596" y="-239487"/>
                <a:ext cx="1141091" cy="830997"/>
              </a:xfrm>
              <a:prstGeom prst="rect">
                <a:avLst/>
              </a:prstGeom>
              <a:noFill/>
            </p:spPr>
            <p:txBody>
              <a:bodyPr wrap="square">
                <a:spAutoFit/>
              </a:bodyPr>
              <a:lstStyle/>
              <a:p>
                <a:pPr algn="ctr"/>
                <a:r>
                  <a:rPr lang="fr-FR" sz="1600" dirty="0">
                    <a:solidFill>
                      <a:srgbClr val="FFF7E9"/>
                    </a:solidFill>
                    <a:latin typeface="Impact" panose="020B0806030902050204" pitchFamily="34" charset="0"/>
                  </a:rPr>
                  <a:t>Bilan carbone divisé 3</a:t>
                </a:r>
              </a:p>
            </p:txBody>
          </p:sp>
        </p:gr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ande démo 2023 - Impact Studio">
            <a:hlinkClick r:id="" action="ppaction://media"/>
            <a:extLst>
              <a:ext uri="{FF2B5EF4-FFF2-40B4-BE49-F238E27FC236}">
                <a16:creationId xmlns:a16="http://schemas.microsoft.com/office/drawing/2014/main" id="{174C9742-FE3B-62F9-D201-AA1F139DEC0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762000"/>
            <a:ext cx="12192000" cy="5334000"/>
          </a:xfrm>
          <a:prstGeom prst="rect">
            <a:avLst/>
          </a:prstGeom>
        </p:spPr>
      </p:pic>
    </p:spTree>
    <p:extLst>
      <p:ext uri="{BB962C8B-B14F-4D97-AF65-F5344CB8AC3E}">
        <p14:creationId xmlns:p14="http://schemas.microsoft.com/office/powerpoint/2010/main" val="4083808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3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descr="Une image contenant meubles, fenêtre, arbre, table basse&#10;&#10;Description générée automatiquement">
            <a:extLst>
              <a:ext uri="{FF2B5EF4-FFF2-40B4-BE49-F238E27FC236}">
                <a16:creationId xmlns:a16="http://schemas.microsoft.com/office/drawing/2014/main" id="{F7CCA886-5D81-875F-67BD-C4656B5A923A}"/>
              </a:ext>
            </a:extLst>
          </p:cNvPr>
          <p:cNvPicPr>
            <a:picLocks noChangeAspect="1"/>
          </p:cNvPicPr>
          <p:nvPr/>
        </p:nvPicPr>
        <p:blipFill rotWithShape="1">
          <a:blip r:embed="rId2"/>
          <a:srcRect l="15473" t="138" r="41075" b="-138"/>
          <a:stretch/>
        </p:blipFill>
        <p:spPr>
          <a:xfrm flipH="1">
            <a:off x="0" y="-5737"/>
            <a:ext cx="5320145" cy="6863737"/>
          </a:xfrm>
          <a:prstGeom prst="rect">
            <a:avLst/>
          </a:prstGeom>
        </p:spPr>
      </p:pic>
      <p:sp>
        <p:nvSpPr>
          <p:cNvPr id="4" name="ZoneTexte 3">
            <a:extLst>
              <a:ext uri="{FF2B5EF4-FFF2-40B4-BE49-F238E27FC236}">
                <a16:creationId xmlns:a16="http://schemas.microsoft.com/office/drawing/2014/main" id="{F9299E44-3D8C-FBD1-FF13-21C9231BF624}"/>
              </a:ext>
            </a:extLst>
          </p:cNvPr>
          <p:cNvSpPr txBox="1"/>
          <p:nvPr/>
        </p:nvSpPr>
        <p:spPr>
          <a:xfrm>
            <a:off x="5826532" y="933419"/>
            <a:ext cx="5565244" cy="646331"/>
          </a:xfrm>
          <a:prstGeom prst="rect">
            <a:avLst/>
          </a:prstGeom>
          <a:noFill/>
        </p:spPr>
        <p:txBody>
          <a:bodyPr wrap="square">
            <a:spAutoFit/>
          </a:bodyPr>
          <a:lstStyle/>
          <a:p>
            <a:r>
              <a:rPr lang="fr-FR" sz="3600" b="1" dirty="0">
                <a:solidFill>
                  <a:srgbClr val="1B3316"/>
                </a:solidFill>
                <a:latin typeface="Impact" panose="020B0806030902050204" pitchFamily="34" charset="0"/>
              </a:rPr>
              <a:t>Impact Podcast</a:t>
            </a:r>
            <a:endParaRPr lang="fr-FR" sz="3600" dirty="0">
              <a:solidFill>
                <a:srgbClr val="1B3316"/>
              </a:solidFill>
              <a:latin typeface="Impact" panose="020B0806030902050204" pitchFamily="34" charset="0"/>
            </a:endParaRPr>
          </a:p>
        </p:txBody>
      </p:sp>
      <p:sp>
        <p:nvSpPr>
          <p:cNvPr id="10" name="ZoneTexte 9">
            <a:extLst>
              <a:ext uri="{FF2B5EF4-FFF2-40B4-BE49-F238E27FC236}">
                <a16:creationId xmlns:a16="http://schemas.microsoft.com/office/drawing/2014/main" id="{082F8343-99E6-37D5-7536-031B714367EE}"/>
              </a:ext>
            </a:extLst>
          </p:cNvPr>
          <p:cNvSpPr txBox="1"/>
          <p:nvPr/>
        </p:nvSpPr>
        <p:spPr>
          <a:xfrm>
            <a:off x="5826532" y="1836194"/>
            <a:ext cx="5320146" cy="3970318"/>
          </a:xfrm>
          <a:prstGeom prst="rect">
            <a:avLst/>
          </a:prstGeom>
          <a:noFill/>
        </p:spPr>
        <p:txBody>
          <a:bodyPr wrap="square">
            <a:spAutoFit/>
          </a:bodyPr>
          <a:lstStyle/>
          <a:p>
            <a:r>
              <a:rPr lang="fr-FR" i="0" u="none" strike="noStrike" dirty="0">
                <a:solidFill>
                  <a:srgbClr val="000000"/>
                </a:solidFill>
                <a:effectLst/>
                <a:latin typeface="Agrandir Thin" pitchFamily="2" charset="77"/>
              </a:rPr>
              <a:t>Le podcast qui donne la parole aux acteurs du changement et lève le voile sur la RSE.</a:t>
            </a:r>
          </a:p>
          <a:p>
            <a:r>
              <a:rPr lang="fr-FR" i="0" u="none" strike="noStrike" dirty="0">
                <a:solidFill>
                  <a:srgbClr val="000000"/>
                </a:solidFill>
                <a:effectLst/>
                <a:latin typeface="Agrandir Thin" pitchFamily="2" charset="77"/>
              </a:rPr>
              <a:t>Partez à la rencontre de celles et ceux qui portent et incarnent les engagements RSE au cœur des entreprises.</a:t>
            </a:r>
          </a:p>
          <a:p>
            <a:pPr algn="l"/>
            <a:endParaRPr lang="fr-FR" i="0" u="none" strike="noStrike" dirty="0">
              <a:solidFill>
                <a:srgbClr val="000000"/>
              </a:solidFill>
              <a:effectLst/>
              <a:latin typeface="Agrandir Thin" pitchFamily="2" charset="77"/>
            </a:endParaRPr>
          </a:p>
          <a:p>
            <a:pPr algn="l"/>
            <a:r>
              <a:rPr lang="fr-FR" b="1" i="0" u="none" strike="noStrike" dirty="0">
                <a:solidFill>
                  <a:srgbClr val="000000"/>
                </a:solidFill>
                <a:effectLst/>
                <a:latin typeface="Agrandir Thin" pitchFamily="2" charset="77"/>
              </a:rPr>
              <a:t>L’objectif </a:t>
            </a:r>
            <a:r>
              <a:rPr lang="fr-FR" b="1" dirty="0">
                <a:solidFill>
                  <a:srgbClr val="000000"/>
                </a:solidFill>
                <a:latin typeface="Agrandir Thin" pitchFamily="2" charset="77"/>
              </a:rPr>
              <a:t>-</a:t>
            </a:r>
            <a:endParaRPr lang="fr-FR" b="1" i="0" u="none" strike="noStrike" dirty="0">
              <a:solidFill>
                <a:srgbClr val="000000"/>
              </a:solidFill>
              <a:effectLst/>
              <a:latin typeface="Agrandir Thin" pitchFamily="2" charset="77"/>
            </a:endParaRPr>
          </a:p>
          <a:p>
            <a:pPr algn="l"/>
            <a:endParaRPr lang="fr-FR" b="1" i="0" u="none" strike="noStrike" dirty="0">
              <a:solidFill>
                <a:srgbClr val="000000"/>
              </a:solidFill>
              <a:effectLst/>
              <a:latin typeface="Agrandir Thin" pitchFamily="2" charset="77"/>
            </a:endParaRPr>
          </a:p>
          <a:p>
            <a:pPr marL="285750" indent="-285750" algn="l">
              <a:buFontTx/>
              <a:buChar char="-"/>
            </a:pPr>
            <a:r>
              <a:rPr lang="fr-FR" b="0" i="0" u="none" strike="noStrike" dirty="0">
                <a:solidFill>
                  <a:srgbClr val="000000"/>
                </a:solidFill>
                <a:effectLst/>
                <a:latin typeface="Agrandir Thin" pitchFamily="2" charset="77"/>
              </a:rPr>
              <a:t>Inspirer et informer notre audience sur l'importance de la RSE</a:t>
            </a:r>
          </a:p>
          <a:p>
            <a:pPr marL="285750" indent="-285750" algn="l">
              <a:buFontTx/>
              <a:buChar char="-"/>
            </a:pPr>
            <a:r>
              <a:rPr lang="fr-FR" dirty="0">
                <a:solidFill>
                  <a:srgbClr val="000000"/>
                </a:solidFill>
                <a:latin typeface="Agrandir Thin" pitchFamily="2" charset="77"/>
              </a:rPr>
              <a:t>Présenter d</a:t>
            </a:r>
            <a:r>
              <a:rPr lang="fr-FR" b="0" i="0" u="none" strike="noStrike" dirty="0">
                <a:solidFill>
                  <a:srgbClr val="000000"/>
                </a:solidFill>
                <a:effectLst/>
                <a:latin typeface="Agrandir Thin" pitchFamily="2" charset="77"/>
              </a:rPr>
              <a:t>es pratiques exemplaires dans ce domaine et comment les intégrer manière concrète et efficace </a:t>
            </a:r>
            <a:r>
              <a:rPr lang="fr-FR" dirty="0">
                <a:solidFill>
                  <a:srgbClr val="000000"/>
                </a:solidFill>
                <a:latin typeface="Agrandir Thin" pitchFamily="2" charset="77"/>
              </a:rPr>
              <a:t>au </a:t>
            </a:r>
            <a:r>
              <a:rPr lang="fr-FR" b="0" i="0" u="none" strike="noStrike" dirty="0">
                <a:solidFill>
                  <a:srgbClr val="000000"/>
                </a:solidFill>
                <a:effectLst/>
                <a:latin typeface="Agrandir Thin" pitchFamily="2" charset="77"/>
              </a:rPr>
              <a:t>quotidien.</a:t>
            </a:r>
          </a:p>
          <a:p>
            <a:pPr marL="285750" indent="-285750" algn="l">
              <a:buFontTx/>
              <a:buChar char="-"/>
            </a:pPr>
            <a:r>
              <a:rPr lang="fr-FR" dirty="0">
                <a:solidFill>
                  <a:srgbClr val="000000"/>
                </a:solidFill>
                <a:latin typeface="Agrandir Thin" pitchFamily="2" charset="77"/>
              </a:rPr>
              <a:t>Prouver </a:t>
            </a:r>
            <a:r>
              <a:rPr lang="fr-FR" b="0" i="0" u="none" strike="noStrike" dirty="0">
                <a:solidFill>
                  <a:srgbClr val="000000"/>
                </a:solidFill>
                <a:effectLst/>
                <a:latin typeface="Agrandir Thin" pitchFamily="2" charset="77"/>
              </a:rPr>
              <a:t>que la RSE c’est cool !</a:t>
            </a:r>
          </a:p>
        </p:txBody>
      </p:sp>
      <p:sp>
        <p:nvSpPr>
          <p:cNvPr id="9" name="ZoneTexte 8">
            <a:extLst>
              <a:ext uri="{FF2B5EF4-FFF2-40B4-BE49-F238E27FC236}">
                <a16:creationId xmlns:a16="http://schemas.microsoft.com/office/drawing/2014/main" id="{558D2D2D-567E-C85F-7201-D79C70E6FD9D}"/>
              </a:ext>
            </a:extLst>
          </p:cNvPr>
          <p:cNvSpPr txBox="1"/>
          <p:nvPr/>
        </p:nvSpPr>
        <p:spPr>
          <a:xfrm>
            <a:off x="5826532" y="6062956"/>
            <a:ext cx="4249062" cy="338554"/>
          </a:xfrm>
          <a:prstGeom prst="rect">
            <a:avLst/>
          </a:prstGeom>
          <a:noFill/>
        </p:spPr>
        <p:txBody>
          <a:bodyPr wrap="square">
            <a:spAutoFit/>
          </a:bodyPr>
          <a:lstStyle/>
          <a:p>
            <a:r>
              <a:rPr lang="fr-FR" sz="1600" b="1" i="0" u="none" strike="noStrike" dirty="0">
                <a:solidFill>
                  <a:srgbClr val="1B3316"/>
                </a:solidFill>
                <a:effectLst/>
                <a:latin typeface="Agrandir Thin" pitchFamily="2" charset="77"/>
                <a:hlinkClick r:id="rId3">
                  <a:extLst>
                    <a:ext uri="{A12FA001-AC4F-418D-AE19-62706E023703}">
                      <ahyp:hlinkClr xmlns:ahyp="http://schemas.microsoft.com/office/drawing/2018/hyperlinkcolor" val="tx"/>
                    </a:ext>
                  </a:extLst>
                </a:hlinkClick>
              </a:rPr>
              <a:t>Découvrez le pilote </a:t>
            </a:r>
            <a:r>
              <a:rPr lang="fr-FR" sz="1600" b="1" dirty="0">
                <a:solidFill>
                  <a:srgbClr val="1B3316"/>
                </a:solidFill>
                <a:latin typeface="Agrandir Thin" pitchFamily="2" charset="77"/>
                <a:hlinkClick r:id="rId3">
                  <a:extLst>
                    <a:ext uri="{A12FA001-AC4F-418D-AE19-62706E023703}">
                      <ahyp:hlinkClr xmlns:ahyp="http://schemas.microsoft.com/office/drawing/2018/hyperlinkcolor" val="tx"/>
                    </a:ext>
                  </a:extLst>
                </a:hlinkClick>
              </a:rPr>
              <a:t>du premier épisode</a:t>
            </a:r>
            <a:r>
              <a:rPr lang="fr-FR" sz="1600" b="1" dirty="0">
                <a:solidFill>
                  <a:srgbClr val="1B3316"/>
                </a:solidFill>
                <a:latin typeface="Agrandir Thin" pitchFamily="2" charset="77"/>
              </a:rPr>
              <a:t> 🎙️</a:t>
            </a:r>
            <a:endParaRPr lang="fr-FR" sz="1600" dirty="0">
              <a:solidFill>
                <a:srgbClr val="1B3316"/>
              </a:solidFill>
            </a:endParaRPr>
          </a:p>
        </p:txBody>
      </p:sp>
      <p:pic>
        <p:nvPicPr>
          <p:cNvPr id="13" name="Image 12">
            <a:extLst>
              <a:ext uri="{FF2B5EF4-FFF2-40B4-BE49-F238E27FC236}">
                <a16:creationId xmlns:a16="http://schemas.microsoft.com/office/drawing/2014/main" id="{8347B4A3-5615-3392-BE56-D103F5B0C5BC}"/>
              </a:ext>
            </a:extLst>
          </p:cNvPr>
          <p:cNvPicPr>
            <a:picLocks noChangeAspect="1"/>
          </p:cNvPicPr>
          <p:nvPr/>
        </p:nvPicPr>
        <p:blipFill>
          <a:blip r:embed="rId4"/>
          <a:stretch>
            <a:fillRect/>
          </a:stretch>
        </p:blipFill>
        <p:spPr>
          <a:xfrm>
            <a:off x="274642" y="5703571"/>
            <a:ext cx="1300771" cy="850504"/>
          </a:xfrm>
          <a:prstGeom prst="rect">
            <a:avLst/>
          </a:prstGeom>
        </p:spPr>
      </p:pic>
    </p:spTree>
    <p:extLst>
      <p:ext uri="{BB962C8B-B14F-4D97-AF65-F5344CB8AC3E}">
        <p14:creationId xmlns:p14="http://schemas.microsoft.com/office/powerpoint/2010/main" val="398458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a:extLst>
              <a:ext uri="{FF2B5EF4-FFF2-40B4-BE49-F238E27FC236}">
                <a16:creationId xmlns:a16="http://schemas.microsoft.com/office/drawing/2014/main" id="{F5DA02A4-F608-0BD0-D195-B9659CFF692A}"/>
              </a:ext>
            </a:extLst>
          </p:cNvPr>
          <p:cNvSpPr txBox="1"/>
          <p:nvPr/>
        </p:nvSpPr>
        <p:spPr>
          <a:xfrm>
            <a:off x="530756" y="1006368"/>
            <a:ext cx="3948803" cy="646331"/>
          </a:xfrm>
          <a:prstGeom prst="rect">
            <a:avLst/>
          </a:prstGeom>
          <a:noFill/>
        </p:spPr>
        <p:txBody>
          <a:bodyPr wrap="square">
            <a:spAutoFit/>
          </a:bodyPr>
          <a:lstStyle/>
          <a:p>
            <a:r>
              <a:rPr lang="fr-FR" sz="3600" b="1" dirty="0">
                <a:solidFill>
                  <a:srgbClr val="EFE7D8"/>
                </a:solidFill>
                <a:latin typeface="Impact" panose="020B0806030902050204" pitchFamily="34" charset="0"/>
              </a:rPr>
              <a:t>Le fondateur.</a:t>
            </a:r>
            <a:endParaRPr lang="fr-FR" sz="3600" dirty="0">
              <a:solidFill>
                <a:srgbClr val="EFE7D8"/>
              </a:solidFill>
              <a:latin typeface="Impact" panose="020B0806030902050204" pitchFamily="34" charset="0"/>
            </a:endParaRPr>
          </a:p>
        </p:txBody>
      </p:sp>
      <p:sp>
        <p:nvSpPr>
          <p:cNvPr id="10" name="ZoneTexte 9">
            <a:extLst>
              <a:ext uri="{FF2B5EF4-FFF2-40B4-BE49-F238E27FC236}">
                <a16:creationId xmlns:a16="http://schemas.microsoft.com/office/drawing/2014/main" id="{07AE1892-7EC1-D830-0AC8-78038DC1B98C}"/>
              </a:ext>
            </a:extLst>
          </p:cNvPr>
          <p:cNvSpPr txBox="1"/>
          <p:nvPr/>
        </p:nvSpPr>
        <p:spPr>
          <a:xfrm>
            <a:off x="530755" y="2259349"/>
            <a:ext cx="6536471" cy="2862322"/>
          </a:xfrm>
          <a:prstGeom prst="rect">
            <a:avLst/>
          </a:prstGeom>
          <a:noFill/>
        </p:spPr>
        <p:txBody>
          <a:bodyPr wrap="square">
            <a:spAutoFit/>
          </a:bodyPr>
          <a:lstStyle/>
          <a:p>
            <a:r>
              <a:rPr lang="fr-FR" dirty="0">
                <a:solidFill>
                  <a:srgbClr val="EFE7D8"/>
                </a:solidFill>
                <a:latin typeface="Agrandir Thin" pitchFamily="2" charset="77"/>
              </a:rPr>
              <a:t>Directeur de production en agence de pub, réalisateur et photographe sur du documentaire, de la publicité et de la fiction depuis plus de 10 ans, Johan </a:t>
            </a:r>
            <a:r>
              <a:rPr lang="fr-FR" dirty="0" err="1">
                <a:solidFill>
                  <a:srgbClr val="EFE7D8"/>
                </a:solidFill>
                <a:latin typeface="Agrandir Thin" pitchFamily="2" charset="77"/>
              </a:rPr>
              <a:t>Amselem</a:t>
            </a:r>
            <a:r>
              <a:rPr lang="fr-FR" dirty="0">
                <a:solidFill>
                  <a:srgbClr val="EFE7D8"/>
                </a:solidFill>
                <a:latin typeface="Agrandir Thin" pitchFamily="2" charset="77"/>
              </a:rPr>
              <a:t> créé Impact Studio en 2023, considérant qu’il est grand temps d’intégrer une approche responsable au secteur de l’audiovisuel. </a:t>
            </a:r>
          </a:p>
          <a:p>
            <a:endParaRPr lang="fr-FR" dirty="0">
              <a:solidFill>
                <a:srgbClr val="EFE7D8"/>
              </a:solidFill>
              <a:latin typeface="Agrandir Thin" pitchFamily="2" charset="77"/>
            </a:endParaRPr>
          </a:p>
          <a:p>
            <a:r>
              <a:rPr lang="fr-FR" dirty="0">
                <a:solidFill>
                  <a:srgbClr val="EFE7D8"/>
                </a:solidFill>
                <a:latin typeface="Agrandir Thin" pitchFamily="2" charset="77"/>
              </a:rPr>
              <a:t>Son ambition? Moins d’impact sur l’environnement, plus d’impact positif. Souhaitant se positionner comme véritable partenaire de ses clients en mettant toute son expertise et son réseau au service de causes qui comptent.</a:t>
            </a:r>
          </a:p>
        </p:txBody>
      </p:sp>
      <p:pic>
        <p:nvPicPr>
          <p:cNvPr id="4" name="Image 3">
            <a:extLst>
              <a:ext uri="{FF2B5EF4-FFF2-40B4-BE49-F238E27FC236}">
                <a16:creationId xmlns:a16="http://schemas.microsoft.com/office/drawing/2014/main" id="{ABAA622D-6B40-A6F4-C912-512630AAA248}"/>
              </a:ext>
            </a:extLst>
          </p:cNvPr>
          <p:cNvPicPr>
            <a:picLocks noChangeAspect="1"/>
          </p:cNvPicPr>
          <p:nvPr/>
        </p:nvPicPr>
        <p:blipFill>
          <a:blip r:embed="rId2"/>
          <a:stretch>
            <a:fillRect/>
          </a:stretch>
        </p:blipFill>
        <p:spPr>
          <a:xfrm>
            <a:off x="8082187" y="1021700"/>
            <a:ext cx="3210921" cy="4814600"/>
          </a:xfrm>
          <a:prstGeom prst="rect">
            <a:avLst/>
          </a:prstGeom>
        </p:spPr>
      </p:pic>
    </p:spTree>
    <p:extLst>
      <p:ext uri="{BB962C8B-B14F-4D97-AF65-F5344CB8AC3E}">
        <p14:creationId xmlns:p14="http://schemas.microsoft.com/office/powerpoint/2010/main" val="1659434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e 6">
            <a:extLst>
              <a:ext uri="{FF2B5EF4-FFF2-40B4-BE49-F238E27FC236}">
                <a16:creationId xmlns:a16="http://schemas.microsoft.com/office/drawing/2014/main" id="{305EA8E1-1CB9-6F4C-D793-CDBBD7D11049}"/>
              </a:ext>
            </a:extLst>
          </p:cNvPr>
          <p:cNvGrpSpPr/>
          <p:nvPr/>
        </p:nvGrpSpPr>
        <p:grpSpPr>
          <a:xfrm>
            <a:off x="880443" y="1854785"/>
            <a:ext cx="10431114" cy="2724116"/>
            <a:chOff x="622966" y="1854785"/>
            <a:chExt cx="10431114" cy="2724116"/>
          </a:xfrm>
        </p:grpSpPr>
        <p:grpSp>
          <p:nvGrpSpPr>
            <p:cNvPr id="6" name="Groupe 5">
              <a:extLst>
                <a:ext uri="{FF2B5EF4-FFF2-40B4-BE49-F238E27FC236}">
                  <a16:creationId xmlns:a16="http://schemas.microsoft.com/office/drawing/2014/main" id="{FB85A204-D465-2804-51F2-7766F0CA7023}"/>
                </a:ext>
              </a:extLst>
            </p:cNvPr>
            <p:cNvGrpSpPr/>
            <p:nvPr/>
          </p:nvGrpSpPr>
          <p:grpSpPr>
            <a:xfrm>
              <a:off x="4936660" y="1854785"/>
              <a:ext cx="6117420" cy="2724116"/>
              <a:chOff x="4936660" y="1952012"/>
              <a:chExt cx="6117420" cy="2724116"/>
            </a:xfrm>
          </p:grpSpPr>
          <p:sp>
            <p:nvSpPr>
              <p:cNvPr id="3" name="ZoneTexte 2">
                <a:extLst>
                  <a:ext uri="{FF2B5EF4-FFF2-40B4-BE49-F238E27FC236}">
                    <a16:creationId xmlns:a16="http://schemas.microsoft.com/office/drawing/2014/main" id="{F5DA02A4-F608-0BD0-D195-B9659CFF692A}"/>
                  </a:ext>
                </a:extLst>
              </p:cNvPr>
              <p:cNvSpPr txBox="1"/>
              <p:nvPr/>
            </p:nvSpPr>
            <p:spPr>
              <a:xfrm>
                <a:off x="4936660" y="1952012"/>
                <a:ext cx="3948803" cy="1323439"/>
              </a:xfrm>
              <a:prstGeom prst="rect">
                <a:avLst/>
              </a:prstGeom>
              <a:noFill/>
            </p:spPr>
            <p:txBody>
              <a:bodyPr wrap="square">
                <a:spAutoFit/>
              </a:bodyPr>
              <a:lstStyle/>
              <a:p>
                <a:r>
                  <a:rPr lang="fr-FR" sz="8000" b="1" dirty="0">
                    <a:solidFill>
                      <a:srgbClr val="1B3316"/>
                    </a:solidFill>
                    <a:latin typeface="Impact" panose="020B0806030902050204" pitchFamily="34" charset="0"/>
                  </a:rPr>
                  <a:t>Contact.</a:t>
                </a:r>
                <a:endParaRPr lang="fr-FR" sz="8000" dirty="0">
                  <a:solidFill>
                    <a:srgbClr val="1B3316"/>
                  </a:solidFill>
                  <a:latin typeface="Impact" panose="020B0806030902050204" pitchFamily="34" charset="0"/>
                </a:endParaRPr>
              </a:p>
            </p:txBody>
          </p:sp>
          <p:sp>
            <p:nvSpPr>
              <p:cNvPr id="10" name="ZoneTexte 9">
                <a:extLst>
                  <a:ext uri="{FF2B5EF4-FFF2-40B4-BE49-F238E27FC236}">
                    <a16:creationId xmlns:a16="http://schemas.microsoft.com/office/drawing/2014/main" id="{07AE1892-7EC1-D830-0AC8-78038DC1B98C}"/>
                  </a:ext>
                </a:extLst>
              </p:cNvPr>
              <p:cNvSpPr txBox="1"/>
              <p:nvPr/>
            </p:nvSpPr>
            <p:spPr>
              <a:xfrm>
                <a:off x="4936660" y="3321911"/>
                <a:ext cx="6117420" cy="1354217"/>
              </a:xfrm>
              <a:prstGeom prst="rect">
                <a:avLst/>
              </a:prstGeom>
              <a:noFill/>
            </p:spPr>
            <p:txBody>
              <a:bodyPr wrap="square">
                <a:spAutoFit/>
              </a:bodyPr>
              <a:lstStyle/>
              <a:p>
                <a:pPr>
                  <a:spcBef>
                    <a:spcPts val="600"/>
                  </a:spcBef>
                </a:pPr>
                <a:r>
                  <a:rPr lang="fr-FR" sz="2400" b="1" dirty="0">
                    <a:solidFill>
                      <a:srgbClr val="1B3316"/>
                    </a:solidFill>
                    <a:latin typeface="Agrandir Thin" pitchFamily="2" charset="77"/>
                  </a:rPr>
                  <a:t>Impact Studio</a:t>
                </a:r>
              </a:p>
              <a:p>
                <a:pPr>
                  <a:spcBef>
                    <a:spcPts val="600"/>
                  </a:spcBef>
                </a:pPr>
                <a:r>
                  <a:rPr lang="fr-FR" sz="2400" dirty="0">
                    <a:solidFill>
                      <a:srgbClr val="1B3316"/>
                    </a:solidFill>
                    <a:latin typeface="Agrandir Thin" pitchFamily="2" charset="77"/>
                  </a:rPr>
                  <a:t>Johan </a:t>
                </a:r>
                <a:r>
                  <a:rPr lang="fr-FR" sz="2400" dirty="0" err="1">
                    <a:solidFill>
                      <a:srgbClr val="1B3316"/>
                    </a:solidFill>
                    <a:latin typeface="Agrandir Thin" pitchFamily="2" charset="77"/>
                  </a:rPr>
                  <a:t>Amselem</a:t>
                </a:r>
                <a:r>
                  <a:rPr lang="fr-FR" sz="2400" dirty="0">
                    <a:solidFill>
                      <a:srgbClr val="1B3316"/>
                    </a:solidFill>
                    <a:latin typeface="Agrandir Thin" pitchFamily="2" charset="77"/>
                  </a:rPr>
                  <a:t> - Fondateur &amp; Producteur</a:t>
                </a:r>
              </a:p>
              <a:p>
                <a:pPr>
                  <a:spcBef>
                    <a:spcPts val="600"/>
                  </a:spcBef>
                </a:pPr>
                <a:r>
                  <a:rPr lang="fr-FR" sz="2400" dirty="0">
                    <a:solidFill>
                      <a:srgbClr val="1B3316"/>
                    </a:solidFill>
                    <a:latin typeface="Agrandir Thin" pitchFamily="2" charset="77"/>
                  </a:rPr>
                  <a:t>https://</a:t>
                </a:r>
                <a:r>
                  <a:rPr lang="fr-FR" sz="2400" dirty="0" err="1">
                    <a:solidFill>
                      <a:srgbClr val="1B3316"/>
                    </a:solidFill>
                    <a:latin typeface="Agrandir Thin" pitchFamily="2" charset="77"/>
                  </a:rPr>
                  <a:t>www.impactstudio.fr</a:t>
                </a:r>
                <a:r>
                  <a:rPr lang="fr-FR" sz="2400" dirty="0">
                    <a:solidFill>
                      <a:srgbClr val="1B3316"/>
                    </a:solidFill>
                    <a:latin typeface="Agrandir Thin" pitchFamily="2" charset="77"/>
                  </a:rPr>
                  <a:t>/</a:t>
                </a:r>
              </a:p>
            </p:txBody>
          </p:sp>
        </p:grpSp>
        <p:pic>
          <p:nvPicPr>
            <p:cNvPr id="2" name="Image 1">
              <a:extLst>
                <a:ext uri="{FF2B5EF4-FFF2-40B4-BE49-F238E27FC236}">
                  <a16:creationId xmlns:a16="http://schemas.microsoft.com/office/drawing/2014/main" id="{428E738E-6C5A-55A8-E7F7-40A3DE804DB2}"/>
                </a:ext>
              </a:extLst>
            </p:cNvPr>
            <p:cNvPicPr>
              <a:picLocks noChangeAspect="1"/>
            </p:cNvPicPr>
            <p:nvPr/>
          </p:nvPicPr>
          <p:blipFill>
            <a:blip r:embed="rId2"/>
            <a:stretch>
              <a:fillRect/>
            </a:stretch>
          </p:blipFill>
          <p:spPr>
            <a:xfrm>
              <a:off x="622966" y="1911629"/>
              <a:ext cx="3992421" cy="2610428"/>
            </a:xfrm>
            <a:prstGeom prst="rect">
              <a:avLst/>
            </a:prstGeom>
          </p:spPr>
        </p:pic>
      </p:grpSp>
      <p:sp>
        <p:nvSpPr>
          <p:cNvPr id="5" name="ZoneTexte 4">
            <a:extLst>
              <a:ext uri="{FF2B5EF4-FFF2-40B4-BE49-F238E27FC236}">
                <a16:creationId xmlns:a16="http://schemas.microsoft.com/office/drawing/2014/main" id="{B3B43EE4-0B6F-8836-B013-DEE530A6D01C}"/>
              </a:ext>
            </a:extLst>
          </p:cNvPr>
          <p:cNvSpPr txBox="1"/>
          <p:nvPr/>
        </p:nvSpPr>
        <p:spPr>
          <a:xfrm>
            <a:off x="2387567" y="5896994"/>
            <a:ext cx="8923990" cy="584775"/>
          </a:xfrm>
          <a:prstGeom prst="rect">
            <a:avLst/>
          </a:prstGeom>
          <a:noFill/>
        </p:spPr>
        <p:txBody>
          <a:bodyPr wrap="square">
            <a:spAutoFit/>
          </a:bodyPr>
          <a:lstStyle/>
          <a:p>
            <a:pPr algn="r"/>
            <a:r>
              <a:rPr lang="fr-FR" sz="1600" b="0" u="none" strike="noStrike" dirty="0">
                <a:solidFill>
                  <a:srgbClr val="212529"/>
                </a:solidFill>
                <a:effectLst/>
                <a:latin typeface="Larissa" pitchFamily="2" charset="77"/>
              </a:rPr>
              <a:t>"Chacun est responsable de la planète et doit la protéger à son échelle."</a:t>
            </a:r>
          </a:p>
          <a:p>
            <a:pPr algn="r"/>
            <a:r>
              <a:rPr lang="fr-FR" sz="1600" b="0" u="none" strike="noStrike" dirty="0">
                <a:solidFill>
                  <a:srgbClr val="212529"/>
                </a:solidFill>
                <a:effectLst/>
                <a:latin typeface="Larissa" pitchFamily="2" charset="77"/>
              </a:rPr>
              <a:t>- Yann Arthus Bertrand -</a:t>
            </a:r>
          </a:p>
        </p:txBody>
      </p:sp>
    </p:spTree>
    <p:extLst>
      <p:ext uri="{BB962C8B-B14F-4D97-AF65-F5344CB8AC3E}">
        <p14:creationId xmlns:p14="http://schemas.microsoft.com/office/powerpoint/2010/main" val="2386067632"/>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10919</TotalTime>
  <Words>1401</Words>
  <Application>Microsoft Macintosh PowerPoint</Application>
  <PresentationFormat>Grand écran</PresentationFormat>
  <Paragraphs>147</Paragraphs>
  <Slides>16</Slides>
  <Notes>0</Notes>
  <HiddenSlides>0</HiddenSlides>
  <MMClips>2</MMClips>
  <ScaleCrop>false</ScaleCrop>
  <HeadingPairs>
    <vt:vector size="6" baseType="variant">
      <vt:variant>
        <vt:lpstr>Polices utilisées</vt:lpstr>
      </vt:variant>
      <vt:variant>
        <vt:i4>7</vt:i4>
      </vt:variant>
      <vt:variant>
        <vt:lpstr>Thème</vt:lpstr>
      </vt:variant>
      <vt:variant>
        <vt:i4>1</vt:i4>
      </vt:variant>
      <vt:variant>
        <vt:lpstr>Titres des diapositives</vt:lpstr>
      </vt:variant>
      <vt:variant>
        <vt:i4>16</vt:i4>
      </vt:variant>
    </vt:vector>
  </HeadingPairs>
  <TitlesOfParts>
    <vt:vector size="24" baseType="lpstr">
      <vt:lpstr>Agrandir</vt:lpstr>
      <vt:lpstr>Agrandir Thin</vt:lpstr>
      <vt:lpstr>Arial</vt:lpstr>
      <vt:lpstr>Calibri</vt:lpstr>
      <vt:lpstr>Calibri Light</vt:lpstr>
      <vt:lpstr>Impact</vt:lpstr>
      <vt:lpstr>Larissa</vt:lpstr>
      <vt:lpstr>Thème Office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Laura Monerris</dc:creator>
  <cp:lastModifiedBy>Microsoft Office User</cp:lastModifiedBy>
  <cp:revision>34</cp:revision>
  <dcterms:created xsi:type="dcterms:W3CDTF">2024-02-10T00:33:25Z</dcterms:created>
  <dcterms:modified xsi:type="dcterms:W3CDTF">2024-03-18T13:54:23Z</dcterms:modified>
</cp:coreProperties>
</file>