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72" r:id="rId4"/>
    <p:sldId id="273" r:id="rId5"/>
    <p:sldId id="274" r:id="rId6"/>
    <p:sldId id="271" r:id="rId7"/>
    <p:sldId id="270" r:id="rId8"/>
    <p:sldId id="267" r:id="rId9"/>
    <p:sldId id="266" r:id="rId10"/>
    <p:sldId id="269" r:id="rId11"/>
    <p:sldId id="268" r:id="rId12"/>
    <p:sldId id="265" r:id="rId13"/>
    <p:sldId id="264" r:id="rId14"/>
    <p:sldId id="263" r:id="rId15"/>
    <p:sldId id="262" r:id="rId16"/>
    <p:sldId id="261" r:id="rId17"/>
    <p:sldId id="260" r:id="rId18"/>
    <p:sldId id="278" r:id="rId19"/>
    <p:sldId id="279" r:id="rId20"/>
    <p:sldId id="284" r:id="rId21"/>
    <p:sldId id="282" r:id="rId22"/>
    <p:sldId id="280" r:id="rId23"/>
    <p:sldId id="283" r:id="rId24"/>
    <p:sldId id="281" r:id="rId25"/>
    <p:sldId id="259" r:id="rId26"/>
    <p:sldId id="258" r:id="rId27"/>
    <p:sldId id="257" r:id="rId28"/>
    <p:sldId id="277" r:id="rId29"/>
    <p:sldId id="275" r:id="rId30"/>
    <p:sldId id="276"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6" d="100"/>
          <a:sy n="86" d="100"/>
        </p:scale>
        <p:origin x="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0170D6-35D3-288E-F9CC-0865938459E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B316B75-8980-079B-7E7A-99A84341D86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F2A3CF3-663E-93FE-35B7-97880CEEB585}"/>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5" name="Espace réservé du pied de page 4">
            <a:extLst>
              <a:ext uri="{FF2B5EF4-FFF2-40B4-BE49-F238E27FC236}">
                <a16:creationId xmlns:a16="http://schemas.microsoft.com/office/drawing/2014/main" id="{5C24FB7B-8812-8286-EDF2-7C07E4BBD1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E8FED39-3AB2-78D7-D02E-13BEB3376B63}"/>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385308793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6B5C87-2C13-F8C0-9552-20410BE3E54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6937E7B-F4A9-3B08-A8CC-D8002979580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64C8BCB-DC04-D7D1-BE6A-54EA7DD55FEA}"/>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5" name="Espace réservé du pied de page 4">
            <a:extLst>
              <a:ext uri="{FF2B5EF4-FFF2-40B4-BE49-F238E27FC236}">
                <a16:creationId xmlns:a16="http://schemas.microsoft.com/office/drawing/2014/main" id="{42332C6F-9EEC-58CA-579B-C61D968D32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249C8C-5993-E046-8DEC-00B2441CC5F6}"/>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369246255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D9D97D-472A-96B2-04DE-F0F3CEA7D897}"/>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A627F22-A454-0E31-8850-9DE7C973851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F73EEEA-8FCD-2BA4-5F6D-A39136E9CE7C}"/>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5" name="Espace réservé du pied de page 4">
            <a:extLst>
              <a:ext uri="{FF2B5EF4-FFF2-40B4-BE49-F238E27FC236}">
                <a16:creationId xmlns:a16="http://schemas.microsoft.com/office/drawing/2014/main" id="{FDAE785A-692B-5396-F640-69D0BCDE79B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8EC02C9-F247-F249-29CA-278E20E261A1}"/>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394605693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09F670-EAB5-4B60-F0CA-986A2EB41E5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86FDBBA-C897-EFA4-0423-9E687260646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E7E87B6-3912-AA2D-D0BA-0E929E58201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73D3962-D963-AA37-7734-C7207B078500}"/>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6" name="Espace réservé du pied de page 5">
            <a:extLst>
              <a:ext uri="{FF2B5EF4-FFF2-40B4-BE49-F238E27FC236}">
                <a16:creationId xmlns:a16="http://schemas.microsoft.com/office/drawing/2014/main" id="{30C8DFDC-9F18-914E-7BE0-B15451A5EDF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7E43B9D-22C8-B2F5-7641-F3E5CA7AFEB3}"/>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15231468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F29274-3E3B-E177-973C-A940AFC795B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1B4E64C-8FB3-6E66-298D-00930BE697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FE5756E-5ED2-B1D8-21DC-3C1B687B0BF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04BE9F0-8260-326E-26A7-A18D70D392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04830BF-6E53-4B2D-C86F-ED5A11D4D872}"/>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965CA03-8EC6-F6F8-2D5C-CFEB5CEB9A6A}"/>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8" name="Espace réservé du pied de page 7">
            <a:extLst>
              <a:ext uri="{FF2B5EF4-FFF2-40B4-BE49-F238E27FC236}">
                <a16:creationId xmlns:a16="http://schemas.microsoft.com/office/drawing/2014/main" id="{1C9C7472-8C3A-7299-441D-98E00CD5611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9FEF28D-6C82-86F0-4D12-B5C3AA60438E}"/>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186255149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DEBCE9-6C62-CC01-0544-58581EEECD3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DF3E3184-7D87-FA9C-4DA6-58B762B5A1C5}"/>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4" name="Espace réservé du pied de page 3">
            <a:extLst>
              <a:ext uri="{FF2B5EF4-FFF2-40B4-BE49-F238E27FC236}">
                <a16:creationId xmlns:a16="http://schemas.microsoft.com/office/drawing/2014/main" id="{C6178572-387C-BDDD-0F7C-816E4A5C7B2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BD27D24-5DF5-D2D6-C0E9-B590A9937F8F}"/>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174887375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C6B5075-B626-E1C5-A280-B2C0D17D516E}"/>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3" name="Espace réservé du pied de page 2">
            <a:extLst>
              <a:ext uri="{FF2B5EF4-FFF2-40B4-BE49-F238E27FC236}">
                <a16:creationId xmlns:a16="http://schemas.microsoft.com/office/drawing/2014/main" id="{5EA60AF4-24C6-01F3-E579-405DEBA2BCB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C2FA1A0-AF81-8562-7EED-84355C80B4E3}"/>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19935301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CF8704-3ED5-80A5-331C-3837239B28A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D873E3C-07AE-152E-D64B-C7D02DD7BAF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BF34D10B-1826-C248-54B5-0611B21CA3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6A275BB-50D0-50F1-2806-253B99A66EB0}"/>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6" name="Espace réservé du pied de page 5">
            <a:extLst>
              <a:ext uri="{FF2B5EF4-FFF2-40B4-BE49-F238E27FC236}">
                <a16:creationId xmlns:a16="http://schemas.microsoft.com/office/drawing/2014/main" id="{49A6F091-9FAC-A9EA-AA1A-6D773EBABB7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CEFD0B6-CFC3-4D9F-985B-82F52F275684}"/>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204016038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CFE481-2EDA-B701-4F90-7323E787054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06DA0E7-E972-A411-2BCB-1BC1A8E7F2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1290CE6-88AB-4F5C-57D5-9017EA8351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BED866A-6210-2BD5-B995-097494520165}"/>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6" name="Espace réservé du pied de page 5">
            <a:extLst>
              <a:ext uri="{FF2B5EF4-FFF2-40B4-BE49-F238E27FC236}">
                <a16:creationId xmlns:a16="http://schemas.microsoft.com/office/drawing/2014/main" id="{7CE45C98-1581-5F79-4E36-7EAE0A4265C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6B4322F-7886-A6E1-7B95-241B5D41461E}"/>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279123395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730DD6-3B03-B299-EFB2-FCE593AA0A2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289E0C1-8EBF-D9F8-D38B-672115DC04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A65640-0D3F-DEF5-99BE-44E5D0D80F6F}"/>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5" name="Espace réservé du pied de page 4">
            <a:extLst>
              <a:ext uri="{FF2B5EF4-FFF2-40B4-BE49-F238E27FC236}">
                <a16:creationId xmlns:a16="http://schemas.microsoft.com/office/drawing/2014/main" id="{366E61D2-20A1-DA56-F2C9-25CD0E55DA6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473F55E-961E-4E17-DDBA-F80CF4230381}"/>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38546957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55ECA7C-7CB0-18E6-E224-7E60996C581C}"/>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EA8D7910-A7CA-B4D4-8C01-CC14E7D558A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C2F8D30-FE9C-A499-9924-6A83E5DFAAFF}"/>
              </a:ext>
            </a:extLst>
          </p:cNvPr>
          <p:cNvSpPr>
            <a:spLocks noGrp="1"/>
          </p:cNvSpPr>
          <p:nvPr>
            <p:ph type="dt" sz="half" idx="10"/>
          </p:nvPr>
        </p:nvSpPr>
        <p:spPr/>
        <p:txBody>
          <a:bodyPr/>
          <a:lstStyle/>
          <a:p>
            <a:fld id="{600B304E-6B2C-4B25-97FE-BB477E8BF0DC}" type="datetimeFigureOut">
              <a:rPr lang="fr-FR" smtClean="0"/>
              <a:t>17/03/2024</a:t>
            </a:fld>
            <a:endParaRPr lang="fr-FR"/>
          </a:p>
        </p:txBody>
      </p:sp>
      <p:sp>
        <p:nvSpPr>
          <p:cNvPr id="5" name="Espace réservé du pied de page 4">
            <a:extLst>
              <a:ext uri="{FF2B5EF4-FFF2-40B4-BE49-F238E27FC236}">
                <a16:creationId xmlns:a16="http://schemas.microsoft.com/office/drawing/2014/main" id="{9487BC30-CF89-6EE1-1110-65F5B70398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7D2E08-CAF7-AF04-6F66-5FA8074AB10A}"/>
              </a:ext>
            </a:extLst>
          </p:cNvPr>
          <p:cNvSpPr>
            <a:spLocks noGrp="1"/>
          </p:cNvSpPr>
          <p:nvPr>
            <p:ph type="sldNum" sz="quarter" idx="12"/>
          </p:nvPr>
        </p:nvSpPr>
        <p:spPr/>
        <p:txBody>
          <a:bodyPr/>
          <a:lstStyle/>
          <a:p>
            <a:fld id="{40D317D7-1EF9-404D-B650-BCE5923403D5}" type="slidenum">
              <a:rPr lang="fr-FR" smtClean="0"/>
              <a:t>‹N°›</a:t>
            </a:fld>
            <a:endParaRPr lang="fr-FR"/>
          </a:p>
        </p:txBody>
      </p:sp>
    </p:spTree>
    <p:extLst>
      <p:ext uri="{BB962C8B-B14F-4D97-AF65-F5344CB8AC3E}">
        <p14:creationId xmlns:p14="http://schemas.microsoft.com/office/powerpoint/2010/main" val="416746445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F8EB735-3B4A-7F06-A10E-FC32556A6D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20A854B8-5352-0E8F-2322-072A51E2923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D7C064-19A5-7E81-EB69-460F40F5985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0B304E-6B2C-4B25-97FE-BB477E8BF0DC}" type="datetimeFigureOut">
              <a:rPr lang="fr-FR" smtClean="0"/>
              <a:t>17/03/2024</a:t>
            </a:fld>
            <a:endParaRPr lang="fr-FR"/>
          </a:p>
        </p:txBody>
      </p:sp>
      <p:sp>
        <p:nvSpPr>
          <p:cNvPr id="5" name="Espace réservé du pied de page 4">
            <a:extLst>
              <a:ext uri="{FF2B5EF4-FFF2-40B4-BE49-F238E27FC236}">
                <a16:creationId xmlns:a16="http://schemas.microsoft.com/office/drawing/2014/main" id="{B86AB872-8983-59B5-C20F-66D883D40D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4C8352E-1AD0-65F0-0482-BD3D292016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0D317D7-1EF9-404D-B650-BCE5923403D5}" type="slidenum">
              <a:rPr lang="fr-FR" smtClean="0"/>
              <a:t>‹N°›</a:t>
            </a:fld>
            <a:endParaRPr lang="fr-FR"/>
          </a:p>
        </p:txBody>
      </p:sp>
    </p:spTree>
    <p:extLst>
      <p:ext uri="{BB962C8B-B14F-4D97-AF65-F5344CB8AC3E}">
        <p14:creationId xmlns:p14="http://schemas.microsoft.com/office/powerpoint/2010/main" val="2242779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herbe, ciel&#10;&#10;Description générée automatiquement">
            <a:extLst>
              <a:ext uri="{FF2B5EF4-FFF2-40B4-BE49-F238E27FC236}">
                <a16:creationId xmlns:a16="http://schemas.microsoft.com/office/drawing/2014/main" id="{D207B9EB-5973-B9EF-6FBB-6E201261F9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000" y="169817"/>
            <a:ext cx="10880000" cy="6120000"/>
          </a:xfrm>
          <a:prstGeom prst="rect">
            <a:avLst/>
          </a:prstGeom>
          <a:effectLst>
            <a:softEdge rad="635000"/>
          </a:effectLst>
        </p:spPr>
      </p:pic>
      <p:sp>
        <p:nvSpPr>
          <p:cNvPr id="4" name="ZoneTexte 3">
            <a:extLst>
              <a:ext uri="{FF2B5EF4-FFF2-40B4-BE49-F238E27FC236}">
                <a16:creationId xmlns:a16="http://schemas.microsoft.com/office/drawing/2014/main" id="{8D3968DD-4D4C-0F6B-8667-CFF643BAEC16}"/>
              </a:ext>
            </a:extLst>
          </p:cNvPr>
          <p:cNvSpPr txBox="1"/>
          <p:nvPr/>
        </p:nvSpPr>
        <p:spPr>
          <a:xfrm>
            <a:off x="656000" y="106518"/>
            <a:ext cx="11122411" cy="461665"/>
          </a:xfrm>
          <a:prstGeom prst="rect">
            <a:avLst/>
          </a:prstGeom>
          <a:noFill/>
        </p:spPr>
        <p:txBody>
          <a:bodyPr wrap="square" rtlCol="0">
            <a:spAutoFit/>
          </a:bodyPr>
          <a:lstStyle/>
          <a:p>
            <a:r>
              <a:rPr lang="fr-FR" sz="2400" b="1" dirty="0">
                <a:solidFill>
                  <a:srgbClr val="FFFF00"/>
                </a:solidFill>
              </a:rPr>
              <a:t>Lorient Vous Présente  Les Jardins Suspendus  vue sur ville et mer( Le Havre )</a:t>
            </a:r>
          </a:p>
        </p:txBody>
      </p:sp>
      <p:sp>
        <p:nvSpPr>
          <p:cNvPr id="5" name="ZoneTexte 4">
            <a:extLst>
              <a:ext uri="{FF2B5EF4-FFF2-40B4-BE49-F238E27FC236}">
                <a16:creationId xmlns:a16="http://schemas.microsoft.com/office/drawing/2014/main" id="{A3CD201A-8F13-47E4-9206-567EF33A2063}"/>
              </a:ext>
            </a:extLst>
          </p:cNvPr>
          <p:cNvSpPr txBox="1"/>
          <p:nvPr/>
        </p:nvSpPr>
        <p:spPr>
          <a:xfrm>
            <a:off x="4036423" y="5764853"/>
            <a:ext cx="9968457" cy="461665"/>
          </a:xfrm>
          <a:prstGeom prst="rect">
            <a:avLst/>
          </a:prstGeom>
          <a:noFill/>
        </p:spPr>
        <p:txBody>
          <a:bodyPr wrap="square" rtlCol="0">
            <a:spAutoFit/>
          </a:bodyPr>
          <a:lstStyle/>
          <a:p>
            <a:r>
              <a:rPr lang="fr-FR" sz="2400" b="1" dirty="0">
                <a:solidFill>
                  <a:srgbClr val="FFFF00"/>
                </a:solidFill>
              </a:rPr>
              <a:t>Les jardins suspendus du Havre</a:t>
            </a:r>
          </a:p>
        </p:txBody>
      </p:sp>
    </p:spTree>
    <p:extLst>
      <p:ext uri="{BB962C8B-B14F-4D97-AF65-F5344CB8AC3E}">
        <p14:creationId xmlns:p14="http://schemas.microsoft.com/office/powerpoint/2010/main" val="180151712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sndAc>
          <p:stSnd loop="1">
            <p:snd r:embed="rId2" name="✿ ♡ ✿ ERNESTO CORTAZAR - Sentiments (Relaxing piano music).wav"/>
          </p:stSnd>
        </p:sndAc>
      </p:transition>
    </mc:Choice>
    <mc:Fallback>
      <p:transition spd="slow" advClick="0" advTm="8000">
        <p:fade/>
        <p:sndAc>
          <p:stSnd loop="1">
            <p:snd r:embed="rId2" name="✿ ♡ ✿ ERNESTO CORTAZAR - Sentiments (Relaxing piano music).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25C0ACE3-8628-3430-FCB3-A85B377694A4}"/>
              </a:ext>
            </a:extLst>
          </p:cNvPr>
          <p:cNvSpPr txBox="1"/>
          <p:nvPr/>
        </p:nvSpPr>
        <p:spPr>
          <a:xfrm>
            <a:off x="383177" y="326572"/>
            <a:ext cx="11808823" cy="6001643"/>
          </a:xfrm>
          <a:prstGeom prst="rect">
            <a:avLst/>
          </a:prstGeom>
          <a:noFill/>
        </p:spPr>
        <p:txBody>
          <a:bodyPr wrap="square">
            <a:spAutoFit/>
          </a:bodyPr>
          <a:lstStyle/>
          <a:p>
            <a:r>
              <a:rPr lang="fr-FR" sz="4800" b="1" dirty="0">
                <a:solidFill>
                  <a:schemeClr val="bg1"/>
                </a:solidFill>
              </a:rPr>
              <a:t>Les jardins suspendus du Havre, en abrégé les Jardins suspendus, occupent un site de 17 hectares dans le quartier de Sanvic au Havre. Ce jardin botanique se situe sur les hauteurs du Havre à l'intérieur de l'ancien fort de Sainte-Adresse. Ils dominent la ville basse, l'estuaire et la Manche.</a:t>
            </a:r>
          </a:p>
        </p:txBody>
      </p:sp>
    </p:spTree>
    <p:extLst>
      <p:ext uri="{BB962C8B-B14F-4D97-AF65-F5344CB8AC3E}">
        <p14:creationId xmlns:p14="http://schemas.microsoft.com/office/powerpoint/2010/main" val="15679859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bâtiment&#10;&#10;Description générée automatiquement">
            <a:extLst>
              <a:ext uri="{FF2B5EF4-FFF2-40B4-BE49-F238E27FC236}">
                <a16:creationId xmlns:a16="http://schemas.microsoft.com/office/drawing/2014/main" id="{51521C66-D350-F8DB-0F43-3215486FEE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12D374E5-AED5-882F-84AC-6FD942847124}"/>
              </a:ext>
            </a:extLst>
          </p:cNvPr>
          <p:cNvSpPr txBox="1"/>
          <p:nvPr/>
        </p:nvSpPr>
        <p:spPr>
          <a:xfrm>
            <a:off x="3722914" y="6117335"/>
            <a:ext cx="9862457" cy="461665"/>
          </a:xfrm>
          <a:prstGeom prst="rect">
            <a:avLst/>
          </a:prstGeom>
          <a:noFill/>
        </p:spPr>
        <p:txBody>
          <a:bodyPr wrap="square" rtlCol="0">
            <a:spAutoFit/>
          </a:bodyPr>
          <a:lstStyle/>
          <a:p>
            <a:r>
              <a:rPr lang="fr-FR" sz="2400" b="1" dirty="0">
                <a:solidFill>
                  <a:srgbClr val="FFFF00"/>
                </a:solidFill>
              </a:rPr>
              <a:t>L'entrée du fort de Sainte-Adresse</a:t>
            </a:r>
          </a:p>
        </p:txBody>
      </p:sp>
    </p:spTree>
    <p:extLst>
      <p:ext uri="{BB962C8B-B14F-4D97-AF65-F5344CB8AC3E}">
        <p14:creationId xmlns:p14="http://schemas.microsoft.com/office/powerpoint/2010/main" val="35849117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ciel, bâtiment&#10;&#10;Description générée automatiquement">
            <a:extLst>
              <a:ext uri="{FF2B5EF4-FFF2-40B4-BE49-F238E27FC236}">
                <a16:creationId xmlns:a16="http://schemas.microsoft.com/office/drawing/2014/main" id="{9F9206CE-F639-F5DC-1151-AA14CBC0A0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FA816A0-4560-342D-B7D6-B3097F1BAF08}"/>
              </a:ext>
            </a:extLst>
          </p:cNvPr>
          <p:cNvSpPr txBox="1"/>
          <p:nvPr/>
        </p:nvSpPr>
        <p:spPr>
          <a:xfrm>
            <a:off x="3592286" y="6156524"/>
            <a:ext cx="8856617" cy="523220"/>
          </a:xfrm>
          <a:prstGeom prst="rect">
            <a:avLst/>
          </a:prstGeom>
          <a:noFill/>
        </p:spPr>
        <p:txBody>
          <a:bodyPr wrap="square" rtlCol="0">
            <a:spAutoFit/>
          </a:bodyPr>
          <a:lstStyle/>
          <a:p>
            <a:r>
              <a:rPr lang="fr-FR" sz="2800" b="1">
                <a:solidFill>
                  <a:schemeClr val="bg1"/>
                </a:solidFill>
              </a:rPr>
              <a:t>Les casemates et les serres</a:t>
            </a:r>
            <a:endParaRPr lang="fr-FR" sz="2800" b="1" dirty="0">
              <a:solidFill>
                <a:schemeClr val="bg1"/>
              </a:solidFill>
            </a:endParaRPr>
          </a:p>
        </p:txBody>
      </p:sp>
    </p:spTree>
    <p:extLst>
      <p:ext uri="{BB962C8B-B14F-4D97-AF65-F5344CB8AC3E}">
        <p14:creationId xmlns:p14="http://schemas.microsoft.com/office/powerpoint/2010/main" val="18508859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erre, plante, herbe, plein air&#10;&#10;Description générée automatiquement">
            <a:extLst>
              <a:ext uri="{FF2B5EF4-FFF2-40B4-BE49-F238E27FC236}">
                <a16:creationId xmlns:a16="http://schemas.microsoft.com/office/drawing/2014/main" id="{3785C104-6D4E-3F75-19DD-9FDFD371C2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pic>
        <p:nvPicPr>
          <p:cNvPr id="5" name="Image 4" descr="Une image contenant serre, plante, herbe, plein air&#10;&#10;Description générée automatiquement">
            <a:extLst>
              <a:ext uri="{FF2B5EF4-FFF2-40B4-BE49-F238E27FC236}">
                <a16:creationId xmlns:a16="http://schemas.microsoft.com/office/drawing/2014/main" id="{983DEE09-DADF-D733-6F7D-ADC5C86E011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04197" y="229507"/>
            <a:ext cx="9183603" cy="6120000"/>
          </a:xfrm>
          <a:prstGeom prst="rect">
            <a:avLst/>
          </a:prstGeom>
          <a:effectLst>
            <a:softEdge rad="635000"/>
          </a:effectLst>
        </p:spPr>
      </p:pic>
      <p:sp>
        <p:nvSpPr>
          <p:cNvPr id="7" name="ZoneTexte 6">
            <a:extLst>
              <a:ext uri="{FF2B5EF4-FFF2-40B4-BE49-F238E27FC236}">
                <a16:creationId xmlns:a16="http://schemas.microsoft.com/office/drawing/2014/main" id="{625F3A0F-1DF0-D6D7-3750-858558CA1083}"/>
              </a:ext>
            </a:extLst>
          </p:cNvPr>
          <p:cNvSpPr txBox="1"/>
          <p:nvPr/>
        </p:nvSpPr>
        <p:spPr>
          <a:xfrm>
            <a:off x="5355771" y="6147605"/>
            <a:ext cx="8360228" cy="461665"/>
          </a:xfrm>
          <a:prstGeom prst="rect">
            <a:avLst/>
          </a:prstGeom>
          <a:noFill/>
        </p:spPr>
        <p:txBody>
          <a:bodyPr wrap="square" rtlCol="0">
            <a:spAutoFit/>
          </a:bodyPr>
          <a:lstStyle/>
          <a:p>
            <a:r>
              <a:rPr lang="fr-FR" sz="2400" b="1" dirty="0">
                <a:solidFill>
                  <a:schemeClr val="bg1"/>
                </a:solidFill>
              </a:rPr>
              <a:t>Les Serres</a:t>
            </a:r>
          </a:p>
        </p:txBody>
      </p:sp>
    </p:spTree>
    <p:extLst>
      <p:ext uri="{BB962C8B-B14F-4D97-AF65-F5344CB8AC3E}">
        <p14:creationId xmlns:p14="http://schemas.microsoft.com/office/powerpoint/2010/main" val="278301393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plante, ciel&#10;&#10;Description générée automatiquement">
            <a:extLst>
              <a:ext uri="{FF2B5EF4-FFF2-40B4-BE49-F238E27FC236}">
                <a16:creationId xmlns:a16="http://schemas.microsoft.com/office/drawing/2014/main" id="{9B4FDAA5-B105-B400-9847-50CAF0AC1C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6A9672D9-436B-5429-08CE-1782656CBB8F}"/>
              </a:ext>
            </a:extLst>
          </p:cNvPr>
          <p:cNvSpPr txBox="1"/>
          <p:nvPr/>
        </p:nvSpPr>
        <p:spPr>
          <a:xfrm>
            <a:off x="3958045" y="6117335"/>
            <a:ext cx="8882743" cy="461665"/>
          </a:xfrm>
          <a:prstGeom prst="rect">
            <a:avLst/>
          </a:prstGeom>
          <a:noFill/>
        </p:spPr>
        <p:txBody>
          <a:bodyPr wrap="square" rtlCol="0">
            <a:spAutoFit/>
          </a:bodyPr>
          <a:lstStyle/>
          <a:p>
            <a:r>
              <a:rPr lang="fr-FR" sz="2400" b="1" dirty="0">
                <a:solidFill>
                  <a:srgbClr val="FFFF00"/>
                </a:solidFill>
              </a:rPr>
              <a:t>Le jardin d'Amérique du Nord</a:t>
            </a:r>
          </a:p>
        </p:txBody>
      </p:sp>
    </p:spTree>
    <p:extLst>
      <p:ext uri="{BB962C8B-B14F-4D97-AF65-F5344CB8AC3E}">
        <p14:creationId xmlns:p14="http://schemas.microsoft.com/office/powerpoint/2010/main" val="338524100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arbre&#10;&#10;Description générée automatiquement">
            <a:extLst>
              <a:ext uri="{FF2B5EF4-FFF2-40B4-BE49-F238E27FC236}">
                <a16:creationId xmlns:a16="http://schemas.microsoft.com/office/drawing/2014/main" id="{72BD8AB6-7003-B883-4EC0-61DD23BED0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D6A04860-07A9-EE66-DDAA-4D616793AB8C}"/>
              </a:ext>
            </a:extLst>
          </p:cNvPr>
          <p:cNvSpPr txBox="1"/>
          <p:nvPr/>
        </p:nvSpPr>
        <p:spPr>
          <a:xfrm>
            <a:off x="3393889" y="6034278"/>
            <a:ext cx="9028887" cy="461665"/>
          </a:xfrm>
          <a:prstGeom prst="rect">
            <a:avLst/>
          </a:prstGeom>
          <a:noFill/>
        </p:spPr>
        <p:txBody>
          <a:bodyPr wrap="square" rtlCol="0">
            <a:spAutoFit/>
          </a:bodyPr>
          <a:lstStyle/>
          <a:p>
            <a:r>
              <a:rPr lang="fr-FR" sz="2400" b="1" dirty="0">
                <a:solidFill>
                  <a:srgbClr val="FFFF00"/>
                </a:solidFill>
              </a:rPr>
              <a:t>Le jardin des explorateurs contemporains</a:t>
            </a:r>
          </a:p>
        </p:txBody>
      </p:sp>
    </p:spTree>
    <p:extLst>
      <p:ext uri="{BB962C8B-B14F-4D97-AF65-F5344CB8AC3E}">
        <p14:creationId xmlns:p14="http://schemas.microsoft.com/office/powerpoint/2010/main" val="32044678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plante, Plante couvre-sol&#10;&#10;Description générée automatiquement">
            <a:extLst>
              <a:ext uri="{FF2B5EF4-FFF2-40B4-BE49-F238E27FC236}">
                <a16:creationId xmlns:a16="http://schemas.microsoft.com/office/drawing/2014/main" id="{B47BDB5B-BCC4-48CF-7BE3-79DF5BBFC7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10" cy="6300000"/>
          </a:xfrm>
          <a:prstGeom prst="rect">
            <a:avLst/>
          </a:prstGeom>
          <a:effectLst>
            <a:softEdge rad="635000"/>
          </a:effectLst>
        </p:spPr>
      </p:pic>
      <p:sp>
        <p:nvSpPr>
          <p:cNvPr id="4" name="ZoneTexte 3">
            <a:extLst>
              <a:ext uri="{FF2B5EF4-FFF2-40B4-BE49-F238E27FC236}">
                <a16:creationId xmlns:a16="http://schemas.microsoft.com/office/drawing/2014/main" id="{9FC0A8E5-74E5-2265-D3CA-74C1E120AFDC}"/>
              </a:ext>
            </a:extLst>
          </p:cNvPr>
          <p:cNvSpPr txBox="1"/>
          <p:nvPr/>
        </p:nvSpPr>
        <p:spPr>
          <a:xfrm>
            <a:off x="4924697" y="6117335"/>
            <a:ext cx="8876489" cy="461665"/>
          </a:xfrm>
          <a:prstGeom prst="rect">
            <a:avLst/>
          </a:prstGeom>
          <a:noFill/>
        </p:spPr>
        <p:txBody>
          <a:bodyPr wrap="square" rtlCol="0">
            <a:spAutoFit/>
          </a:bodyPr>
          <a:lstStyle/>
          <a:p>
            <a:r>
              <a:rPr lang="fr-FR" sz="2400" b="1" dirty="0">
                <a:solidFill>
                  <a:schemeClr val="bg1"/>
                </a:solidFill>
              </a:rPr>
              <a:t>Un érable du Japon</a:t>
            </a:r>
          </a:p>
        </p:txBody>
      </p:sp>
    </p:spTree>
    <p:extLst>
      <p:ext uri="{BB962C8B-B14F-4D97-AF65-F5344CB8AC3E}">
        <p14:creationId xmlns:p14="http://schemas.microsoft.com/office/powerpoint/2010/main" val="334985167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ciel, nuage&#10;&#10;Description générée automatiquement">
            <a:extLst>
              <a:ext uri="{FF2B5EF4-FFF2-40B4-BE49-F238E27FC236}">
                <a16:creationId xmlns:a16="http://schemas.microsoft.com/office/drawing/2014/main" id="{EC3A112C-4195-3C0F-AF73-D13D6EF22D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8" cy="6300000"/>
          </a:xfrm>
          <a:prstGeom prst="rect">
            <a:avLst/>
          </a:prstGeom>
          <a:effectLst>
            <a:softEdge rad="635000"/>
          </a:effectLst>
        </p:spPr>
      </p:pic>
      <p:sp>
        <p:nvSpPr>
          <p:cNvPr id="4" name="ZoneTexte 3">
            <a:extLst>
              <a:ext uri="{FF2B5EF4-FFF2-40B4-BE49-F238E27FC236}">
                <a16:creationId xmlns:a16="http://schemas.microsoft.com/office/drawing/2014/main" id="{C735A1E4-DA4C-EA9E-2C1F-7802D61CD624}"/>
              </a:ext>
            </a:extLst>
          </p:cNvPr>
          <p:cNvSpPr txBox="1"/>
          <p:nvPr/>
        </p:nvSpPr>
        <p:spPr>
          <a:xfrm>
            <a:off x="4937759" y="6216614"/>
            <a:ext cx="9130938" cy="523220"/>
          </a:xfrm>
          <a:prstGeom prst="rect">
            <a:avLst/>
          </a:prstGeom>
          <a:noFill/>
        </p:spPr>
        <p:txBody>
          <a:bodyPr wrap="square" rtlCol="0">
            <a:spAutoFit/>
          </a:bodyPr>
          <a:lstStyle/>
          <a:p>
            <a:r>
              <a:rPr lang="fr-FR" sz="2800" b="1" dirty="0">
                <a:solidFill>
                  <a:srgbClr val="FFFF00"/>
                </a:solidFill>
              </a:rPr>
              <a:t>le jardin austral</a:t>
            </a:r>
          </a:p>
        </p:txBody>
      </p:sp>
    </p:spTree>
    <p:extLst>
      <p:ext uri="{BB962C8B-B14F-4D97-AF65-F5344CB8AC3E}">
        <p14:creationId xmlns:p14="http://schemas.microsoft.com/office/powerpoint/2010/main" val="159066645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5" name="Image 4" descr="Une image contenant plante, arbre, conifère, plein air&#10;&#10;Description générée automatiquement">
            <a:extLst>
              <a:ext uri="{FF2B5EF4-FFF2-40B4-BE49-F238E27FC236}">
                <a16:creationId xmlns:a16="http://schemas.microsoft.com/office/drawing/2014/main" id="{D6E19702-560E-EFCF-48BA-98AF26067F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36126"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0FF6AE6-0418-418B-EB70-73AB7980FBBF}"/>
              </a:ext>
            </a:extLst>
          </p:cNvPr>
          <p:cNvSpPr txBox="1"/>
          <p:nvPr/>
        </p:nvSpPr>
        <p:spPr>
          <a:xfrm>
            <a:off x="1018902" y="4278086"/>
            <a:ext cx="3122023" cy="461665"/>
          </a:xfrm>
          <a:prstGeom prst="rect">
            <a:avLst/>
          </a:prstGeom>
          <a:noFill/>
        </p:spPr>
        <p:txBody>
          <a:bodyPr wrap="square" rtlCol="0">
            <a:spAutoFit/>
          </a:bodyPr>
          <a:lstStyle/>
          <a:p>
            <a:r>
              <a:rPr lang="fr-FR" sz="2400" b="1" dirty="0" err="1">
                <a:solidFill>
                  <a:srgbClr val="FFFF00"/>
                </a:solidFill>
              </a:rPr>
              <a:t>Wollemia</a:t>
            </a:r>
            <a:r>
              <a:rPr lang="fr-FR" sz="2400" b="1" dirty="0">
                <a:solidFill>
                  <a:srgbClr val="FFFF00"/>
                </a:solidFill>
              </a:rPr>
              <a:t> </a:t>
            </a:r>
            <a:r>
              <a:rPr lang="fr-FR" sz="2400" b="1" dirty="0" err="1">
                <a:solidFill>
                  <a:srgbClr val="FFFF00"/>
                </a:solidFill>
              </a:rPr>
              <a:t>nobilis</a:t>
            </a:r>
            <a:endParaRPr lang="fr-FR" sz="2400" b="1" dirty="0">
              <a:solidFill>
                <a:srgbClr val="FFFF00"/>
              </a:solidFill>
            </a:endParaRPr>
          </a:p>
        </p:txBody>
      </p:sp>
    </p:spTree>
    <p:extLst>
      <p:ext uri="{BB962C8B-B14F-4D97-AF65-F5344CB8AC3E}">
        <p14:creationId xmlns:p14="http://schemas.microsoft.com/office/powerpoint/2010/main" val="7108339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arbre, Plante couvre-sol&#10;&#10;Description générée automatiquement">
            <a:extLst>
              <a:ext uri="{FF2B5EF4-FFF2-40B4-BE49-F238E27FC236}">
                <a16:creationId xmlns:a16="http://schemas.microsoft.com/office/drawing/2014/main" id="{80CF8C2E-6F37-22B9-2E69-C8EA38157C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09" cy="6300000"/>
          </a:xfrm>
          <a:prstGeom prst="rect">
            <a:avLst/>
          </a:prstGeom>
          <a:effectLst>
            <a:softEdge rad="635000"/>
          </a:effectLst>
        </p:spPr>
      </p:pic>
      <p:sp>
        <p:nvSpPr>
          <p:cNvPr id="4" name="ZoneTexte 3">
            <a:extLst>
              <a:ext uri="{FF2B5EF4-FFF2-40B4-BE49-F238E27FC236}">
                <a16:creationId xmlns:a16="http://schemas.microsoft.com/office/drawing/2014/main" id="{C2E025DE-8491-F1F3-6FD4-3659B1D6D2E6}"/>
              </a:ext>
            </a:extLst>
          </p:cNvPr>
          <p:cNvSpPr txBox="1"/>
          <p:nvPr/>
        </p:nvSpPr>
        <p:spPr>
          <a:xfrm>
            <a:off x="4990011" y="6117335"/>
            <a:ext cx="9548949" cy="461665"/>
          </a:xfrm>
          <a:prstGeom prst="rect">
            <a:avLst/>
          </a:prstGeom>
          <a:noFill/>
        </p:spPr>
        <p:txBody>
          <a:bodyPr wrap="square" rtlCol="0">
            <a:spAutoFit/>
          </a:bodyPr>
          <a:lstStyle/>
          <a:p>
            <a:r>
              <a:rPr lang="fr-FR" sz="2400" b="1" dirty="0">
                <a:solidFill>
                  <a:schemeClr val="bg1"/>
                </a:solidFill>
              </a:rPr>
              <a:t>Le jardin Cayeux</a:t>
            </a:r>
          </a:p>
        </p:txBody>
      </p:sp>
    </p:spTree>
    <p:extLst>
      <p:ext uri="{BB962C8B-B14F-4D97-AF65-F5344CB8AC3E}">
        <p14:creationId xmlns:p14="http://schemas.microsoft.com/office/powerpoint/2010/main" val="87999592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ante, ciel, plein air&#10;&#10;Description générée automatiquement">
            <a:extLst>
              <a:ext uri="{FF2B5EF4-FFF2-40B4-BE49-F238E27FC236}">
                <a16:creationId xmlns:a16="http://schemas.microsoft.com/office/drawing/2014/main" id="{A55A9545-9069-2C68-A0B1-8CCAF9EA3D6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0587"/>
            <a:ext cx="7620000" cy="5076825"/>
          </a:xfrm>
          <a:prstGeom prst="rect">
            <a:avLst/>
          </a:prstGeom>
          <a:effectLst>
            <a:softEdge rad="317500"/>
          </a:effectLst>
        </p:spPr>
      </p:pic>
      <p:sp>
        <p:nvSpPr>
          <p:cNvPr id="4" name="ZoneTexte 3">
            <a:extLst>
              <a:ext uri="{FF2B5EF4-FFF2-40B4-BE49-F238E27FC236}">
                <a16:creationId xmlns:a16="http://schemas.microsoft.com/office/drawing/2014/main" id="{9A67541F-3A69-A408-53D8-DD1937563EBA}"/>
              </a:ext>
            </a:extLst>
          </p:cNvPr>
          <p:cNvSpPr txBox="1"/>
          <p:nvPr/>
        </p:nvSpPr>
        <p:spPr>
          <a:xfrm>
            <a:off x="4180115" y="5736579"/>
            <a:ext cx="8294914" cy="461665"/>
          </a:xfrm>
          <a:prstGeom prst="rect">
            <a:avLst/>
          </a:prstGeom>
          <a:noFill/>
        </p:spPr>
        <p:txBody>
          <a:bodyPr wrap="square" rtlCol="0">
            <a:spAutoFit/>
          </a:bodyPr>
          <a:lstStyle/>
          <a:p>
            <a:r>
              <a:rPr lang="fr-FR" sz="2400" b="1" dirty="0">
                <a:solidFill>
                  <a:srgbClr val="FFFF00"/>
                </a:solidFill>
              </a:rPr>
              <a:t>Le Havre, Jardins suspendus</a:t>
            </a:r>
            <a:r>
              <a:rPr lang="fr-FR" dirty="0">
                <a:solidFill>
                  <a:srgbClr val="FFFF00"/>
                </a:solidFill>
              </a:rPr>
              <a:t>.</a:t>
            </a:r>
          </a:p>
        </p:txBody>
      </p:sp>
    </p:spTree>
    <p:extLst>
      <p:ext uri="{BB962C8B-B14F-4D97-AF65-F5344CB8AC3E}">
        <p14:creationId xmlns:p14="http://schemas.microsoft.com/office/powerpoint/2010/main" val="323535379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herbe, Aménagement paysager&#10;&#10;Description générée automatiquement">
            <a:extLst>
              <a:ext uri="{FF2B5EF4-FFF2-40B4-BE49-F238E27FC236}">
                <a16:creationId xmlns:a16="http://schemas.microsoft.com/office/drawing/2014/main" id="{2E5CCD7D-CA14-48A0-0A51-EBEDCB11B0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39331" y="1326671"/>
            <a:ext cx="6313338" cy="4204658"/>
          </a:xfrm>
          <a:prstGeom prst="rect">
            <a:avLst/>
          </a:prstGeom>
          <a:effectLst>
            <a:softEdge rad="317500"/>
          </a:effectLst>
        </p:spPr>
      </p:pic>
    </p:spTree>
    <p:extLst>
      <p:ext uri="{BB962C8B-B14F-4D97-AF65-F5344CB8AC3E}">
        <p14:creationId xmlns:p14="http://schemas.microsoft.com/office/powerpoint/2010/main" val="34183580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Aménagement paysager&#10;&#10;Description générée automatiquement">
            <a:extLst>
              <a:ext uri="{FF2B5EF4-FFF2-40B4-BE49-F238E27FC236}">
                <a16:creationId xmlns:a16="http://schemas.microsoft.com/office/drawing/2014/main" id="{D409E976-C173-54EA-C4D1-4528E5751F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6154" y="639000"/>
            <a:ext cx="8359692" cy="5580000"/>
          </a:xfrm>
          <a:prstGeom prst="rect">
            <a:avLst/>
          </a:prstGeom>
          <a:effectLst>
            <a:softEdge rad="317500"/>
          </a:effectLst>
        </p:spPr>
      </p:pic>
    </p:spTree>
    <p:extLst>
      <p:ext uri="{BB962C8B-B14F-4D97-AF65-F5344CB8AC3E}">
        <p14:creationId xmlns:p14="http://schemas.microsoft.com/office/powerpoint/2010/main" val="271253701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plein air, Vue plongeante, maison&#10;&#10;Description générée automatiquement">
            <a:extLst>
              <a:ext uri="{FF2B5EF4-FFF2-40B4-BE49-F238E27FC236}">
                <a16:creationId xmlns:a16="http://schemas.microsoft.com/office/drawing/2014/main" id="{66C81FA7-B227-D583-1032-B9AAA2CD39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5621" y="307183"/>
            <a:ext cx="8980758" cy="5904000"/>
          </a:xfrm>
          <a:prstGeom prst="rect">
            <a:avLst/>
          </a:prstGeom>
          <a:effectLst>
            <a:softEdge rad="635000"/>
          </a:effectLst>
        </p:spPr>
      </p:pic>
      <p:sp>
        <p:nvSpPr>
          <p:cNvPr id="4" name="ZoneTexte 3">
            <a:extLst>
              <a:ext uri="{FF2B5EF4-FFF2-40B4-BE49-F238E27FC236}">
                <a16:creationId xmlns:a16="http://schemas.microsoft.com/office/drawing/2014/main" id="{0D1555D3-05D1-139A-5CB7-A67920A04011}"/>
              </a:ext>
            </a:extLst>
          </p:cNvPr>
          <p:cNvSpPr txBox="1"/>
          <p:nvPr/>
        </p:nvSpPr>
        <p:spPr>
          <a:xfrm>
            <a:off x="4389120" y="5799909"/>
            <a:ext cx="8817428" cy="461665"/>
          </a:xfrm>
          <a:prstGeom prst="rect">
            <a:avLst/>
          </a:prstGeom>
          <a:noFill/>
        </p:spPr>
        <p:txBody>
          <a:bodyPr wrap="square" rtlCol="0">
            <a:spAutoFit/>
          </a:bodyPr>
          <a:lstStyle/>
          <a:p>
            <a:r>
              <a:rPr lang="fr-FR" sz="2400" b="1" dirty="0"/>
              <a:t>Le Fort De Sainte- Adresse</a:t>
            </a:r>
          </a:p>
        </p:txBody>
      </p:sp>
    </p:spTree>
    <p:extLst>
      <p:ext uri="{BB962C8B-B14F-4D97-AF65-F5344CB8AC3E}">
        <p14:creationId xmlns:p14="http://schemas.microsoft.com/office/powerpoint/2010/main" val="179095084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6" name="Image 5" descr="Une image contenant eau, plein air, ciel, bâtiment&#10;&#10;Description générée automatiquement">
            <a:extLst>
              <a:ext uri="{FF2B5EF4-FFF2-40B4-BE49-F238E27FC236}">
                <a16:creationId xmlns:a16="http://schemas.microsoft.com/office/drawing/2014/main" id="{3ABD69F3-4C4E-2CF1-C91F-F62782656F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86394" y="992641"/>
            <a:ext cx="9504000" cy="4268880"/>
          </a:xfrm>
          <a:prstGeom prst="rect">
            <a:avLst/>
          </a:prstGeom>
        </p:spPr>
      </p:pic>
      <p:sp>
        <p:nvSpPr>
          <p:cNvPr id="7" name="ZoneTexte 6">
            <a:extLst>
              <a:ext uri="{FF2B5EF4-FFF2-40B4-BE49-F238E27FC236}">
                <a16:creationId xmlns:a16="http://schemas.microsoft.com/office/drawing/2014/main" id="{BDEE63C5-0CD0-8FD5-B99D-86E5414E5DA6}"/>
              </a:ext>
            </a:extLst>
          </p:cNvPr>
          <p:cNvSpPr txBox="1"/>
          <p:nvPr/>
        </p:nvSpPr>
        <p:spPr>
          <a:xfrm>
            <a:off x="3784645" y="5261521"/>
            <a:ext cx="8033657" cy="461665"/>
          </a:xfrm>
          <a:prstGeom prst="rect">
            <a:avLst/>
          </a:prstGeom>
          <a:noFill/>
        </p:spPr>
        <p:txBody>
          <a:bodyPr wrap="square" rtlCol="0">
            <a:spAutoFit/>
          </a:bodyPr>
          <a:lstStyle/>
          <a:p>
            <a:r>
              <a:rPr lang="fr-FR" sz="2400" b="1" dirty="0"/>
              <a:t>Centre Commercial Docks Vauban</a:t>
            </a:r>
          </a:p>
        </p:txBody>
      </p:sp>
      <p:sp>
        <p:nvSpPr>
          <p:cNvPr id="8" name="ZoneTexte 7">
            <a:extLst>
              <a:ext uri="{FF2B5EF4-FFF2-40B4-BE49-F238E27FC236}">
                <a16:creationId xmlns:a16="http://schemas.microsoft.com/office/drawing/2014/main" id="{4F5BAFA7-AF5C-F3B3-B706-60445ABBBA97}"/>
              </a:ext>
            </a:extLst>
          </p:cNvPr>
          <p:cNvSpPr txBox="1"/>
          <p:nvPr/>
        </p:nvSpPr>
        <p:spPr>
          <a:xfrm>
            <a:off x="2034222" y="530976"/>
            <a:ext cx="9784080" cy="461665"/>
          </a:xfrm>
          <a:prstGeom prst="rect">
            <a:avLst/>
          </a:prstGeom>
          <a:noFill/>
        </p:spPr>
        <p:txBody>
          <a:bodyPr wrap="square" rtlCol="0">
            <a:spAutoFit/>
          </a:bodyPr>
          <a:lstStyle/>
          <a:p>
            <a:r>
              <a:rPr lang="fr-FR" sz="2400" b="1" dirty="0"/>
              <a:t>Photos de Centre Commercial Docks Vauban à Suivre</a:t>
            </a:r>
          </a:p>
        </p:txBody>
      </p:sp>
    </p:spTree>
    <p:extLst>
      <p:ext uri="{BB962C8B-B14F-4D97-AF65-F5344CB8AC3E}">
        <p14:creationId xmlns:p14="http://schemas.microsoft.com/office/powerpoint/2010/main" val="15194469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chaussures, habits, bâtiment, personne&#10;&#10;Description générée automatiquement">
            <a:extLst>
              <a:ext uri="{FF2B5EF4-FFF2-40B4-BE49-F238E27FC236}">
                <a16:creationId xmlns:a16="http://schemas.microsoft.com/office/drawing/2014/main" id="{9E93F53F-A765-F481-6C97-0F93D11199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03843" y="774291"/>
            <a:ext cx="5220000" cy="3480000"/>
          </a:xfrm>
          <a:prstGeom prst="rect">
            <a:avLst/>
          </a:prstGeom>
          <a:ln w="88900" cap="sq" cmpd="thickThin">
            <a:solidFill>
              <a:srgbClr val="FFC000"/>
            </a:solidFill>
            <a:prstDash val="solid"/>
            <a:miter lim="800000"/>
          </a:ln>
          <a:effectLst>
            <a:innerShdw blurRad="76200">
              <a:srgbClr val="000000"/>
            </a:innerShdw>
          </a:effectLst>
        </p:spPr>
      </p:pic>
      <p:pic>
        <p:nvPicPr>
          <p:cNvPr id="9" name="Image 8" descr="Une image contenant bâtiment, personne, jeans, chaussures&#10;&#10;Description générée automatiquement">
            <a:extLst>
              <a:ext uri="{FF2B5EF4-FFF2-40B4-BE49-F238E27FC236}">
                <a16:creationId xmlns:a16="http://schemas.microsoft.com/office/drawing/2014/main" id="{06E41CC7-BD3B-FDBD-3B17-5CDBD5E624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04660" y="2658291"/>
            <a:ext cx="4788000" cy="319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161268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Bâtiment commercial&#10;&#10;Description générée automatiquement">
            <a:extLst>
              <a:ext uri="{FF2B5EF4-FFF2-40B4-BE49-F238E27FC236}">
                <a16:creationId xmlns:a16="http://schemas.microsoft.com/office/drawing/2014/main" id="{3238AEC2-F58A-D609-A51B-EC7EFC74F0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1321" y="1625661"/>
            <a:ext cx="5112000" cy="3408000"/>
          </a:xfrm>
          <a:prstGeom prst="rect">
            <a:avLst/>
          </a:prstGeom>
          <a:ln w="88900" cap="sq" cmpd="thickThin">
            <a:solidFill>
              <a:srgbClr val="FFC000"/>
            </a:solidFill>
            <a:prstDash val="solid"/>
            <a:miter lim="800000"/>
          </a:ln>
          <a:effectLst>
            <a:innerShdw blurRad="76200">
              <a:srgbClr val="000000"/>
            </a:innerShdw>
          </a:effectLst>
        </p:spPr>
      </p:pic>
      <p:pic>
        <p:nvPicPr>
          <p:cNvPr id="5" name="Image 4" descr="Une image contenant bâtiment, plein air, sol, grand&#10;&#10;Description générée automatiquement">
            <a:extLst>
              <a:ext uri="{FF2B5EF4-FFF2-40B4-BE49-F238E27FC236}">
                <a16:creationId xmlns:a16="http://schemas.microsoft.com/office/drawing/2014/main" id="{9FD2E762-44DB-9402-FADA-F8A30766F5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84679" y="970961"/>
            <a:ext cx="3276000" cy="4916077"/>
          </a:xfrm>
          <a:prstGeom prst="rect">
            <a:avLst/>
          </a:prstGeom>
          <a:ln w="88900" cap="sq" cmpd="thickThin">
            <a:solidFill>
              <a:srgbClr val="FFC000"/>
            </a:solidFill>
            <a:prstDash val="solid"/>
            <a:miter lim="800000"/>
          </a:ln>
          <a:effectLst>
            <a:innerShdw blurRad="76200">
              <a:srgbClr val="000000"/>
            </a:innerShdw>
          </a:effectLst>
        </p:spPr>
      </p:pic>
    </p:spTree>
    <p:extLst>
      <p:ext uri="{BB962C8B-B14F-4D97-AF65-F5344CB8AC3E}">
        <p14:creationId xmlns:p14="http://schemas.microsoft.com/office/powerpoint/2010/main" val="375322147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B0D8B815-195C-40B8-1DFE-1C47424043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000" y="639000"/>
            <a:ext cx="8370000" cy="5580000"/>
          </a:xfrm>
          <a:prstGeom prst="rect">
            <a:avLst/>
          </a:prstGeom>
          <a:effectLst>
            <a:softEdge rad="635000"/>
          </a:effectLst>
        </p:spPr>
      </p:pic>
      <p:sp>
        <p:nvSpPr>
          <p:cNvPr id="4" name="ZoneTexte 3">
            <a:extLst>
              <a:ext uri="{FF2B5EF4-FFF2-40B4-BE49-F238E27FC236}">
                <a16:creationId xmlns:a16="http://schemas.microsoft.com/office/drawing/2014/main" id="{51F6EE01-BAD7-EC0F-36C6-105DE7B98D2B}"/>
              </a:ext>
            </a:extLst>
          </p:cNvPr>
          <p:cNvSpPr txBox="1"/>
          <p:nvPr/>
        </p:nvSpPr>
        <p:spPr>
          <a:xfrm>
            <a:off x="4611188" y="5614183"/>
            <a:ext cx="8595360" cy="461665"/>
          </a:xfrm>
          <a:prstGeom prst="rect">
            <a:avLst/>
          </a:prstGeom>
          <a:noFill/>
        </p:spPr>
        <p:txBody>
          <a:bodyPr wrap="square" rtlCol="0">
            <a:spAutoFit/>
          </a:bodyPr>
          <a:lstStyle/>
          <a:p>
            <a:r>
              <a:rPr lang="fr-FR" sz="2400" b="1" dirty="0">
                <a:solidFill>
                  <a:srgbClr val="FFFF00"/>
                </a:solidFill>
              </a:rPr>
              <a:t>L’Esplanade  Extérieur</a:t>
            </a:r>
          </a:p>
        </p:txBody>
      </p:sp>
    </p:spTree>
    <p:extLst>
      <p:ext uri="{BB962C8B-B14F-4D97-AF65-F5344CB8AC3E}">
        <p14:creationId xmlns:p14="http://schemas.microsoft.com/office/powerpoint/2010/main" val="6821226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nature, herbe&#10;&#10;Description générée automatiquement">
            <a:extLst>
              <a:ext uri="{FF2B5EF4-FFF2-40B4-BE49-F238E27FC236}">
                <a16:creationId xmlns:a16="http://schemas.microsoft.com/office/drawing/2014/main" id="{AD823119-F9AD-4842-F83E-C94839510D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64500" y="958229"/>
            <a:ext cx="4824000" cy="3210157"/>
          </a:xfrm>
          <a:prstGeom prst="rect">
            <a:avLst/>
          </a:prstGeom>
          <a:ln w="88900" cap="sq" cmpd="thickThin">
            <a:solidFill>
              <a:schemeClr val="accent1"/>
            </a:solidFill>
            <a:prstDash val="solid"/>
            <a:miter lim="800000"/>
          </a:ln>
          <a:effectLst>
            <a:innerShdw blurRad="76200">
              <a:srgbClr val="000000"/>
            </a:innerShdw>
          </a:effectLst>
        </p:spPr>
      </p:pic>
      <p:pic>
        <p:nvPicPr>
          <p:cNvPr id="5" name="Image 4" descr="Une image contenant plein air, herbe, arbre, ciel&#10;&#10;Description générée automatiquement">
            <a:extLst>
              <a:ext uri="{FF2B5EF4-FFF2-40B4-BE49-F238E27FC236}">
                <a16:creationId xmlns:a16="http://schemas.microsoft.com/office/drawing/2014/main" id="{B56F91F2-1142-23FF-9FC9-4A8015C9FD5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97570" y="2796270"/>
            <a:ext cx="4752000" cy="3162245"/>
          </a:xfrm>
          <a:prstGeom prst="rect">
            <a:avLst/>
          </a:prstGeom>
          <a:ln w="88900" cap="sq" cmpd="thickThin">
            <a:solidFill>
              <a:schemeClr val="accent1"/>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F284D9A-F3E7-5805-B182-AF9FA32D0AE5}"/>
              </a:ext>
            </a:extLst>
          </p:cNvPr>
          <p:cNvSpPr txBox="1"/>
          <p:nvPr/>
        </p:nvSpPr>
        <p:spPr>
          <a:xfrm>
            <a:off x="2076994" y="169644"/>
            <a:ext cx="10868297" cy="584775"/>
          </a:xfrm>
          <a:prstGeom prst="rect">
            <a:avLst/>
          </a:prstGeom>
          <a:noFill/>
        </p:spPr>
        <p:txBody>
          <a:bodyPr wrap="square" rtlCol="0">
            <a:spAutoFit/>
          </a:bodyPr>
          <a:lstStyle/>
          <a:p>
            <a:r>
              <a:rPr lang="fr-FR" sz="3200" b="1" dirty="0"/>
              <a:t>Les Jardins Suspendus vue sur ville à Suivre </a:t>
            </a:r>
          </a:p>
        </p:txBody>
      </p:sp>
    </p:spTree>
    <p:extLst>
      <p:ext uri="{BB962C8B-B14F-4D97-AF65-F5344CB8AC3E}">
        <p14:creationId xmlns:p14="http://schemas.microsoft.com/office/powerpoint/2010/main" val="144746929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horizon&#10;&#10;Description générée automatiquement">
            <a:extLst>
              <a:ext uri="{FF2B5EF4-FFF2-40B4-BE49-F238E27FC236}">
                <a16:creationId xmlns:a16="http://schemas.microsoft.com/office/drawing/2014/main" id="{272E430C-53BC-ABEC-88FD-F1900840F46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87542" y="778331"/>
            <a:ext cx="4868824" cy="324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ante, fleur, plein air, jaune&#10;&#10;Description générée automatiquement">
            <a:extLst>
              <a:ext uri="{FF2B5EF4-FFF2-40B4-BE49-F238E27FC236}">
                <a16:creationId xmlns:a16="http://schemas.microsoft.com/office/drawing/2014/main" id="{B2A88844-1C35-D00B-D0FD-1E8B216018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93645" y="2647759"/>
            <a:ext cx="4554505" cy="342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8073535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plein air, plante, arbre&#10;&#10;Description générée automatiquement">
            <a:extLst>
              <a:ext uri="{FF2B5EF4-FFF2-40B4-BE49-F238E27FC236}">
                <a16:creationId xmlns:a16="http://schemas.microsoft.com/office/drawing/2014/main" id="{27DCF19E-0806-F481-653E-1C806CE531B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27735" y="1178999"/>
            <a:ext cx="3380000" cy="4500000"/>
          </a:xfrm>
          <a:prstGeom prst="rect">
            <a:avLst/>
          </a:prstGeom>
          <a:ln w="88900" cap="sq" cmpd="thickThin">
            <a:solidFill>
              <a:srgbClr val="C00000"/>
            </a:solidFill>
            <a:prstDash val="solid"/>
            <a:miter lim="800000"/>
          </a:ln>
          <a:effectLst>
            <a:innerShdw blurRad="76200">
              <a:srgbClr val="000000"/>
            </a:innerShdw>
          </a:effectLst>
        </p:spPr>
      </p:pic>
      <p:pic>
        <p:nvPicPr>
          <p:cNvPr id="5" name="Image 4" descr="Une image contenant plein air, ciel, arbre, nature&#10;&#10;Description générée automatiquement">
            <a:extLst>
              <a:ext uri="{FF2B5EF4-FFF2-40B4-BE49-F238E27FC236}">
                <a16:creationId xmlns:a16="http://schemas.microsoft.com/office/drawing/2014/main" id="{3DE205EA-6AA5-A89F-BCE9-FD40D97BE364}"/>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64265" y="1912086"/>
            <a:ext cx="5400000" cy="3033825"/>
          </a:xfrm>
          <a:prstGeom prst="rect">
            <a:avLst/>
          </a:prstGeom>
          <a:ln w="88900" cap="sq" cmpd="thickThin">
            <a:solidFill>
              <a:srgbClr val="C00000"/>
            </a:solidFill>
            <a:prstDash val="solid"/>
            <a:miter lim="800000"/>
          </a:ln>
          <a:effectLst>
            <a:innerShdw blurRad="76200">
              <a:srgbClr val="000000"/>
            </a:innerShdw>
          </a:effectLst>
        </p:spPr>
      </p:pic>
    </p:spTree>
    <p:extLst>
      <p:ext uri="{BB962C8B-B14F-4D97-AF65-F5344CB8AC3E}">
        <p14:creationId xmlns:p14="http://schemas.microsoft.com/office/powerpoint/2010/main" val="2661657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16712818-2C89-B723-9338-12CB57822C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5017" y="189000"/>
            <a:ext cx="4858501" cy="6480000"/>
          </a:xfrm>
          <a:prstGeom prst="rect">
            <a:avLst/>
          </a:prstGeom>
          <a:ln w="88900" cap="sq" cmpd="thickThin">
            <a:solidFill>
              <a:srgbClr val="00B0F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F7203C5-2E8E-40B6-9EC8-CE4621BB5716}"/>
              </a:ext>
            </a:extLst>
          </p:cNvPr>
          <p:cNvSpPr txBox="1"/>
          <p:nvPr/>
        </p:nvSpPr>
        <p:spPr>
          <a:xfrm>
            <a:off x="7720148" y="3429000"/>
            <a:ext cx="3688080" cy="1569660"/>
          </a:xfrm>
          <a:prstGeom prst="rect">
            <a:avLst/>
          </a:prstGeom>
          <a:noFill/>
        </p:spPr>
        <p:txBody>
          <a:bodyPr wrap="square" rtlCol="0">
            <a:spAutoFit/>
          </a:bodyPr>
          <a:lstStyle/>
          <a:p>
            <a:r>
              <a:rPr lang="fr-FR" sz="2400" b="1" dirty="0">
                <a:solidFill>
                  <a:srgbClr val="FFFF00"/>
                </a:solidFill>
              </a:rPr>
              <a:t>Façade de la chapelle Notre-Dame-des-Flots, Sainte-Adresse, Seine-Maritime</a:t>
            </a:r>
          </a:p>
        </p:txBody>
      </p:sp>
      <p:sp>
        <p:nvSpPr>
          <p:cNvPr id="5" name="ZoneTexte 4">
            <a:extLst>
              <a:ext uri="{FF2B5EF4-FFF2-40B4-BE49-F238E27FC236}">
                <a16:creationId xmlns:a16="http://schemas.microsoft.com/office/drawing/2014/main" id="{6E62F78C-F9EA-5339-433B-9FB629327E01}"/>
              </a:ext>
            </a:extLst>
          </p:cNvPr>
          <p:cNvSpPr txBox="1"/>
          <p:nvPr/>
        </p:nvSpPr>
        <p:spPr>
          <a:xfrm>
            <a:off x="7572828" y="971116"/>
            <a:ext cx="4428309" cy="461665"/>
          </a:xfrm>
          <a:prstGeom prst="rect">
            <a:avLst/>
          </a:prstGeom>
          <a:noFill/>
        </p:spPr>
        <p:txBody>
          <a:bodyPr wrap="square" rtlCol="0">
            <a:spAutoFit/>
          </a:bodyPr>
          <a:lstStyle/>
          <a:p>
            <a:r>
              <a:rPr lang="fr-FR" sz="2400" b="1" dirty="0">
                <a:solidFill>
                  <a:srgbClr val="FFFF00"/>
                </a:solidFill>
              </a:rPr>
              <a:t>Le Quartier De Sainte- Adresse</a:t>
            </a:r>
          </a:p>
        </p:txBody>
      </p:sp>
    </p:spTree>
    <p:extLst>
      <p:ext uri="{BB962C8B-B14F-4D97-AF65-F5344CB8AC3E}">
        <p14:creationId xmlns:p14="http://schemas.microsoft.com/office/powerpoint/2010/main" val="116078829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orloge, arbre, plante&#10;&#10;Description générée automatiquement">
            <a:extLst>
              <a:ext uri="{FF2B5EF4-FFF2-40B4-BE49-F238E27FC236}">
                <a16:creationId xmlns:a16="http://schemas.microsoft.com/office/drawing/2014/main" id="{D1BCFEBE-43BF-49EB-BF6B-64E9BA3C82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4061" y="189000"/>
            <a:ext cx="4305649"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C90084-D572-EE68-838A-CFC445E4B0EA}"/>
              </a:ext>
            </a:extLst>
          </p:cNvPr>
          <p:cNvSpPr txBox="1"/>
          <p:nvPr/>
        </p:nvSpPr>
        <p:spPr>
          <a:xfrm>
            <a:off x="169817" y="3958046"/>
            <a:ext cx="4305649" cy="830997"/>
          </a:xfrm>
          <a:prstGeom prst="rect">
            <a:avLst/>
          </a:prstGeom>
          <a:noFill/>
        </p:spPr>
        <p:txBody>
          <a:bodyPr wrap="square" rtlCol="0">
            <a:spAutoFit/>
          </a:bodyPr>
          <a:lstStyle/>
          <a:p>
            <a:r>
              <a:rPr lang="fr-FR" sz="2400" b="1" dirty="0">
                <a:solidFill>
                  <a:schemeClr val="bg1"/>
                </a:solidFill>
              </a:rPr>
              <a:t>Église Saint-Denis de Sainte-Adresse</a:t>
            </a:r>
          </a:p>
        </p:txBody>
      </p:sp>
    </p:spTree>
    <p:extLst>
      <p:ext uri="{BB962C8B-B14F-4D97-AF65-F5344CB8AC3E}">
        <p14:creationId xmlns:p14="http://schemas.microsoft.com/office/powerpoint/2010/main" val="35094179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monument&#10;&#10;Description générée automatiquement">
            <a:extLst>
              <a:ext uri="{FF2B5EF4-FFF2-40B4-BE49-F238E27FC236}">
                <a16:creationId xmlns:a16="http://schemas.microsoft.com/office/drawing/2014/main" id="{CD484810-35CB-0B2F-EAE1-E880499047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7680" y="1076234"/>
            <a:ext cx="3384000" cy="4512000"/>
          </a:xfrm>
          <a:prstGeom prst="rect">
            <a:avLst/>
          </a:prstGeom>
          <a:ln w="88900" cap="sq" cmpd="thickThin">
            <a:solidFill>
              <a:schemeClr val="accent2"/>
            </a:solidFill>
            <a:prstDash val="solid"/>
            <a:miter lim="800000"/>
          </a:ln>
          <a:effectLst>
            <a:innerShdw blurRad="76200">
              <a:srgbClr val="000000"/>
            </a:innerShdw>
          </a:effectLst>
        </p:spPr>
      </p:pic>
      <p:pic>
        <p:nvPicPr>
          <p:cNvPr id="5" name="Image 4" descr="Une image contenant plein air, ciel, nature, eau&#10;&#10;Description générée automatiquement">
            <a:extLst>
              <a:ext uri="{FF2B5EF4-FFF2-40B4-BE49-F238E27FC236}">
                <a16:creationId xmlns:a16="http://schemas.microsoft.com/office/drawing/2014/main" id="{06F52598-7139-1AD0-4065-5E2E16F3A55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97886" y="1796856"/>
            <a:ext cx="7524000" cy="3264287"/>
          </a:xfrm>
          <a:prstGeom prst="rect">
            <a:avLst/>
          </a:prstGeom>
          <a:ln w="88900" cap="sq" cmpd="thickThin">
            <a:solidFill>
              <a:schemeClr val="accent2"/>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84ACB15D-A6A5-EBD8-377E-8A54E2BBAB2C}"/>
              </a:ext>
            </a:extLst>
          </p:cNvPr>
          <p:cNvSpPr txBox="1"/>
          <p:nvPr/>
        </p:nvSpPr>
        <p:spPr>
          <a:xfrm>
            <a:off x="6204858" y="874419"/>
            <a:ext cx="4415246" cy="830997"/>
          </a:xfrm>
          <a:prstGeom prst="rect">
            <a:avLst/>
          </a:prstGeom>
          <a:noFill/>
        </p:spPr>
        <p:txBody>
          <a:bodyPr wrap="square" rtlCol="0">
            <a:spAutoFit/>
          </a:bodyPr>
          <a:lstStyle/>
          <a:p>
            <a:r>
              <a:rPr lang="fr-FR" sz="2400" b="1" dirty="0">
                <a:solidFill>
                  <a:srgbClr val="FFFF00"/>
                </a:solidFill>
              </a:rPr>
              <a:t>Vue vers Sainte-Adresse depuis la plage de Trouville.</a:t>
            </a:r>
          </a:p>
        </p:txBody>
      </p:sp>
    </p:spTree>
    <p:extLst>
      <p:ext uri="{BB962C8B-B14F-4D97-AF65-F5344CB8AC3E}">
        <p14:creationId xmlns:p14="http://schemas.microsoft.com/office/powerpoint/2010/main" val="409987094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hotographie aérienne, plein air, Vue plongeante, aérien&#10;&#10;Description générée automatiquement">
            <a:extLst>
              <a:ext uri="{FF2B5EF4-FFF2-40B4-BE49-F238E27FC236}">
                <a16:creationId xmlns:a16="http://schemas.microsoft.com/office/drawing/2014/main" id="{190A91A8-4505-69AF-617F-1615692C9E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2000" y="890074"/>
            <a:ext cx="8388000" cy="4572002"/>
          </a:xfrm>
          <a:prstGeom prst="rect">
            <a:avLst/>
          </a:prstGeom>
          <a:effectLst>
            <a:softEdge rad="317500"/>
          </a:effectLst>
        </p:spPr>
      </p:pic>
      <p:sp>
        <p:nvSpPr>
          <p:cNvPr id="4" name="ZoneTexte 3">
            <a:extLst>
              <a:ext uri="{FF2B5EF4-FFF2-40B4-BE49-F238E27FC236}">
                <a16:creationId xmlns:a16="http://schemas.microsoft.com/office/drawing/2014/main" id="{4BFBACF7-DEC8-9BD0-6C41-5CD7EF64C1AD}"/>
              </a:ext>
            </a:extLst>
          </p:cNvPr>
          <p:cNvSpPr txBox="1"/>
          <p:nvPr/>
        </p:nvSpPr>
        <p:spPr>
          <a:xfrm>
            <a:off x="4441371" y="5231243"/>
            <a:ext cx="9431383" cy="461665"/>
          </a:xfrm>
          <a:prstGeom prst="rect">
            <a:avLst/>
          </a:prstGeom>
          <a:noFill/>
        </p:spPr>
        <p:txBody>
          <a:bodyPr wrap="square" rtlCol="0">
            <a:spAutoFit/>
          </a:bodyPr>
          <a:lstStyle/>
          <a:p>
            <a:r>
              <a:rPr lang="fr-FR" sz="2400" b="1" dirty="0">
                <a:solidFill>
                  <a:srgbClr val="FFFF00"/>
                </a:solidFill>
              </a:rPr>
              <a:t>Sainte- Adresse (Le Havre )</a:t>
            </a:r>
          </a:p>
        </p:txBody>
      </p:sp>
    </p:spTree>
    <p:extLst>
      <p:ext uri="{BB962C8B-B14F-4D97-AF65-F5344CB8AC3E}">
        <p14:creationId xmlns:p14="http://schemas.microsoft.com/office/powerpoint/2010/main" val="155933367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texte, eau, nuage&#10;&#10;Description générée automatiquement">
            <a:extLst>
              <a:ext uri="{FF2B5EF4-FFF2-40B4-BE49-F238E27FC236}">
                <a16:creationId xmlns:a16="http://schemas.microsoft.com/office/drawing/2014/main" id="{A6322D5B-F7EB-4561-AE70-0A36DC2409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13000" y="1047750"/>
            <a:ext cx="7366000" cy="4762500"/>
          </a:xfrm>
          <a:prstGeom prst="rect">
            <a:avLst/>
          </a:prstGeom>
          <a:effectLst>
            <a:softEdge rad="317500"/>
          </a:effectLst>
        </p:spPr>
      </p:pic>
      <p:sp>
        <p:nvSpPr>
          <p:cNvPr id="4" name="ZoneTexte 3">
            <a:extLst>
              <a:ext uri="{FF2B5EF4-FFF2-40B4-BE49-F238E27FC236}">
                <a16:creationId xmlns:a16="http://schemas.microsoft.com/office/drawing/2014/main" id="{309FA718-E9C5-67A5-8D64-C284CD5AD226}"/>
              </a:ext>
            </a:extLst>
          </p:cNvPr>
          <p:cNvSpPr txBox="1"/>
          <p:nvPr/>
        </p:nvSpPr>
        <p:spPr>
          <a:xfrm>
            <a:off x="4349932" y="5502401"/>
            <a:ext cx="8360228" cy="461665"/>
          </a:xfrm>
          <a:prstGeom prst="rect">
            <a:avLst/>
          </a:prstGeom>
          <a:noFill/>
        </p:spPr>
        <p:txBody>
          <a:bodyPr wrap="square" rtlCol="0">
            <a:spAutoFit/>
          </a:bodyPr>
          <a:lstStyle/>
          <a:p>
            <a:r>
              <a:rPr lang="fr-FR" sz="2400" b="1" dirty="0">
                <a:solidFill>
                  <a:srgbClr val="FFFF00"/>
                </a:solidFill>
              </a:rPr>
              <a:t>Sainte- Adresse (le Havre )</a:t>
            </a:r>
          </a:p>
        </p:txBody>
      </p:sp>
    </p:spTree>
    <p:extLst>
      <p:ext uri="{BB962C8B-B14F-4D97-AF65-F5344CB8AC3E}">
        <p14:creationId xmlns:p14="http://schemas.microsoft.com/office/powerpoint/2010/main" val="897146579"/>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rive, plage&#10;&#10;Description générée automatiquement">
            <a:extLst>
              <a:ext uri="{FF2B5EF4-FFF2-40B4-BE49-F238E27FC236}">
                <a16:creationId xmlns:a16="http://schemas.microsoft.com/office/drawing/2014/main" id="{A02772B7-90DF-E8D8-659C-0107A211428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45971" y="459000"/>
            <a:ext cx="8546753" cy="5940000"/>
          </a:xfrm>
          <a:prstGeom prst="rect">
            <a:avLst/>
          </a:prstGeom>
          <a:effectLst>
            <a:softEdge rad="635000"/>
          </a:effectLst>
        </p:spPr>
      </p:pic>
      <p:sp>
        <p:nvSpPr>
          <p:cNvPr id="4" name="ZoneTexte 3">
            <a:extLst>
              <a:ext uri="{FF2B5EF4-FFF2-40B4-BE49-F238E27FC236}">
                <a16:creationId xmlns:a16="http://schemas.microsoft.com/office/drawing/2014/main" id="{C65DEFAD-9DEA-968D-445F-1ADB42C4A4A7}"/>
              </a:ext>
            </a:extLst>
          </p:cNvPr>
          <p:cNvSpPr txBox="1"/>
          <p:nvPr/>
        </p:nvSpPr>
        <p:spPr>
          <a:xfrm>
            <a:off x="4402182" y="5937335"/>
            <a:ext cx="7589520" cy="461665"/>
          </a:xfrm>
          <a:prstGeom prst="rect">
            <a:avLst/>
          </a:prstGeom>
          <a:noFill/>
        </p:spPr>
        <p:txBody>
          <a:bodyPr wrap="square" rtlCol="0">
            <a:spAutoFit/>
          </a:bodyPr>
          <a:lstStyle/>
          <a:p>
            <a:r>
              <a:rPr lang="fr-FR" sz="2400" b="1" dirty="0">
                <a:solidFill>
                  <a:schemeClr val="bg1"/>
                </a:solidFill>
              </a:rPr>
              <a:t>La plage à Sainte – Adresse </a:t>
            </a:r>
          </a:p>
        </p:txBody>
      </p:sp>
    </p:spTree>
    <p:extLst>
      <p:ext uri="{BB962C8B-B14F-4D97-AF65-F5344CB8AC3E}">
        <p14:creationId xmlns:p14="http://schemas.microsoft.com/office/powerpoint/2010/main" val="184465638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F943793A-C033-19F0-D5E1-C7E6B6B28E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2466" y="999000"/>
            <a:ext cx="7707067" cy="4860000"/>
          </a:xfrm>
          <a:prstGeom prst="rect">
            <a:avLst/>
          </a:prstGeom>
          <a:effectLst>
            <a:softEdge rad="317500"/>
          </a:effectLst>
        </p:spPr>
      </p:pic>
      <p:sp>
        <p:nvSpPr>
          <p:cNvPr id="4" name="ZoneTexte 3">
            <a:extLst>
              <a:ext uri="{FF2B5EF4-FFF2-40B4-BE49-F238E27FC236}">
                <a16:creationId xmlns:a16="http://schemas.microsoft.com/office/drawing/2014/main" id="{29900562-7F2C-61A8-7CBE-F49C6A18D05E}"/>
              </a:ext>
            </a:extLst>
          </p:cNvPr>
          <p:cNvSpPr txBox="1"/>
          <p:nvPr/>
        </p:nvSpPr>
        <p:spPr>
          <a:xfrm>
            <a:off x="4132217" y="5628167"/>
            <a:ext cx="8059783" cy="461665"/>
          </a:xfrm>
          <a:prstGeom prst="rect">
            <a:avLst/>
          </a:prstGeom>
          <a:noFill/>
        </p:spPr>
        <p:txBody>
          <a:bodyPr wrap="square" rtlCol="0">
            <a:spAutoFit/>
          </a:bodyPr>
          <a:lstStyle/>
          <a:p>
            <a:r>
              <a:rPr lang="fr-FR" sz="2400" b="1" dirty="0">
                <a:solidFill>
                  <a:srgbClr val="FFFF00"/>
                </a:solidFill>
              </a:rPr>
              <a:t>Le Cabanon  Sainte-Adresse</a:t>
            </a:r>
          </a:p>
        </p:txBody>
      </p:sp>
    </p:spTree>
    <p:extLst>
      <p:ext uri="{BB962C8B-B14F-4D97-AF65-F5344CB8AC3E}">
        <p14:creationId xmlns:p14="http://schemas.microsoft.com/office/powerpoint/2010/main" val="11502947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iste, transport&#10;&#10;Description générée automatiquement">
            <a:extLst>
              <a:ext uri="{FF2B5EF4-FFF2-40B4-BE49-F238E27FC236}">
                <a16:creationId xmlns:a16="http://schemas.microsoft.com/office/drawing/2014/main" id="{AB03EA12-998A-97F9-4E8D-304A5F0D2D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38405" y="999000"/>
            <a:ext cx="8715189" cy="4860000"/>
          </a:xfrm>
          <a:prstGeom prst="rect">
            <a:avLst/>
          </a:prstGeom>
          <a:effectLst>
            <a:softEdge rad="317500"/>
          </a:effectLst>
        </p:spPr>
      </p:pic>
      <p:sp>
        <p:nvSpPr>
          <p:cNvPr id="4" name="ZoneTexte 3">
            <a:extLst>
              <a:ext uri="{FF2B5EF4-FFF2-40B4-BE49-F238E27FC236}">
                <a16:creationId xmlns:a16="http://schemas.microsoft.com/office/drawing/2014/main" id="{CA58EAFF-DB34-C005-26B9-6AE809AF351F}"/>
              </a:ext>
            </a:extLst>
          </p:cNvPr>
          <p:cNvSpPr txBox="1"/>
          <p:nvPr/>
        </p:nvSpPr>
        <p:spPr>
          <a:xfrm>
            <a:off x="3682157" y="5628167"/>
            <a:ext cx="7289074" cy="461665"/>
          </a:xfrm>
          <a:prstGeom prst="rect">
            <a:avLst/>
          </a:prstGeom>
          <a:noFill/>
        </p:spPr>
        <p:txBody>
          <a:bodyPr wrap="square" rtlCol="0">
            <a:spAutoFit/>
          </a:bodyPr>
          <a:lstStyle/>
          <a:p>
            <a:r>
              <a:rPr lang="fr-FR" sz="2400" b="1" dirty="0"/>
              <a:t>Une Promenade –Sainte- Adresse</a:t>
            </a:r>
          </a:p>
        </p:txBody>
      </p:sp>
    </p:spTree>
    <p:extLst>
      <p:ext uri="{BB962C8B-B14F-4D97-AF65-F5344CB8AC3E}">
        <p14:creationId xmlns:p14="http://schemas.microsoft.com/office/powerpoint/2010/main" val="42597366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ulpture, ciel, monument&#10;&#10;Description générée automatiquement">
            <a:extLst>
              <a:ext uri="{FF2B5EF4-FFF2-40B4-BE49-F238E27FC236}">
                <a16:creationId xmlns:a16="http://schemas.microsoft.com/office/drawing/2014/main" id="{4DE65D91-4537-4EB1-F7E9-C6247AFCA5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2044" y="189000"/>
            <a:ext cx="4860000" cy="6480000"/>
          </a:xfrm>
          <a:prstGeom prst="ellipse">
            <a:avLst/>
          </a:prstGeom>
          <a:ln w="63500" cap="rnd">
            <a:solidFill>
              <a:srgbClr val="C0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36EAFC22-AF36-6856-455A-FC012BA5CD2B}"/>
              </a:ext>
            </a:extLst>
          </p:cNvPr>
          <p:cNvSpPr txBox="1"/>
          <p:nvPr/>
        </p:nvSpPr>
        <p:spPr>
          <a:xfrm>
            <a:off x="5525589" y="711514"/>
            <a:ext cx="7485017" cy="954107"/>
          </a:xfrm>
          <a:prstGeom prst="rect">
            <a:avLst/>
          </a:prstGeom>
          <a:noFill/>
        </p:spPr>
        <p:txBody>
          <a:bodyPr wrap="square" rtlCol="0">
            <a:spAutoFit/>
          </a:bodyPr>
          <a:lstStyle/>
          <a:p>
            <a:r>
              <a:rPr lang="fr-FR" sz="2800" b="1" dirty="0">
                <a:solidFill>
                  <a:srgbClr val="FFFF00"/>
                </a:solidFill>
              </a:rPr>
              <a:t>Lorient Vous A Présenté  les Jardins Suspendus Sur Ville Et Mer (Le Havre )</a:t>
            </a:r>
          </a:p>
        </p:txBody>
      </p:sp>
      <p:sp>
        <p:nvSpPr>
          <p:cNvPr id="5" name="ZoneTexte 4">
            <a:extLst>
              <a:ext uri="{FF2B5EF4-FFF2-40B4-BE49-F238E27FC236}">
                <a16:creationId xmlns:a16="http://schemas.microsoft.com/office/drawing/2014/main" id="{A9FADF9F-DF93-9F40-4715-1F0AD0D87B47}"/>
              </a:ext>
            </a:extLst>
          </p:cNvPr>
          <p:cNvSpPr txBox="1"/>
          <p:nvPr/>
        </p:nvSpPr>
        <p:spPr>
          <a:xfrm>
            <a:off x="5995851" y="3265714"/>
            <a:ext cx="6296297"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6" name="ZoneTexte 5">
            <a:extLst>
              <a:ext uri="{FF2B5EF4-FFF2-40B4-BE49-F238E27FC236}">
                <a16:creationId xmlns:a16="http://schemas.microsoft.com/office/drawing/2014/main" id="{F5A662C1-0792-AEED-2A17-F264E0894C9A}"/>
              </a:ext>
            </a:extLst>
          </p:cNvPr>
          <p:cNvSpPr txBox="1"/>
          <p:nvPr/>
        </p:nvSpPr>
        <p:spPr>
          <a:xfrm>
            <a:off x="7850777" y="4310744"/>
            <a:ext cx="3866606" cy="523220"/>
          </a:xfrm>
          <a:prstGeom prst="rect">
            <a:avLst/>
          </a:prstGeom>
          <a:noFill/>
        </p:spPr>
        <p:txBody>
          <a:bodyPr wrap="square" rtlCol="0">
            <a:spAutoFit/>
          </a:bodyPr>
          <a:lstStyle/>
          <a:p>
            <a:r>
              <a:rPr lang="fr-FR" sz="2800" b="1" dirty="0">
                <a:solidFill>
                  <a:srgbClr val="FFFF00"/>
                </a:solidFill>
              </a:rPr>
              <a:t>Daniel</a:t>
            </a:r>
          </a:p>
        </p:txBody>
      </p:sp>
      <p:sp>
        <p:nvSpPr>
          <p:cNvPr id="7" name="ZoneTexte 6">
            <a:extLst>
              <a:ext uri="{FF2B5EF4-FFF2-40B4-BE49-F238E27FC236}">
                <a16:creationId xmlns:a16="http://schemas.microsoft.com/office/drawing/2014/main" id="{2DC8B7A7-AA96-C5EA-7CA0-88FCB32914F4}"/>
              </a:ext>
            </a:extLst>
          </p:cNvPr>
          <p:cNvSpPr txBox="1"/>
          <p:nvPr/>
        </p:nvSpPr>
        <p:spPr>
          <a:xfrm>
            <a:off x="4558937" y="6146486"/>
            <a:ext cx="7158446" cy="461665"/>
          </a:xfrm>
          <a:prstGeom prst="rect">
            <a:avLst/>
          </a:prstGeom>
          <a:noFill/>
        </p:spPr>
        <p:txBody>
          <a:bodyPr wrap="square" rtlCol="0">
            <a:spAutoFit/>
          </a:bodyPr>
          <a:lstStyle/>
          <a:p>
            <a:r>
              <a:rPr lang="fr-FR" sz="2400" b="1" dirty="0">
                <a:solidFill>
                  <a:srgbClr val="FFFF00"/>
                </a:solidFill>
              </a:rPr>
              <a:t>« Un </a:t>
            </a:r>
            <a:r>
              <a:rPr lang="fr-FR" sz="2400" b="1" dirty="0" err="1">
                <a:solidFill>
                  <a:srgbClr val="FFFF00"/>
                </a:solidFill>
              </a:rPr>
              <a:t>éte</a:t>
            </a:r>
            <a:r>
              <a:rPr lang="fr-FR" sz="2400" b="1" dirty="0">
                <a:solidFill>
                  <a:srgbClr val="FFFF00"/>
                </a:solidFill>
              </a:rPr>
              <a:t>́ au Havre », 2018.</a:t>
            </a:r>
          </a:p>
        </p:txBody>
      </p:sp>
      <p:sp>
        <p:nvSpPr>
          <p:cNvPr id="8" name="ZoneTexte 7">
            <a:extLst>
              <a:ext uri="{FF2B5EF4-FFF2-40B4-BE49-F238E27FC236}">
                <a16:creationId xmlns:a16="http://schemas.microsoft.com/office/drawing/2014/main" id="{2EAEBA36-29AC-4BAB-DB9A-E2C7A81F624E}"/>
              </a:ext>
            </a:extLst>
          </p:cNvPr>
          <p:cNvSpPr txBox="1"/>
          <p:nvPr/>
        </p:nvSpPr>
        <p:spPr>
          <a:xfrm>
            <a:off x="8347166" y="6116061"/>
            <a:ext cx="3749040" cy="461665"/>
          </a:xfrm>
          <a:prstGeom prst="rect">
            <a:avLst/>
          </a:prstGeom>
          <a:noFill/>
        </p:spPr>
        <p:txBody>
          <a:bodyPr wrap="square" rtlCol="0">
            <a:spAutoFit/>
          </a:bodyPr>
          <a:lstStyle/>
          <a:p>
            <a:r>
              <a:rPr lang="fr-FR" sz="2400" b="1" dirty="0">
                <a:solidFill>
                  <a:srgbClr val="FFFF00"/>
                </a:solidFill>
              </a:rPr>
              <a:t>Fabien </a:t>
            </a:r>
            <a:r>
              <a:rPr lang="fr-FR" sz="2400" b="1" dirty="0" err="1">
                <a:solidFill>
                  <a:srgbClr val="FFFF00"/>
                </a:solidFill>
              </a:rPr>
              <a:t>Mérelle</a:t>
            </a:r>
            <a:r>
              <a:rPr lang="fr-FR" dirty="0">
                <a:solidFill>
                  <a:srgbClr val="FFFF00"/>
                </a:solidFill>
              </a:rPr>
              <a:t>,</a:t>
            </a:r>
          </a:p>
        </p:txBody>
      </p:sp>
    </p:spTree>
    <p:extLst>
      <p:ext uri="{BB962C8B-B14F-4D97-AF65-F5344CB8AC3E}">
        <p14:creationId xmlns:p14="http://schemas.microsoft.com/office/powerpoint/2010/main" val="359942540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8000">
        <p159:morph option="byObject"/>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139</TotalTime>
  <Words>229</Words>
  <Application>Microsoft Office PowerPoint</Application>
  <PresentationFormat>Grand écran</PresentationFormat>
  <Paragraphs>32</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2024-03-17T06:15:21Z</dcterms:created>
  <dcterms:modified xsi:type="dcterms:W3CDTF">2024-03-17T09:41:21Z</dcterms:modified>
</cp:coreProperties>
</file>