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85" r:id="rId3"/>
    <p:sldId id="278" r:id="rId4"/>
    <p:sldId id="283" r:id="rId5"/>
    <p:sldId id="282" r:id="rId6"/>
    <p:sldId id="281" r:id="rId7"/>
    <p:sldId id="280" r:id="rId8"/>
    <p:sldId id="279" r:id="rId9"/>
    <p:sldId id="277" r:id="rId10"/>
    <p:sldId id="270" r:id="rId11"/>
    <p:sldId id="269" r:id="rId12"/>
    <p:sldId id="275" r:id="rId13"/>
    <p:sldId id="276" r:id="rId14"/>
    <p:sldId id="274" r:id="rId15"/>
    <p:sldId id="273" r:id="rId16"/>
    <p:sldId id="272" r:id="rId17"/>
    <p:sldId id="271" r:id="rId18"/>
    <p:sldId id="268" r:id="rId19"/>
    <p:sldId id="267" r:id="rId20"/>
    <p:sldId id="266" r:id="rId21"/>
    <p:sldId id="265" r:id="rId22"/>
    <p:sldId id="264" r:id="rId23"/>
    <p:sldId id="263" r:id="rId24"/>
    <p:sldId id="262" r:id="rId25"/>
    <p:sldId id="261" r:id="rId26"/>
    <p:sldId id="260" r:id="rId27"/>
    <p:sldId id="259" r:id="rId28"/>
    <p:sldId id="258" r:id="rId29"/>
    <p:sldId id="257" r:id="rId30"/>
    <p:sldId id="284" r:id="rId31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32312" autoAdjust="0"/>
    <p:restoredTop sz="94660"/>
  </p:normalViewPr>
  <p:slideViewPr>
    <p:cSldViewPr snapToGrid="0">
      <p:cViewPr varScale="1">
        <p:scale>
          <a:sx n="71" d="100"/>
          <a:sy n="71" d="100"/>
        </p:scale>
        <p:origin x="43" y="149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tableStyles" Target="tableStyles.xml"/><Relationship Id="rId8" Type="http://schemas.openxmlformats.org/officeDocument/2006/relationships/slide" Target="slides/slide7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D56D4FBD-8F5D-ECAE-0122-8C5420C6AA0C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Sous-titre 2">
            <a:extLst>
              <a:ext uri="{FF2B5EF4-FFF2-40B4-BE49-F238E27FC236}">
                <a16:creationId xmlns:a16="http://schemas.microsoft.com/office/drawing/2014/main" id="{993DE427-2EC4-7C1F-8C6B-AAD63B4F5BBC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/>
              <a:t>Modifiez le style des sous-titres du masque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DE2E4B72-4395-88B9-FFC6-066F749A028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55F8C1-BB6F-4713-82E7-85DC0117961D}" type="datetimeFigureOut">
              <a:rPr lang="fr-FR" smtClean="0"/>
              <a:t>11/03/2024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E56E2385-B951-DA75-EB90-BAE9FF92CFB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A8E27C00-F663-E8A5-E775-E72A4AD1844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C72CFCC-136F-4B63-A223-1FCE60CB488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6163241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pan dir="u"/>
      </p:transition>
    </mc:Choice>
    <mc:Fallback>
      <p:transition spd="slow" advClick="0" advTm="8000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854FD61D-9291-2B0F-2EDB-E4B01C2EA0D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352D4CCB-6034-C213-BB2A-921A207998C0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F2D4A0B7-FC93-6E4A-C3ED-7EB26D92065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55F8C1-BB6F-4713-82E7-85DC0117961D}" type="datetimeFigureOut">
              <a:rPr lang="fr-FR" smtClean="0"/>
              <a:t>11/03/2024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927B8B5B-FA31-14AF-89A2-4E6E7BA504F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19AB7122-B10F-AAAC-DB90-93176FB5235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C72CFCC-136F-4B63-A223-1FCE60CB488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5573515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pan dir="u"/>
      </p:transition>
    </mc:Choice>
    <mc:Fallback>
      <p:transition spd="slow" advClick="0" advTm="8000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C1EBBE36-94A9-D52A-B906-F0A5C5EF061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3A2019BF-E12E-494B-13D2-FB26DE0B5DE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59A47478-34E2-6534-2B03-44504770CF5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55F8C1-BB6F-4713-82E7-85DC0117961D}" type="datetimeFigureOut">
              <a:rPr lang="fr-FR" smtClean="0"/>
              <a:t>11/03/2024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B3BBD947-31C5-1D3D-4422-6EF34E0F9A8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8A2FAA4A-1B39-95B8-757D-0DD2FF7DF2E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C72CFCC-136F-4B63-A223-1FCE60CB488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2822949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pan dir="u"/>
      </p:transition>
    </mc:Choice>
    <mc:Fallback>
      <p:transition spd="slow" advClick="0" advTm="8000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BD088265-17CC-45E7-A084-43F696FB1E6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D112693E-0984-FDF3-53DA-2BCB34321416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contenu 3">
            <a:extLst>
              <a:ext uri="{FF2B5EF4-FFF2-40B4-BE49-F238E27FC236}">
                <a16:creationId xmlns:a16="http://schemas.microsoft.com/office/drawing/2014/main" id="{9CC83520-6909-9030-E3FD-C94425FCA248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0D4DAC40-C0D5-D8F8-BF23-116E896C3AD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55F8C1-BB6F-4713-82E7-85DC0117961D}" type="datetimeFigureOut">
              <a:rPr lang="fr-FR" smtClean="0"/>
              <a:t>11/03/2024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0CE5F16F-4590-8972-5E7A-811C10AEB26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371552C2-B642-7D73-E8EA-4F8BFCE6FF8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C72CFCC-136F-4B63-A223-1FCE60CB488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74300258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pan dir="u"/>
      </p:transition>
    </mc:Choice>
    <mc:Fallback>
      <p:transition spd="slow" advClick="0" advTm="8000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B4DBCE18-AB45-9DC6-F489-3595BB3BDE2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8639C7DD-A0BF-A2EF-B57C-D65A05BC34C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u contenu 3">
            <a:extLst>
              <a:ext uri="{FF2B5EF4-FFF2-40B4-BE49-F238E27FC236}">
                <a16:creationId xmlns:a16="http://schemas.microsoft.com/office/drawing/2014/main" id="{D9C4175B-2EF9-5ADF-8B96-D5CD19FF7B60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u texte 4">
            <a:extLst>
              <a:ext uri="{FF2B5EF4-FFF2-40B4-BE49-F238E27FC236}">
                <a16:creationId xmlns:a16="http://schemas.microsoft.com/office/drawing/2014/main" id="{08CCE3ED-F154-0171-8979-7F5FC8E13BCE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6" name="Espace réservé du contenu 5">
            <a:extLst>
              <a:ext uri="{FF2B5EF4-FFF2-40B4-BE49-F238E27FC236}">
                <a16:creationId xmlns:a16="http://schemas.microsoft.com/office/drawing/2014/main" id="{02149EDE-1878-E155-068D-01DA2F6E3940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7" name="Espace réservé de la date 6">
            <a:extLst>
              <a:ext uri="{FF2B5EF4-FFF2-40B4-BE49-F238E27FC236}">
                <a16:creationId xmlns:a16="http://schemas.microsoft.com/office/drawing/2014/main" id="{AE520858-9A8D-96C1-2674-5DD78FB31F6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55F8C1-BB6F-4713-82E7-85DC0117961D}" type="datetimeFigureOut">
              <a:rPr lang="fr-FR" smtClean="0"/>
              <a:t>11/03/2024</a:t>
            </a:fld>
            <a:endParaRPr lang="fr-FR"/>
          </a:p>
        </p:txBody>
      </p:sp>
      <p:sp>
        <p:nvSpPr>
          <p:cNvPr id="8" name="Espace réservé du pied de page 7">
            <a:extLst>
              <a:ext uri="{FF2B5EF4-FFF2-40B4-BE49-F238E27FC236}">
                <a16:creationId xmlns:a16="http://schemas.microsoft.com/office/drawing/2014/main" id="{354DCE27-CB59-4D17-CBCC-C39AF25FD95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Espace réservé du numéro de diapositive 8">
            <a:extLst>
              <a:ext uri="{FF2B5EF4-FFF2-40B4-BE49-F238E27FC236}">
                <a16:creationId xmlns:a16="http://schemas.microsoft.com/office/drawing/2014/main" id="{6B4203D6-A197-A06E-A858-21EDFA74EB7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C72CFCC-136F-4B63-A223-1FCE60CB488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9458920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pan dir="u"/>
      </p:transition>
    </mc:Choice>
    <mc:Fallback>
      <p:transition spd="slow" advClick="0" advTm="8000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3D822D3F-184A-6526-8FFE-66D00DDA2D3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e la date 2">
            <a:extLst>
              <a:ext uri="{FF2B5EF4-FFF2-40B4-BE49-F238E27FC236}">
                <a16:creationId xmlns:a16="http://schemas.microsoft.com/office/drawing/2014/main" id="{4F15EC44-34D5-B6F7-26EE-07BD2A5FF6C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55F8C1-BB6F-4713-82E7-85DC0117961D}" type="datetimeFigureOut">
              <a:rPr lang="fr-FR" smtClean="0"/>
              <a:t>11/03/2024</a:t>
            </a:fld>
            <a:endParaRPr lang="fr-FR"/>
          </a:p>
        </p:txBody>
      </p:sp>
      <p:sp>
        <p:nvSpPr>
          <p:cNvPr id="4" name="Espace réservé du pied de page 3">
            <a:extLst>
              <a:ext uri="{FF2B5EF4-FFF2-40B4-BE49-F238E27FC236}">
                <a16:creationId xmlns:a16="http://schemas.microsoft.com/office/drawing/2014/main" id="{04F071FD-1C42-7E7E-FF17-984385C7D88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Espace réservé du numéro de diapositive 4">
            <a:extLst>
              <a:ext uri="{FF2B5EF4-FFF2-40B4-BE49-F238E27FC236}">
                <a16:creationId xmlns:a16="http://schemas.microsoft.com/office/drawing/2014/main" id="{71679BFD-0BD5-8545-3EF9-89BB3DC52E2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C72CFCC-136F-4B63-A223-1FCE60CB488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1346214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pan dir="u"/>
      </p:transition>
    </mc:Choice>
    <mc:Fallback>
      <p:transition spd="slow" advClick="0" advTm="8000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>
            <a:extLst>
              <a:ext uri="{FF2B5EF4-FFF2-40B4-BE49-F238E27FC236}">
                <a16:creationId xmlns:a16="http://schemas.microsoft.com/office/drawing/2014/main" id="{7F797FA5-1BAA-3C37-B299-8E7CC97BAF7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55F8C1-BB6F-4713-82E7-85DC0117961D}" type="datetimeFigureOut">
              <a:rPr lang="fr-FR" smtClean="0"/>
              <a:t>11/03/2024</a:t>
            </a:fld>
            <a:endParaRPr lang="fr-FR"/>
          </a:p>
        </p:txBody>
      </p:sp>
      <p:sp>
        <p:nvSpPr>
          <p:cNvPr id="3" name="Espace réservé du pied de page 2">
            <a:extLst>
              <a:ext uri="{FF2B5EF4-FFF2-40B4-BE49-F238E27FC236}">
                <a16:creationId xmlns:a16="http://schemas.microsoft.com/office/drawing/2014/main" id="{69E3D545-B8DA-F26B-976E-1B3EEC5485C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>
            <a:extLst>
              <a:ext uri="{FF2B5EF4-FFF2-40B4-BE49-F238E27FC236}">
                <a16:creationId xmlns:a16="http://schemas.microsoft.com/office/drawing/2014/main" id="{E477F86A-54DC-3B5D-320C-1094B7C1A72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C72CFCC-136F-4B63-A223-1FCE60CB488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27268795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pan dir="u"/>
      </p:transition>
    </mc:Choice>
    <mc:Fallback>
      <p:transition spd="slow" advClick="0" advTm="8000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D3EEDF7E-693D-AA66-0764-D0F220F8AA1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1AFCA77C-8C49-70CE-1F27-A7A478790F9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texte 3">
            <a:extLst>
              <a:ext uri="{FF2B5EF4-FFF2-40B4-BE49-F238E27FC236}">
                <a16:creationId xmlns:a16="http://schemas.microsoft.com/office/drawing/2014/main" id="{CB37358A-316A-B22E-18C8-7C89780E3BE1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93A451C2-B3B1-22EE-8678-71862272138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55F8C1-BB6F-4713-82E7-85DC0117961D}" type="datetimeFigureOut">
              <a:rPr lang="fr-FR" smtClean="0"/>
              <a:t>11/03/2024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3E8A50DA-07E5-9E87-669A-D999C9483CF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A663A94C-21DE-FFBF-9C6E-E93F6B40ED3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C72CFCC-136F-4B63-A223-1FCE60CB488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36951031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pan dir="u"/>
      </p:transition>
    </mc:Choice>
    <mc:Fallback>
      <p:transition spd="slow" advClick="0" advTm="8000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BA6EDB82-86B3-8D20-9357-AF0072CF633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pour une image  2">
            <a:extLst>
              <a:ext uri="{FF2B5EF4-FFF2-40B4-BE49-F238E27FC236}">
                <a16:creationId xmlns:a16="http://schemas.microsoft.com/office/drawing/2014/main" id="{2ACEADA4-BF6D-9071-0AE0-A0ECD0459E53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>
            <a:extLst>
              <a:ext uri="{FF2B5EF4-FFF2-40B4-BE49-F238E27FC236}">
                <a16:creationId xmlns:a16="http://schemas.microsoft.com/office/drawing/2014/main" id="{03E1193C-FA4D-9C50-8468-31D880AA02E9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1C5B59B2-D79A-08CC-56D6-62B19F94905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55F8C1-BB6F-4713-82E7-85DC0117961D}" type="datetimeFigureOut">
              <a:rPr lang="fr-FR" smtClean="0"/>
              <a:t>11/03/2024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654279C4-E5C3-801E-2F18-5E168B499B7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182C12F0-12D6-A80E-2112-6616115E975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C72CFCC-136F-4B63-A223-1FCE60CB488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5719962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pan dir="u"/>
      </p:transition>
    </mc:Choice>
    <mc:Fallback>
      <p:transition spd="slow" advClick="0" advTm="8000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7A65D54E-6595-4C45-E07E-6E5976028E8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>
            <a:extLst>
              <a:ext uri="{FF2B5EF4-FFF2-40B4-BE49-F238E27FC236}">
                <a16:creationId xmlns:a16="http://schemas.microsoft.com/office/drawing/2014/main" id="{39BC85B8-05E2-703E-FA2F-0DF0D085A426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556BDB27-9F87-E5F7-09F9-78BDD7D5C3D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55F8C1-BB6F-4713-82E7-85DC0117961D}" type="datetimeFigureOut">
              <a:rPr lang="fr-FR" smtClean="0"/>
              <a:t>11/03/2024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837A5A36-FBD7-85CE-14AF-9F76574A366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E28FA954-AD97-8BE7-C244-E64445E630C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C72CFCC-136F-4B63-A223-1FCE60CB488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2137764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pan dir="u"/>
      </p:transition>
    </mc:Choice>
    <mc:Fallback>
      <p:transition spd="slow" advClick="0" advTm="8000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>
            <a:extLst>
              <a:ext uri="{FF2B5EF4-FFF2-40B4-BE49-F238E27FC236}">
                <a16:creationId xmlns:a16="http://schemas.microsoft.com/office/drawing/2014/main" id="{FD3B1901-3E19-B356-A630-6318374AA078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>
            <a:extLst>
              <a:ext uri="{FF2B5EF4-FFF2-40B4-BE49-F238E27FC236}">
                <a16:creationId xmlns:a16="http://schemas.microsoft.com/office/drawing/2014/main" id="{52208734-B722-3092-3347-BF8D05194C5A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48605817-497B-B1EF-E7A8-01952D3F312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55F8C1-BB6F-4713-82E7-85DC0117961D}" type="datetimeFigureOut">
              <a:rPr lang="fr-FR" smtClean="0"/>
              <a:t>11/03/2024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E6162A35-83DA-CACB-E7A6-4EFFFF77605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8B8C9927-9C19-7782-E4B3-6DE21581F65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C72CFCC-136F-4B63-A223-1FCE60CB488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91931076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pan dir="u"/>
      </p:transition>
    </mc:Choice>
    <mc:Fallback>
      <p:transition spd="slow" advClick="0" advTm="8000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0070C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>
            <a:extLst>
              <a:ext uri="{FF2B5EF4-FFF2-40B4-BE49-F238E27FC236}">
                <a16:creationId xmlns:a16="http://schemas.microsoft.com/office/drawing/2014/main" id="{20D22A0D-6E38-DC3E-6764-1E0230B498D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03547DB2-6582-E36E-BBCA-CDDF1EE2FB0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6CE0F994-7FE6-F4C7-E158-FEBA98430758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7655F8C1-BB6F-4713-82E7-85DC0117961D}" type="datetimeFigureOut">
              <a:rPr lang="fr-FR" smtClean="0"/>
              <a:t>11/03/2024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21297CCC-CAC6-F017-CE36-7CB94885343E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0A637BFB-425C-4407-1A72-E7392897D9C9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EC72CFCC-136F-4B63-A223-1FCE60CB488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7578106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pan dir="u"/>
      </p:transition>
    </mc:Choice>
    <mc:Fallback>
      <p:transition spd="slow" advClick="0" advTm="8000">
        <p:fade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g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g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g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1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00206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bâtiment, plein air, plante, toit&#10;&#10;Description générée automatiquement">
            <a:extLst>
              <a:ext uri="{FF2B5EF4-FFF2-40B4-BE49-F238E27FC236}">
                <a16:creationId xmlns:a16="http://schemas.microsoft.com/office/drawing/2014/main" id="{182DCBC6-C2DE-EAA2-4A29-AD4458A9C712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359438" y="509832"/>
            <a:ext cx="9473123" cy="6300000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44F41AEE-8BBB-E5D5-50F3-D9BEB952794D}"/>
              </a:ext>
            </a:extLst>
          </p:cNvPr>
          <p:cNvSpPr txBox="1"/>
          <p:nvPr/>
        </p:nvSpPr>
        <p:spPr>
          <a:xfrm>
            <a:off x="1874520" y="48167"/>
            <a:ext cx="947312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Lorient Vous Présente Le Village De </a:t>
            </a:r>
            <a:r>
              <a:rPr lang="fr-FR" sz="2400" b="1" dirty="0" err="1">
                <a:solidFill>
                  <a:srgbClr val="FFFF00"/>
                </a:solidFill>
              </a:rPr>
              <a:t>Poul</a:t>
            </a:r>
            <a:r>
              <a:rPr lang="fr-FR" sz="2400" b="1" dirty="0">
                <a:solidFill>
                  <a:srgbClr val="FFFF00"/>
                </a:solidFill>
              </a:rPr>
              <a:t> – </a:t>
            </a:r>
            <a:r>
              <a:rPr lang="fr-FR" sz="2400" b="1" dirty="0" err="1">
                <a:solidFill>
                  <a:srgbClr val="FFFF00"/>
                </a:solidFill>
              </a:rPr>
              <a:t>Fétan</a:t>
            </a:r>
            <a:r>
              <a:rPr lang="fr-FR" sz="2400" b="1" dirty="0">
                <a:solidFill>
                  <a:srgbClr val="FFFF00"/>
                </a:solidFill>
              </a:rPr>
              <a:t>  (Bretagne)</a:t>
            </a:r>
          </a:p>
        </p:txBody>
      </p:sp>
      <p:sp>
        <p:nvSpPr>
          <p:cNvPr id="5" name="ZoneTexte 4">
            <a:extLst>
              <a:ext uri="{FF2B5EF4-FFF2-40B4-BE49-F238E27FC236}">
                <a16:creationId xmlns:a16="http://schemas.microsoft.com/office/drawing/2014/main" id="{4A20B220-74EC-A3AF-A0F7-2BE32D86498C}"/>
              </a:ext>
            </a:extLst>
          </p:cNvPr>
          <p:cNvSpPr txBox="1"/>
          <p:nvPr/>
        </p:nvSpPr>
        <p:spPr>
          <a:xfrm>
            <a:off x="3642692" y="509832"/>
            <a:ext cx="882396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rgbClr val="FFFF00"/>
                </a:solidFill>
              </a:rPr>
              <a:t>un village breton au XIXe siècle !</a:t>
            </a:r>
            <a:endParaRPr lang="fr-FR" sz="24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2908143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pan dir="u"/>
        <p:sndAc>
          <p:stSnd loop="1">
            <p:snd r:embed="rId2" name="Je vous emporte dans mon cœur.wav"/>
          </p:stSnd>
        </p:sndAc>
      </p:transition>
    </mc:Choice>
    <mc:Fallback>
      <p:transition spd="slow" advClick="0" advTm="8000">
        <p:fade/>
        <p:sndAc>
          <p:stSnd loop="1">
            <p:snd r:embed="rId2" name="Je vous emporte dans mon cœur.wav"/>
          </p:stSnd>
        </p:sndAc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C0000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oneTexte 2">
            <a:extLst>
              <a:ext uri="{FF2B5EF4-FFF2-40B4-BE49-F238E27FC236}">
                <a16:creationId xmlns:a16="http://schemas.microsoft.com/office/drawing/2014/main" id="{FEAEA54F-F476-7882-32AF-550C428495E9}"/>
              </a:ext>
            </a:extLst>
          </p:cNvPr>
          <p:cNvSpPr txBox="1"/>
          <p:nvPr/>
        </p:nvSpPr>
        <p:spPr>
          <a:xfrm>
            <a:off x="87085" y="424546"/>
            <a:ext cx="12104915" cy="600890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fr-FR" sz="4800" b="1" dirty="0">
                <a:solidFill>
                  <a:schemeClr val="bg1"/>
                </a:solidFill>
              </a:rPr>
              <a:t>Le Village de </a:t>
            </a:r>
            <a:r>
              <a:rPr lang="fr-FR" sz="4800" b="1" dirty="0" err="1">
                <a:solidFill>
                  <a:schemeClr val="bg1"/>
                </a:solidFill>
              </a:rPr>
              <a:t>Poul-Fetan</a:t>
            </a:r>
            <a:r>
              <a:rPr lang="fr-FR" sz="4800" b="1" dirty="0">
                <a:solidFill>
                  <a:schemeClr val="bg1"/>
                </a:solidFill>
              </a:rPr>
              <a:t> et ses habitants en costumes d’époque fascine petits et grands. C’est l’un des sites touristiques bretons qui attire le plus de monde. En 2022, le village a comptabilisé + de 50 000 entrées ! Le voyage à travers l’époque de la Bretagne rurale du XIXe siècle continue de plaire énormément.</a:t>
            </a:r>
          </a:p>
        </p:txBody>
      </p:sp>
    </p:spTree>
    <p:extLst>
      <p:ext uri="{BB962C8B-B14F-4D97-AF65-F5344CB8AC3E}">
        <p14:creationId xmlns:p14="http://schemas.microsoft.com/office/powerpoint/2010/main" val="379275059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pan dir="u"/>
      </p:transition>
    </mc:Choice>
    <mc:Fallback>
      <p:transition spd="slow" advClick="0" advTm="8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7030A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bâtiment, plante, nuage&#10;&#10;Description générée automatiquement">
            <a:extLst>
              <a:ext uri="{FF2B5EF4-FFF2-40B4-BE49-F238E27FC236}">
                <a16:creationId xmlns:a16="http://schemas.microsoft.com/office/drawing/2014/main" id="{F6D029A0-35AB-0B4A-A330-646DCAC4DF3C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08000" y="1210680"/>
            <a:ext cx="11376000" cy="4436640"/>
          </a:xfrm>
          <a:prstGeom prst="rect">
            <a:avLst/>
          </a:prstGeom>
          <a:effectLst>
            <a:softEdge rad="3175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D7408B81-0ECF-B737-C3E0-898CDC7ABFE0}"/>
              </a:ext>
            </a:extLst>
          </p:cNvPr>
          <p:cNvSpPr txBox="1"/>
          <p:nvPr/>
        </p:nvSpPr>
        <p:spPr>
          <a:xfrm>
            <a:off x="1165860" y="5647320"/>
            <a:ext cx="102981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rgbClr val="FFFF00"/>
                </a:solidFill>
              </a:rPr>
              <a:t> un village breton du XIXe siècle. Ici, tout est resté comme à l’époque :</a:t>
            </a:r>
            <a:endParaRPr lang="fr-FR" sz="24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0109614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pan dir="u"/>
      </p:transition>
    </mc:Choice>
    <mc:Fallback>
      <p:transition spd="slow" advClick="0" advTm="8000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6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habits, personne, maison&#10;&#10;Description générée automatiquement">
            <a:extLst>
              <a:ext uri="{FF2B5EF4-FFF2-40B4-BE49-F238E27FC236}">
                <a16:creationId xmlns:a16="http://schemas.microsoft.com/office/drawing/2014/main" id="{B8388D35-ECFC-4FD6-6950-346EB95BB219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62000" y="1051560"/>
            <a:ext cx="11268000" cy="4394520"/>
          </a:xfrm>
          <a:prstGeom prst="rect">
            <a:avLst/>
          </a:prstGeom>
          <a:effectLst>
            <a:softEdge rad="317500"/>
          </a:effectLst>
        </p:spPr>
      </p:pic>
    </p:spTree>
    <p:extLst>
      <p:ext uri="{BB962C8B-B14F-4D97-AF65-F5344CB8AC3E}">
        <p14:creationId xmlns:p14="http://schemas.microsoft.com/office/powerpoint/2010/main" val="135631731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pan dir="u"/>
      </p:transition>
    </mc:Choice>
    <mc:Fallback>
      <p:transition spd="slow" advClick="0" advTm="8000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5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ersonne, Snack, habits, produits de boulangerie&#10;&#10;Description générée automatiquement">
            <a:extLst>
              <a:ext uri="{FF2B5EF4-FFF2-40B4-BE49-F238E27FC236}">
                <a16:creationId xmlns:a16="http://schemas.microsoft.com/office/drawing/2014/main" id="{94ACA248-C5AE-3ED9-7FED-2A2E4302F9B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317240" y="189000"/>
            <a:ext cx="4867200" cy="6480000"/>
          </a:xfrm>
          <a:prstGeom prst="rect">
            <a:avLst/>
          </a:prstGeom>
          <a:ln w="38100">
            <a:solidFill>
              <a:srgbClr val="FFFF00"/>
            </a:solidFill>
          </a:ln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EFA95247-6C95-0785-BA9A-21D78D845A79}"/>
              </a:ext>
            </a:extLst>
          </p:cNvPr>
          <p:cNvSpPr txBox="1"/>
          <p:nvPr/>
        </p:nvSpPr>
        <p:spPr>
          <a:xfrm>
            <a:off x="8366760" y="3851910"/>
            <a:ext cx="368046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 </a:t>
            </a:r>
            <a:r>
              <a:rPr lang="fr-FR" sz="2400" b="1" dirty="0" err="1">
                <a:solidFill>
                  <a:srgbClr val="FFFF00"/>
                </a:solidFill>
              </a:rPr>
              <a:t>Poul</a:t>
            </a:r>
            <a:r>
              <a:rPr lang="fr-FR" sz="2400" b="1" dirty="0">
                <a:solidFill>
                  <a:srgbClr val="FFFF00"/>
                </a:solidFill>
              </a:rPr>
              <a:t> </a:t>
            </a:r>
            <a:r>
              <a:rPr lang="fr-FR" sz="2400" b="1" dirty="0" err="1">
                <a:solidFill>
                  <a:srgbClr val="FFFF00"/>
                </a:solidFill>
              </a:rPr>
              <a:t>Fetan</a:t>
            </a:r>
            <a:r>
              <a:rPr lang="fr-FR" sz="2400" b="1" dirty="0">
                <a:solidFill>
                  <a:srgbClr val="FFFF00"/>
                </a:solidFill>
              </a:rPr>
              <a:t> vente de pain et </a:t>
            </a:r>
            <a:r>
              <a:rPr lang="fr-FR" sz="2400" b="1" dirty="0" err="1">
                <a:solidFill>
                  <a:srgbClr val="FFFF00"/>
                </a:solidFill>
              </a:rPr>
              <a:t>gateaux</a:t>
            </a:r>
            <a:endParaRPr lang="fr-FR" sz="24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2633144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pan dir="u"/>
      </p:transition>
    </mc:Choice>
    <mc:Fallback>
      <p:transition spd="slow" advClick="0" advTm="8000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plante, bâtiment, herbe&#10;&#10;Description générée automatiquement">
            <a:extLst>
              <a:ext uri="{FF2B5EF4-FFF2-40B4-BE49-F238E27FC236}">
                <a16:creationId xmlns:a16="http://schemas.microsoft.com/office/drawing/2014/main" id="{DF750C84-4CFC-75B8-543C-9B021489C12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066746" y="404730"/>
            <a:ext cx="8389835" cy="6300000"/>
          </a:xfrm>
          <a:prstGeom prst="rect">
            <a:avLst/>
          </a:prstGeom>
          <a:effectLst>
            <a:softEdge rad="635000"/>
          </a:effectLst>
        </p:spPr>
      </p:pic>
    </p:spTree>
    <p:extLst>
      <p:ext uri="{BB962C8B-B14F-4D97-AF65-F5344CB8AC3E}">
        <p14:creationId xmlns:p14="http://schemas.microsoft.com/office/powerpoint/2010/main" val="198086721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pan dir="u"/>
      </p:transition>
    </mc:Choice>
    <mc:Fallback>
      <p:transition spd="slow" advClick="0" advTm="8000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3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bâtiment, plein air, nuage, plante&#10;&#10;Description générée automatiquement">
            <a:extLst>
              <a:ext uri="{FF2B5EF4-FFF2-40B4-BE49-F238E27FC236}">
                <a16:creationId xmlns:a16="http://schemas.microsoft.com/office/drawing/2014/main" id="{88C82241-D3B4-CBED-F3E8-20869DB56A3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687580" y="189000"/>
            <a:ext cx="8629542" cy="6480000"/>
          </a:xfrm>
          <a:prstGeom prst="rect">
            <a:avLst/>
          </a:prstGeom>
          <a:effectLst>
            <a:softEdge rad="635000"/>
          </a:effectLst>
        </p:spPr>
      </p:pic>
    </p:spTree>
    <p:extLst>
      <p:ext uri="{BB962C8B-B14F-4D97-AF65-F5344CB8AC3E}">
        <p14:creationId xmlns:p14="http://schemas.microsoft.com/office/powerpoint/2010/main" val="297593328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pan dir="u"/>
      </p:transition>
    </mc:Choice>
    <mc:Fallback>
      <p:transition spd="slow" advClick="0" advTm="8000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2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bâtiment, jardin, plante&#10;&#10;Description générée automatiquement">
            <a:extLst>
              <a:ext uri="{FF2B5EF4-FFF2-40B4-BE49-F238E27FC236}">
                <a16:creationId xmlns:a16="http://schemas.microsoft.com/office/drawing/2014/main" id="{9C511208-F3FE-A1A7-EFA5-514C4CB7057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781229" y="189000"/>
            <a:ext cx="8629542" cy="6480000"/>
          </a:xfrm>
          <a:prstGeom prst="rect">
            <a:avLst/>
          </a:prstGeom>
          <a:effectLst>
            <a:softEdge rad="317500"/>
          </a:effectLst>
        </p:spPr>
      </p:pic>
    </p:spTree>
    <p:extLst>
      <p:ext uri="{BB962C8B-B14F-4D97-AF65-F5344CB8AC3E}">
        <p14:creationId xmlns:p14="http://schemas.microsoft.com/office/powerpoint/2010/main" val="303696745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pan dir="u"/>
      </p:transition>
    </mc:Choice>
    <mc:Fallback>
      <p:transition spd="slow" advClick="0" advTm="8000">
        <p:fad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1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habits, personne, plein air, sol&#10;&#10;Description générée automatiquement">
            <a:extLst>
              <a:ext uri="{FF2B5EF4-FFF2-40B4-BE49-F238E27FC236}">
                <a16:creationId xmlns:a16="http://schemas.microsoft.com/office/drawing/2014/main" id="{61E49169-99CB-AE4C-1F0E-AACA98A2B16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655570" y="189000"/>
            <a:ext cx="6480000" cy="6480000"/>
          </a:xfrm>
          <a:prstGeom prst="rect">
            <a:avLst/>
          </a:prstGeom>
          <a:effectLst>
            <a:softEdge rad="635000"/>
          </a:effectLst>
        </p:spPr>
      </p:pic>
    </p:spTree>
    <p:extLst>
      <p:ext uri="{BB962C8B-B14F-4D97-AF65-F5344CB8AC3E}">
        <p14:creationId xmlns:p14="http://schemas.microsoft.com/office/powerpoint/2010/main" val="164416792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pan dir="u"/>
      </p:transition>
    </mc:Choice>
    <mc:Fallback>
      <p:transition spd="slow" advClick="0" advTm="8000">
        <p:fad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70">
          <a:fgClr>
            <a:schemeClr val="tx2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nuage, ciel, Aménagement paysager&#10;&#10;Description générée automatiquement">
            <a:extLst>
              <a:ext uri="{FF2B5EF4-FFF2-40B4-BE49-F238E27FC236}">
                <a16:creationId xmlns:a16="http://schemas.microsoft.com/office/drawing/2014/main" id="{6AF890B0-B979-609C-7886-0DDF324302D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770757" y="189000"/>
            <a:ext cx="8650485" cy="6480000"/>
          </a:xfrm>
          <a:prstGeom prst="rect">
            <a:avLst/>
          </a:prstGeom>
          <a:effectLst>
            <a:softEdge rad="635000"/>
          </a:effectLst>
        </p:spPr>
      </p:pic>
    </p:spTree>
    <p:extLst>
      <p:ext uri="{BB962C8B-B14F-4D97-AF65-F5344CB8AC3E}">
        <p14:creationId xmlns:p14="http://schemas.microsoft.com/office/powerpoint/2010/main" val="233784582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pan dir="u"/>
      </p:transition>
    </mc:Choice>
    <mc:Fallback>
      <p:transition spd="slow" advClick="0" advTm="8000">
        <p:fade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tx1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bâtiment, plein air, ciel, herbe&#10;&#10;Description générée automatiquement">
            <a:extLst>
              <a:ext uri="{FF2B5EF4-FFF2-40B4-BE49-F238E27FC236}">
                <a16:creationId xmlns:a16="http://schemas.microsoft.com/office/drawing/2014/main" id="{2382F427-4DDB-8896-C77F-2A8D6BE61A2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770760" y="189000"/>
            <a:ext cx="8650480" cy="6480000"/>
          </a:xfrm>
          <a:prstGeom prst="rect">
            <a:avLst/>
          </a:prstGeom>
          <a:effectLst>
            <a:softEdge rad="635000"/>
          </a:effectLst>
        </p:spPr>
      </p:pic>
    </p:spTree>
    <p:extLst>
      <p:ext uri="{BB962C8B-B14F-4D97-AF65-F5344CB8AC3E}">
        <p14:creationId xmlns:p14="http://schemas.microsoft.com/office/powerpoint/2010/main" val="171375150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pan dir="u"/>
      </p:transition>
    </mc:Choice>
    <mc:Fallback>
      <p:transition spd="slow" advClick="0" advTm="8000">
        <p:fade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C0000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bâtiment, plein air, nuage, ciel&#10;&#10;Description générée automatiquement">
            <a:extLst>
              <a:ext uri="{FF2B5EF4-FFF2-40B4-BE49-F238E27FC236}">
                <a16:creationId xmlns:a16="http://schemas.microsoft.com/office/drawing/2014/main" id="{9116C542-2123-096A-C10A-75290D23E53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770760" y="189000"/>
            <a:ext cx="8650480" cy="6480000"/>
          </a:xfrm>
          <a:prstGeom prst="rect">
            <a:avLst/>
          </a:prstGeom>
          <a:effectLst>
            <a:softEdge rad="635000"/>
          </a:effectLst>
        </p:spPr>
      </p:pic>
    </p:spTree>
    <p:extLst>
      <p:ext uri="{BB962C8B-B14F-4D97-AF65-F5344CB8AC3E}">
        <p14:creationId xmlns:p14="http://schemas.microsoft.com/office/powerpoint/2010/main" val="113415195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pan dir="u"/>
      </p:transition>
    </mc:Choice>
    <mc:Fallback>
      <p:transition spd="slow" advClick="0" advTm="8000">
        <p:fade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FF000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bâtiment, plein air, nuage, ciel&#10;&#10;Description générée automatiquement">
            <a:extLst>
              <a:ext uri="{FF2B5EF4-FFF2-40B4-BE49-F238E27FC236}">
                <a16:creationId xmlns:a16="http://schemas.microsoft.com/office/drawing/2014/main" id="{9B333FB7-F670-CF7B-2D22-92AAAED9E87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770759" y="189000"/>
            <a:ext cx="8650482" cy="6480000"/>
          </a:xfrm>
          <a:prstGeom prst="rect">
            <a:avLst/>
          </a:prstGeom>
          <a:effectLst>
            <a:softEdge rad="635000"/>
          </a:effectLst>
        </p:spPr>
      </p:pic>
    </p:spTree>
    <p:extLst>
      <p:ext uri="{BB962C8B-B14F-4D97-AF65-F5344CB8AC3E}">
        <p14:creationId xmlns:p14="http://schemas.microsoft.com/office/powerpoint/2010/main" val="188524863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pan dir="u"/>
      </p:transition>
    </mc:Choice>
    <mc:Fallback>
      <p:transition spd="slow" advClick="0" advTm="8000">
        <p:fade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FFC00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habits, arbre, personne&#10;&#10;Description générée automatiquement">
            <a:extLst>
              <a:ext uri="{FF2B5EF4-FFF2-40B4-BE49-F238E27FC236}">
                <a16:creationId xmlns:a16="http://schemas.microsoft.com/office/drawing/2014/main" id="{03226428-5DCB-BD6B-F8CF-2892DEEF5ED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770759" y="189000"/>
            <a:ext cx="8650482" cy="6480000"/>
          </a:xfrm>
          <a:prstGeom prst="rect">
            <a:avLst/>
          </a:prstGeom>
          <a:effectLst>
            <a:softEdge rad="635000"/>
          </a:effectLst>
        </p:spPr>
      </p:pic>
    </p:spTree>
    <p:extLst>
      <p:ext uri="{BB962C8B-B14F-4D97-AF65-F5344CB8AC3E}">
        <p14:creationId xmlns:p14="http://schemas.microsoft.com/office/powerpoint/2010/main" val="401394214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pan dir="u"/>
      </p:transition>
    </mc:Choice>
    <mc:Fallback>
      <p:transition spd="slow" advClick="0" advTm="8000">
        <p:fade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FFFF0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arbre, plein air, plante, trou&#10;&#10;Description générée automatiquement">
            <a:extLst>
              <a:ext uri="{FF2B5EF4-FFF2-40B4-BE49-F238E27FC236}">
                <a16:creationId xmlns:a16="http://schemas.microsoft.com/office/drawing/2014/main" id="{6457FC26-352F-B33E-BFE5-7D89CD85F95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781228" y="189000"/>
            <a:ext cx="8629544" cy="6480000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610F5A31-95A7-2F8C-0632-C97587C9DF72}"/>
              </a:ext>
            </a:extLst>
          </p:cNvPr>
          <p:cNvSpPr txBox="1"/>
          <p:nvPr/>
        </p:nvSpPr>
        <p:spPr>
          <a:xfrm>
            <a:off x="4549140" y="6308490"/>
            <a:ext cx="677799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b="1" dirty="0"/>
              <a:t>Le Repères Des Korrigans</a:t>
            </a:r>
          </a:p>
        </p:txBody>
      </p:sp>
    </p:spTree>
    <p:extLst>
      <p:ext uri="{BB962C8B-B14F-4D97-AF65-F5344CB8AC3E}">
        <p14:creationId xmlns:p14="http://schemas.microsoft.com/office/powerpoint/2010/main" val="286099128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pan dir="u"/>
      </p:transition>
    </mc:Choice>
    <mc:Fallback>
      <p:transition spd="slow" advClick="0" advTm="8000">
        <p:fade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92D05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 descr="Une image contenant plein air, habits, arbre, plante&#10;&#10;Description générée automatiquement">
            <a:extLst>
              <a:ext uri="{FF2B5EF4-FFF2-40B4-BE49-F238E27FC236}">
                <a16:creationId xmlns:a16="http://schemas.microsoft.com/office/drawing/2014/main" id="{DBA9BE3A-9901-38E5-56B5-B8155A9CADB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901082" y="160028"/>
            <a:ext cx="8389836" cy="6300000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6" name="ZoneTexte 5">
            <a:extLst>
              <a:ext uri="{FF2B5EF4-FFF2-40B4-BE49-F238E27FC236}">
                <a16:creationId xmlns:a16="http://schemas.microsoft.com/office/drawing/2014/main" id="{0E2991B9-54A4-F4B7-565E-F5F4A87AD16A}"/>
              </a:ext>
            </a:extLst>
          </p:cNvPr>
          <p:cNvSpPr txBox="1"/>
          <p:nvPr/>
        </p:nvSpPr>
        <p:spPr>
          <a:xfrm>
            <a:off x="4892040" y="5998363"/>
            <a:ext cx="745236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/>
              <a:t>Une Des Conteuses</a:t>
            </a:r>
          </a:p>
        </p:txBody>
      </p:sp>
    </p:spTree>
    <p:extLst>
      <p:ext uri="{BB962C8B-B14F-4D97-AF65-F5344CB8AC3E}">
        <p14:creationId xmlns:p14="http://schemas.microsoft.com/office/powerpoint/2010/main" val="101809327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pan dir="u"/>
      </p:transition>
    </mc:Choice>
    <mc:Fallback>
      <p:transition spd="slow" advClick="0" advTm="8000">
        <p:fade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00B05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 descr="Une image contenant habits, personne, Visage humain, en bois&#10;&#10;Description générée automatiquement">
            <a:extLst>
              <a:ext uri="{FF2B5EF4-FFF2-40B4-BE49-F238E27FC236}">
                <a16:creationId xmlns:a16="http://schemas.microsoft.com/office/drawing/2014/main" id="{F7067D73-899F-D68F-EEE1-5F7DD9C40C4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531870" y="189000"/>
            <a:ext cx="4867200" cy="6480000"/>
          </a:xfrm>
          <a:prstGeom prst="rect">
            <a:avLst/>
          </a:prstGeom>
          <a:ln w="38100">
            <a:solidFill>
              <a:srgbClr val="FFFF00"/>
            </a:solidFill>
          </a:ln>
        </p:spPr>
      </p:pic>
      <p:sp>
        <p:nvSpPr>
          <p:cNvPr id="6" name="ZoneTexte 5">
            <a:extLst>
              <a:ext uri="{FF2B5EF4-FFF2-40B4-BE49-F238E27FC236}">
                <a16:creationId xmlns:a16="http://schemas.microsoft.com/office/drawing/2014/main" id="{EACA4536-27CF-0A4F-50DE-E005FA34F811}"/>
              </a:ext>
            </a:extLst>
          </p:cNvPr>
          <p:cNvSpPr txBox="1"/>
          <p:nvPr/>
        </p:nvSpPr>
        <p:spPr>
          <a:xfrm>
            <a:off x="8652510" y="4103370"/>
            <a:ext cx="353949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/>
              <a:t>Une Crêpière </a:t>
            </a:r>
          </a:p>
        </p:txBody>
      </p:sp>
    </p:spTree>
    <p:extLst>
      <p:ext uri="{BB962C8B-B14F-4D97-AF65-F5344CB8AC3E}">
        <p14:creationId xmlns:p14="http://schemas.microsoft.com/office/powerpoint/2010/main" val="174364331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pan dir="u"/>
      </p:transition>
    </mc:Choice>
    <mc:Fallback>
      <p:transition spd="slow" advClick="0" advTm="8000">
        <p:fade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00206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habits, plante, bâtiment&#10;&#10;Description générée automatiquement">
            <a:extLst>
              <a:ext uri="{FF2B5EF4-FFF2-40B4-BE49-F238E27FC236}">
                <a16:creationId xmlns:a16="http://schemas.microsoft.com/office/drawing/2014/main" id="{9CA0CA3C-B877-33FD-4253-964A8E82A00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781228" y="189000"/>
            <a:ext cx="8629544" cy="6480000"/>
          </a:xfrm>
          <a:prstGeom prst="rect">
            <a:avLst/>
          </a:prstGeom>
          <a:effectLst>
            <a:softEdge rad="635000"/>
          </a:effectLst>
        </p:spPr>
      </p:pic>
    </p:spTree>
    <p:extLst>
      <p:ext uri="{BB962C8B-B14F-4D97-AF65-F5344CB8AC3E}">
        <p14:creationId xmlns:p14="http://schemas.microsoft.com/office/powerpoint/2010/main" val="408006732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pan dir="u"/>
      </p:transition>
    </mc:Choice>
    <mc:Fallback>
      <p:transition spd="slow" advClick="0" advTm="8000">
        <p:fade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7030A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roue, plein air, charrette, charrette à bras&#10;&#10;Description générée automatiquement">
            <a:extLst>
              <a:ext uri="{FF2B5EF4-FFF2-40B4-BE49-F238E27FC236}">
                <a16:creationId xmlns:a16="http://schemas.microsoft.com/office/drawing/2014/main" id="{8B019129-F65A-9770-D803-C4EB040D35E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781228" y="189000"/>
            <a:ext cx="8629544" cy="6480000"/>
          </a:xfrm>
          <a:prstGeom prst="rect">
            <a:avLst/>
          </a:prstGeom>
          <a:effectLst>
            <a:softEdge rad="635000"/>
          </a:effectLst>
        </p:spPr>
      </p:pic>
    </p:spTree>
    <p:extLst>
      <p:ext uri="{BB962C8B-B14F-4D97-AF65-F5344CB8AC3E}">
        <p14:creationId xmlns:p14="http://schemas.microsoft.com/office/powerpoint/2010/main" val="304491590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pan dir="u"/>
      </p:transition>
    </mc:Choice>
    <mc:Fallback>
      <p:transition spd="slow" advClick="0" advTm="8000">
        <p:fade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5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Image 6" descr="Une image contenant plein air, habits, plante, personne&#10;&#10;Description générée automatiquement">
            <a:extLst>
              <a:ext uri="{FF2B5EF4-FFF2-40B4-BE49-F238E27FC236}">
                <a16:creationId xmlns:a16="http://schemas.microsoft.com/office/drawing/2014/main" id="{622D03B2-0939-05F2-58F8-E1208552A02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591306" y="915450"/>
            <a:ext cx="9237987" cy="5580000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8" name="ZoneTexte 7">
            <a:extLst>
              <a:ext uri="{FF2B5EF4-FFF2-40B4-BE49-F238E27FC236}">
                <a16:creationId xmlns:a16="http://schemas.microsoft.com/office/drawing/2014/main" id="{BB043399-2E83-7038-3C0B-C45B9D92F7F1}"/>
              </a:ext>
            </a:extLst>
          </p:cNvPr>
          <p:cNvSpPr txBox="1"/>
          <p:nvPr/>
        </p:nvSpPr>
        <p:spPr>
          <a:xfrm>
            <a:off x="4749800" y="6033785"/>
            <a:ext cx="81534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rgbClr val="FFFF00"/>
                </a:solidFill>
              </a:rPr>
              <a:t>Village de Poul Fetan</a:t>
            </a:r>
            <a:endParaRPr lang="fr-FR" sz="24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904266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pan dir="u"/>
      </p:transition>
    </mc:Choice>
    <mc:Fallback>
      <p:transition spd="slow" advClick="0" advTm="8000">
        <p:fade/>
      </p:transition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4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herbe, plein air, arbre, bétail&#10;&#10;Description générée automatiquement">
            <a:extLst>
              <a:ext uri="{FF2B5EF4-FFF2-40B4-BE49-F238E27FC236}">
                <a16:creationId xmlns:a16="http://schemas.microsoft.com/office/drawing/2014/main" id="{55D9C3FB-9B84-4F72-DFA7-CB19C3DAEE3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039620" y="906581"/>
            <a:ext cx="8352000" cy="5044838"/>
          </a:xfrm>
          <a:prstGeom prst="rect">
            <a:avLst/>
          </a:prstGeom>
          <a:effectLst>
            <a:softEdge rad="3175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72ECFAEF-0DC8-9CC0-3F4D-FA2922AB1A65}"/>
              </a:ext>
            </a:extLst>
          </p:cNvPr>
          <p:cNvSpPr txBox="1"/>
          <p:nvPr/>
        </p:nvSpPr>
        <p:spPr>
          <a:xfrm>
            <a:off x="4528820" y="5720586"/>
            <a:ext cx="927608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/>
              <a:t>Le Filage De La Laine </a:t>
            </a:r>
          </a:p>
        </p:txBody>
      </p:sp>
    </p:spTree>
    <p:extLst>
      <p:ext uri="{BB962C8B-B14F-4D97-AF65-F5344CB8AC3E}">
        <p14:creationId xmlns:p14="http://schemas.microsoft.com/office/powerpoint/2010/main" val="219534638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pan dir="u"/>
      </p:transition>
    </mc:Choice>
    <mc:Fallback>
      <p:transition spd="slow" advClick="0" advTm="8000">
        <p:fade/>
      </p:transition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3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porc, cochon, personne&#10;&#10;Description générée automatiquement">
            <a:extLst>
              <a:ext uri="{FF2B5EF4-FFF2-40B4-BE49-F238E27FC236}">
                <a16:creationId xmlns:a16="http://schemas.microsoft.com/office/drawing/2014/main" id="{1CB03356-BAD4-5627-355D-9A14DA14E3A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644518" y="327877"/>
            <a:ext cx="8902963" cy="5940000"/>
          </a:xfrm>
          <a:prstGeom prst="rect">
            <a:avLst/>
          </a:prstGeom>
          <a:effectLst>
            <a:softEdge rad="3175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017FC6B8-084A-CAE8-27FF-0D0482CCBC3A}"/>
              </a:ext>
            </a:extLst>
          </p:cNvPr>
          <p:cNvSpPr txBox="1"/>
          <p:nvPr/>
        </p:nvSpPr>
        <p:spPr>
          <a:xfrm>
            <a:off x="4000500" y="6037044"/>
            <a:ext cx="79375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Nourrir Les Animaux De la ferme</a:t>
            </a:r>
          </a:p>
        </p:txBody>
      </p:sp>
    </p:spTree>
    <p:extLst>
      <p:ext uri="{BB962C8B-B14F-4D97-AF65-F5344CB8AC3E}">
        <p14:creationId xmlns:p14="http://schemas.microsoft.com/office/powerpoint/2010/main" val="150033373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pan dir="u"/>
      </p:transition>
    </mc:Choice>
    <mc:Fallback>
      <p:transition spd="slow" advClick="0" advTm="8000">
        <p:fade/>
      </p:transition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2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ersonne, habits, Visage humain, femme&#10;&#10;Description générée automatiquement">
            <a:extLst>
              <a:ext uri="{FF2B5EF4-FFF2-40B4-BE49-F238E27FC236}">
                <a16:creationId xmlns:a16="http://schemas.microsoft.com/office/drawing/2014/main" id="{FB90699B-C682-D020-73D8-1AB6D09DB28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644466" y="226400"/>
            <a:ext cx="8903068" cy="5940000"/>
          </a:xfrm>
          <a:prstGeom prst="rect">
            <a:avLst/>
          </a:prstGeom>
          <a:effectLst>
            <a:softEdge rad="3175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DC5A947D-3D5A-D21C-CD64-600DA14194D5}"/>
              </a:ext>
            </a:extLst>
          </p:cNvPr>
          <p:cNvSpPr txBox="1"/>
          <p:nvPr/>
        </p:nvSpPr>
        <p:spPr>
          <a:xfrm>
            <a:off x="4400366" y="5972332"/>
            <a:ext cx="1054753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/>
              <a:t>Une Dégustation Au Village </a:t>
            </a:r>
          </a:p>
        </p:txBody>
      </p:sp>
    </p:spTree>
    <p:extLst>
      <p:ext uri="{BB962C8B-B14F-4D97-AF65-F5344CB8AC3E}">
        <p14:creationId xmlns:p14="http://schemas.microsoft.com/office/powerpoint/2010/main" val="174707784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pan dir="u"/>
      </p:transition>
    </mc:Choice>
    <mc:Fallback>
      <p:transition spd="slow" advClick="0" advTm="8000">
        <p:fade/>
      </p:transition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1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habits, personne, plein air, garçon&#10;&#10;Description générée automatiquement">
            <a:extLst>
              <a:ext uri="{FF2B5EF4-FFF2-40B4-BE49-F238E27FC236}">
                <a16:creationId xmlns:a16="http://schemas.microsoft.com/office/drawing/2014/main" id="{BAE94E0A-F26D-960D-D0DE-8D4FE7FB55D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154000" y="270133"/>
            <a:ext cx="7884000" cy="5913000"/>
          </a:xfrm>
          <a:prstGeom prst="rect">
            <a:avLst/>
          </a:prstGeom>
          <a:effectLst>
            <a:softEdge rad="3175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82B60532-ACA2-669A-CDF3-6D9BD5C3BEAF}"/>
              </a:ext>
            </a:extLst>
          </p:cNvPr>
          <p:cNvSpPr txBox="1"/>
          <p:nvPr/>
        </p:nvSpPr>
        <p:spPr>
          <a:xfrm>
            <a:off x="4610100" y="6126202"/>
            <a:ext cx="106553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Jeu breton En Famille </a:t>
            </a:r>
          </a:p>
        </p:txBody>
      </p:sp>
    </p:spTree>
    <p:extLst>
      <p:ext uri="{BB962C8B-B14F-4D97-AF65-F5344CB8AC3E}">
        <p14:creationId xmlns:p14="http://schemas.microsoft.com/office/powerpoint/2010/main" val="373931992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pan dir="u"/>
      </p:transition>
    </mc:Choice>
    <mc:Fallback>
      <p:transition spd="slow" advClick="0" advTm="8000">
        <p:fade/>
      </p:transition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75">
          <a:fgClr>
            <a:schemeClr val="tx2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ersonne, habits, Ustensiles de cuisine et de cuisson au four, Cuisinier&#10;&#10;Description générée automatiquement">
            <a:extLst>
              <a:ext uri="{FF2B5EF4-FFF2-40B4-BE49-F238E27FC236}">
                <a16:creationId xmlns:a16="http://schemas.microsoft.com/office/drawing/2014/main" id="{C02B9F13-8C66-31EA-6BAB-BC827818EFA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914306" y="442192"/>
            <a:ext cx="8363387" cy="5580000"/>
          </a:xfrm>
          <a:prstGeom prst="rect">
            <a:avLst/>
          </a:prstGeom>
          <a:effectLst>
            <a:softEdge rad="3175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A2E8537B-CA24-21C0-A46C-4887AB7F5616}"/>
              </a:ext>
            </a:extLst>
          </p:cNvPr>
          <p:cNvSpPr txBox="1"/>
          <p:nvPr/>
        </p:nvSpPr>
        <p:spPr>
          <a:xfrm>
            <a:off x="3949700" y="5904464"/>
            <a:ext cx="89281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La Cuisine Paysanne Au Village </a:t>
            </a:r>
          </a:p>
        </p:txBody>
      </p:sp>
    </p:spTree>
    <p:extLst>
      <p:ext uri="{BB962C8B-B14F-4D97-AF65-F5344CB8AC3E}">
        <p14:creationId xmlns:p14="http://schemas.microsoft.com/office/powerpoint/2010/main" val="79916575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pan dir="u"/>
      </p:transition>
    </mc:Choice>
    <mc:Fallback>
      <p:transition spd="slow" advClick="0" advTm="8000">
        <p:fade/>
      </p:transition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tx1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ersonne, habits, poterie, vase&#10;&#10;Description générée automatiquement">
            <a:extLst>
              <a:ext uri="{FF2B5EF4-FFF2-40B4-BE49-F238E27FC236}">
                <a16:creationId xmlns:a16="http://schemas.microsoft.com/office/drawing/2014/main" id="{0F33F9C8-989D-3BBC-B558-FCB06676027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914306" y="429492"/>
            <a:ext cx="8363387" cy="5580000"/>
          </a:xfrm>
          <a:prstGeom prst="rect">
            <a:avLst/>
          </a:prstGeom>
          <a:effectLst>
            <a:softEdge rad="3175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38783271-6419-498A-E0E3-99ABFB3B1E54}"/>
              </a:ext>
            </a:extLst>
          </p:cNvPr>
          <p:cNvSpPr txBox="1"/>
          <p:nvPr/>
        </p:nvSpPr>
        <p:spPr>
          <a:xfrm>
            <a:off x="3483429" y="5778659"/>
            <a:ext cx="836338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La Fabrication Du Beurre au village </a:t>
            </a:r>
          </a:p>
        </p:txBody>
      </p:sp>
    </p:spTree>
    <p:extLst>
      <p:ext uri="{BB962C8B-B14F-4D97-AF65-F5344CB8AC3E}">
        <p14:creationId xmlns:p14="http://schemas.microsoft.com/office/powerpoint/2010/main" val="412742662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pan dir="u"/>
      </p:transition>
    </mc:Choice>
    <mc:Fallback>
      <p:transition spd="slow" advClick="0" advTm="8000">
        <p:fade/>
      </p:transition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C0000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 descr="Une image contenant plein air, plante, ciel, bâtiment&#10;&#10;Description générée automatiquement">
            <a:extLst>
              <a:ext uri="{FF2B5EF4-FFF2-40B4-BE49-F238E27FC236}">
                <a16:creationId xmlns:a16="http://schemas.microsoft.com/office/drawing/2014/main" id="{1C778B06-1C11-323A-134A-ED5F6DF24377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896000" y="279000"/>
            <a:ext cx="8400000" cy="6300000"/>
          </a:xfrm>
          <a:prstGeom prst="rect">
            <a:avLst/>
          </a:prstGeom>
          <a:effectLst>
            <a:softEdge rad="635000"/>
          </a:effectLst>
        </p:spPr>
      </p:pic>
    </p:spTree>
    <p:extLst>
      <p:ext uri="{BB962C8B-B14F-4D97-AF65-F5344CB8AC3E}">
        <p14:creationId xmlns:p14="http://schemas.microsoft.com/office/powerpoint/2010/main" val="133669201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pan dir="u"/>
      </p:transition>
    </mc:Choice>
    <mc:Fallback>
      <p:transition spd="slow" advClick="0" advTm="8000">
        <p:fade/>
      </p:transition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FF000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Image 6" descr="Une image contenant bois, en bois, meubles, intérieur&#10;&#10;Description générée automatiquement">
            <a:extLst>
              <a:ext uri="{FF2B5EF4-FFF2-40B4-BE49-F238E27FC236}">
                <a16:creationId xmlns:a16="http://schemas.microsoft.com/office/drawing/2014/main" id="{0D8AD2D5-062D-5F30-8318-FE6EF834714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36766" y="189000"/>
            <a:ext cx="8643517" cy="6480000"/>
          </a:xfrm>
          <a:prstGeom prst="rect">
            <a:avLst/>
          </a:prstGeom>
          <a:effectLst>
            <a:softEdge rad="317500"/>
          </a:effectLst>
        </p:spPr>
      </p:pic>
      <p:sp>
        <p:nvSpPr>
          <p:cNvPr id="8" name="ZoneTexte 7">
            <a:extLst>
              <a:ext uri="{FF2B5EF4-FFF2-40B4-BE49-F238E27FC236}">
                <a16:creationId xmlns:a16="http://schemas.microsoft.com/office/drawing/2014/main" id="{3A6E4F8C-A41D-A93E-6B6F-92010311A69F}"/>
              </a:ext>
            </a:extLst>
          </p:cNvPr>
          <p:cNvSpPr txBox="1"/>
          <p:nvPr/>
        </p:nvSpPr>
        <p:spPr>
          <a:xfrm>
            <a:off x="9158514" y="4227286"/>
            <a:ext cx="3033486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Costumes et métier à tisser</a:t>
            </a:r>
          </a:p>
        </p:txBody>
      </p:sp>
    </p:spTree>
    <p:extLst>
      <p:ext uri="{BB962C8B-B14F-4D97-AF65-F5344CB8AC3E}">
        <p14:creationId xmlns:p14="http://schemas.microsoft.com/office/powerpoint/2010/main" val="125115894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pan dir="u"/>
      </p:transition>
    </mc:Choice>
    <mc:Fallback>
      <p:transition spd="slow" advClick="0" advTm="8000">
        <p:fade/>
      </p:transition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FFC00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ersonne, habits, artisan, travail du métal&#10;&#10;Description générée automatiquement">
            <a:extLst>
              <a:ext uri="{FF2B5EF4-FFF2-40B4-BE49-F238E27FC236}">
                <a16:creationId xmlns:a16="http://schemas.microsoft.com/office/drawing/2014/main" id="{E6765C6C-97C7-D02A-E049-23139D50F49F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323771" y="279000"/>
            <a:ext cx="8400000" cy="6300000"/>
          </a:xfrm>
          <a:prstGeom prst="rect">
            <a:avLst/>
          </a:prstGeom>
          <a:effectLst>
            <a:softEdge rad="3175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673CB22C-79BE-0F6D-2484-C5D7EF02578F}"/>
              </a:ext>
            </a:extLst>
          </p:cNvPr>
          <p:cNvSpPr txBox="1"/>
          <p:nvPr/>
        </p:nvSpPr>
        <p:spPr>
          <a:xfrm>
            <a:off x="838057" y="4256315"/>
            <a:ext cx="360331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/>
              <a:t>tournage sur Bois</a:t>
            </a:r>
          </a:p>
        </p:txBody>
      </p:sp>
    </p:spTree>
    <p:extLst>
      <p:ext uri="{BB962C8B-B14F-4D97-AF65-F5344CB8AC3E}">
        <p14:creationId xmlns:p14="http://schemas.microsoft.com/office/powerpoint/2010/main" val="288722931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pan dir="u"/>
      </p:transition>
    </mc:Choice>
    <mc:Fallback>
      <p:transition spd="slow" advClick="0" advTm="8000">
        <p:fade/>
      </p:transition>
    </mc:Fallback>
  </mc:AlternateConten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FFFF0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habits, bâtiment, personne&#10;&#10;Description générée automatiquement">
            <a:extLst>
              <a:ext uri="{FF2B5EF4-FFF2-40B4-BE49-F238E27FC236}">
                <a16:creationId xmlns:a16="http://schemas.microsoft.com/office/drawing/2014/main" id="{EAE5FD9C-882B-A27D-9D8F-826EFC0611BE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225650" y="378000"/>
            <a:ext cx="9112396" cy="6480000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5" name="ZoneTexte 4">
            <a:extLst>
              <a:ext uri="{FF2B5EF4-FFF2-40B4-BE49-F238E27FC236}">
                <a16:creationId xmlns:a16="http://schemas.microsoft.com/office/drawing/2014/main" id="{16920F7B-9B06-EB88-4E35-CF2999B31894}"/>
              </a:ext>
            </a:extLst>
          </p:cNvPr>
          <p:cNvSpPr txBox="1"/>
          <p:nvPr/>
        </p:nvSpPr>
        <p:spPr>
          <a:xfrm>
            <a:off x="508001" y="147167"/>
            <a:ext cx="911239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/>
              <a:t>Lorient Vous A Présenté Le Village De </a:t>
            </a:r>
            <a:r>
              <a:rPr lang="fr-FR" sz="2400" b="1" dirty="0" err="1"/>
              <a:t>Poul-Fetan</a:t>
            </a:r>
            <a:r>
              <a:rPr lang="fr-FR" sz="2400" b="1" dirty="0"/>
              <a:t>  (Morbihan )</a:t>
            </a:r>
          </a:p>
        </p:txBody>
      </p:sp>
      <p:sp>
        <p:nvSpPr>
          <p:cNvPr id="6" name="ZoneTexte 5">
            <a:extLst>
              <a:ext uri="{FF2B5EF4-FFF2-40B4-BE49-F238E27FC236}">
                <a16:creationId xmlns:a16="http://schemas.microsoft.com/office/drawing/2014/main" id="{953D5C48-8C88-D323-FEA1-3228D433876A}"/>
              </a:ext>
            </a:extLst>
          </p:cNvPr>
          <p:cNvSpPr txBox="1"/>
          <p:nvPr/>
        </p:nvSpPr>
        <p:spPr>
          <a:xfrm>
            <a:off x="9338046" y="2902857"/>
            <a:ext cx="2628304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/>
              <a:t>Les Images Et Le Son Du Net</a:t>
            </a:r>
            <a:endParaRPr lang="fr-FR" sz="2800" dirty="0"/>
          </a:p>
        </p:txBody>
      </p:sp>
      <p:sp>
        <p:nvSpPr>
          <p:cNvPr id="7" name="ZoneTexte 6">
            <a:extLst>
              <a:ext uri="{FF2B5EF4-FFF2-40B4-BE49-F238E27FC236}">
                <a16:creationId xmlns:a16="http://schemas.microsoft.com/office/drawing/2014/main" id="{C593FE46-E097-66CA-2267-CD18A63E5890}"/>
              </a:ext>
            </a:extLst>
          </p:cNvPr>
          <p:cNvSpPr txBox="1"/>
          <p:nvPr/>
        </p:nvSpPr>
        <p:spPr>
          <a:xfrm>
            <a:off x="9898742" y="3937559"/>
            <a:ext cx="298994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/>
              <a:t>Daniel</a:t>
            </a:r>
          </a:p>
        </p:txBody>
      </p:sp>
    </p:spTree>
    <p:extLst>
      <p:ext uri="{BB962C8B-B14F-4D97-AF65-F5344CB8AC3E}">
        <p14:creationId xmlns:p14="http://schemas.microsoft.com/office/powerpoint/2010/main" val="289342154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pan dir="u"/>
      </p:transition>
    </mc:Choice>
    <mc:Fallback>
      <p:transition spd="slow" advClick="0" advTm="8000">
        <p:fade/>
      </p:transition>
    </mc:Fallback>
  </mc:AlternateContent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86</TotalTime>
  <Words>172</Words>
  <Application>Microsoft Office PowerPoint</Application>
  <PresentationFormat>Grand écran</PresentationFormat>
  <Paragraphs>20</Paragraphs>
  <Slides>30</Slides>
  <Notes>0</Notes>
  <HiddenSlides>0</HiddenSlides>
  <MMClips>0</MMClips>
  <ScaleCrop>false</ScaleCrop>
  <HeadingPairs>
    <vt:vector size="6" baseType="variant">
      <vt:variant>
        <vt:lpstr>Polices utilisées</vt:lpstr>
      </vt:variant>
      <vt:variant>
        <vt:i4>3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30</vt:i4>
      </vt:variant>
    </vt:vector>
  </HeadingPairs>
  <TitlesOfParts>
    <vt:vector size="34" baseType="lpstr">
      <vt:lpstr>Aptos</vt:lpstr>
      <vt:lpstr>Aptos Display</vt:lpstr>
      <vt:lpstr>Arial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Daniel Moulac</dc:creator>
  <cp:lastModifiedBy>Daniel Moulac</cp:lastModifiedBy>
  <cp:revision>5</cp:revision>
  <dcterms:created xsi:type="dcterms:W3CDTF">2024-03-11T06:16:57Z</dcterms:created>
  <dcterms:modified xsi:type="dcterms:W3CDTF">2024-03-11T09:35:43Z</dcterms:modified>
</cp:coreProperties>
</file>