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79" r:id="rId4"/>
    <p:sldId id="278" r:id="rId5"/>
    <p:sldId id="258" r:id="rId6"/>
    <p:sldId id="261" r:id="rId7"/>
    <p:sldId id="276" r:id="rId8"/>
    <p:sldId id="277" r:id="rId9"/>
    <p:sldId id="275" r:id="rId10"/>
    <p:sldId id="274" r:id="rId11"/>
    <p:sldId id="273" r:id="rId12"/>
    <p:sldId id="272" r:id="rId13"/>
    <p:sldId id="271" r:id="rId14"/>
    <p:sldId id="270" r:id="rId15"/>
    <p:sldId id="269" r:id="rId16"/>
    <p:sldId id="268" r:id="rId17"/>
    <p:sldId id="267" r:id="rId18"/>
    <p:sldId id="266" r:id="rId19"/>
    <p:sldId id="265" r:id="rId20"/>
    <p:sldId id="264" r:id="rId21"/>
    <p:sldId id="263" r:id="rId22"/>
    <p:sldId id="262" r:id="rId23"/>
    <p:sldId id="260" r:id="rId24"/>
    <p:sldId id="259" r:id="rId25"/>
    <p:sldId id="257"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902" autoAdjust="0"/>
    <p:restoredTop sz="94660"/>
  </p:normalViewPr>
  <p:slideViewPr>
    <p:cSldViewPr snapToGrid="0">
      <p:cViewPr varScale="1">
        <p:scale>
          <a:sx n="75" d="100"/>
          <a:sy n="75" d="100"/>
        </p:scale>
        <p:origin x="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0665FF-7A98-F3FE-4F7C-E12E813A7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1C977D7-08E4-E3CD-0BB8-1757460CB0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617EA60-892C-C80A-70D4-7B83D926CC93}"/>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5" name="Espace réservé du pied de page 4">
            <a:extLst>
              <a:ext uri="{FF2B5EF4-FFF2-40B4-BE49-F238E27FC236}">
                <a16:creationId xmlns:a16="http://schemas.microsoft.com/office/drawing/2014/main" id="{236A4ABA-3310-A94E-2629-4EA62E149F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C0E92BD-2DD4-5FEA-C92E-67B29B077864}"/>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5115958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2D718C-4039-1FDB-F530-8F805A4037B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92A93C-B60F-057B-9899-14599FEC73F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FBD84C-8C94-DC9E-FA9F-81C9071C67AF}"/>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5" name="Espace réservé du pied de page 4">
            <a:extLst>
              <a:ext uri="{FF2B5EF4-FFF2-40B4-BE49-F238E27FC236}">
                <a16:creationId xmlns:a16="http://schemas.microsoft.com/office/drawing/2014/main" id="{AAAD5899-75EE-DFBC-9CF8-9625378E5F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3AA1AE-2356-A9CC-2218-CEC13B43C7FD}"/>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8672595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E27800-380C-43E1-79F6-26D5B5654E5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2AE5641-BCAC-C023-A00C-A956E63AF4C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48102DD-06E0-8FFA-2632-40B422085347}"/>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5" name="Espace réservé du pied de page 4">
            <a:extLst>
              <a:ext uri="{FF2B5EF4-FFF2-40B4-BE49-F238E27FC236}">
                <a16:creationId xmlns:a16="http://schemas.microsoft.com/office/drawing/2014/main" id="{CE5054EF-1407-4E25-A3E7-6024C642662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34B7F0-4F91-C1C9-4068-B3AC03DF2C4E}"/>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5624726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46BDC5-8378-15D8-22A2-93D09E6F49C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52A8E4F-1A07-505A-AC80-F6E9BAB7728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BD3B767-AD45-989C-5248-86CB4D9BB6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5A010F3-1970-D85C-1825-914C2C0C99F0}"/>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6" name="Espace réservé du pied de page 5">
            <a:extLst>
              <a:ext uri="{FF2B5EF4-FFF2-40B4-BE49-F238E27FC236}">
                <a16:creationId xmlns:a16="http://schemas.microsoft.com/office/drawing/2014/main" id="{A665B991-49C8-2ED5-55C5-8EBF3B75945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7993D9C-B370-CA35-D4DE-BC3B999DC30F}"/>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3284851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9A28D0-B6DB-A01F-6246-F92B595155F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F53E605-1C9E-43F6-2D26-933630CFDB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EC87F0C-A07E-DE8B-1DE2-3D3AF300CB0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11FC1E8-1C15-6470-AF98-3AA99B5F27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E423AA4-FE8E-2339-4EEE-EDFB2E8695C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6FE1748-39C2-4478-E260-217E1CF84935}"/>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8" name="Espace réservé du pied de page 7">
            <a:extLst>
              <a:ext uri="{FF2B5EF4-FFF2-40B4-BE49-F238E27FC236}">
                <a16:creationId xmlns:a16="http://schemas.microsoft.com/office/drawing/2014/main" id="{8503ABEB-D7CC-A241-01EE-344C835ABBD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B2ADD09-339E-DE04-E8B9-A2A090CC3592}"/>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3045755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38BB60-6FCF-5F51-CC7C-544EDAEF0EC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53D29EA-6C85-7B7D-A120-A33FE8621C5E}"/>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4" name="Espace réservé du pied de page 3">
            <a:extLst>
              <a:ext uri="{FF2B5EF4-FFF2-40B4-BE49-F238E27FC236}">
                <a16:creationId xmlns:a16="http://schemas.microsoft.com/office/drawing/2014/main" id="{42E1C48B-71FD-D488-6C5F-690B4DC5EE5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EF006D9-6D9E-1A27-72EB-6D7719A0C878}"/>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37552547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F05AD70-5090-A482-9318-E02E6A2D09A0}"/>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3" name="Espace réservé du pied de page 2">
            <a:extLst>
              <a:ext uri="{FF2B5EF4-FFF2-40B4-BE49-F238E27FC236}">
                <a16:creationId xmlns:a16="http://schemas.microsoft.com/office/drawing/2014/main" id="{C8AC1A8D-CDA3-A212-4FA3-17AE227533D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B497999-C413-0386-B7D2-CFB52E660940}"/>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41428839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79EE54-A59D-A01B-DBF7-6243B021939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ECD13D7-BD22-E16A-3AF0-A46284A7F5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C3C1D3A-1CB9-FBFD-B777-D2A216DA00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767116C-2EFB-1EB5-D5AF-D583EB868623}"/>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6" name="Espace réservé du pied de page 5">
            <a:extLst>
              <a:ext uri="{FF2B5EF4-FFF2-40B4-BE49-F238E27FC236}">
                <a16:creationId xmlns:a16="http://schemas.microsoft.com/office/drawing/2014/main" id="{E21894F5-F4E7-2282-DC47-8C57467E89D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CF0142F-9ED4-2A22-591A-AA9CFBF53D29}"/>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14896533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FE8CAD-0B63-B3EC-A692-9720A8A5A3D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C0575BB-9117-A601-D314-293B303197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454E7D3-ED1C-4E30-21AF-A6591408CD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3B425B7-92B7-5668-8C6A-77FC21051353}"/>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6" name="Espace réservé du pied de page 5">
            <a:extLst>
              <a:ext uri="{FF2B5EF4-FFF2-40B4-BE49-F238E27FC236}">
                <a16:creationId xmlns:a16="http://schemas.microsoft.com/office/drawing/2014/main" id="{C2DAC792-C002-9225-127B-388D0E979BA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42AA6F8-EBD4-B423-CD73-9E552D0B6F27}"/>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19805574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7320B3-6D05-3287-9664-59D7C743E94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F9177CB-0BFB-4140-970B-9F327C0B8C9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D4F9DD-8E3E-2B36-DEDA-FD5D64970316}"/>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5" name="Espace réservé du pied de page 4">
            <a:extLst>
              <a:ext uri="{FF2B5EF4-FFF2-40B4-BE49-F238E27FC236}">
                <a16:creationId xmlns:a16="http://schemas.microsoft.com/office/drawing/2014/main" id="{FB31B240-413E-1360-02B6-42D9BDE98E9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C283155-35F6-CCA9-AFC3-4863F156C0D8}"/>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3556179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9B7B785-1F2D-8C99-FBCE-5C7F93ED244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FEB8CA5-F0CA-4393-7DAB-BC5586E9EAC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F55D3F3-316F-43F5-8444-1C2A77192D22}"/>
              </a:ext>
            </a:extLst>
          </p:cNvPr>
          <p:cNvSpPr>
            <a:spLocks noGrp="1"/>
          </p:cNvSpPr>
          <p:nvPr>
            <p:ph type="dt" sz="half" idx="10"/>
          </p:nvPr>
        </p:nvSpPr>
        <p:spPr/>
        <p:txBody>
          <a:bodyPr/>
          <a:lstStyle/>
          <a:p>
            <a:fld id="{33F2637C-C6A3-42E2-A42A-A441B1ECD686}" type="datetimeFigureOut">
              <a:rPr lang="fr-FR" smtClean="0"/>
              <a:t>13/03/2024</a:t>
            </a:fld>
            <a:endParaRPr lang="fr-FR"/>
          </a:p>
        </p:txBody>
      </p:sp>
      <p:sp>
        <p:nvSpPr>
          <p:cNvPr id="5" name="Espace réservé du pied de page 4">
            <a:extLst>
              <a:ext uri="{FF2B5EF4-FFF2-40B4-BE49-F238E27FC236}">
                <a16:creationId xmlns:a16="http://schemas.microsoft.com/office/drawing/2014/main" id="{CF598927-3168-E046-EE61-A4F0C8070A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CABDD58-8CD6-3B92-7692-BA334B6C6B65}"/>
              </a:ext>
            </a:extLst>
          </p:cNvPr>
          <p:cNvSpPr>
            <a:spLocks noGrp="1"/>
          </p:cNvSpPr>
          <p:nvPr>
            <p:ph type="sldNum" sz="quarter" idx="12"/>
          </p:nvPr>
        </p:nvSpPr>
        <p:spPr/>
        <p:txBody>
          <a:bodyPr/>
          <a:lstStyle/>
          <a:p>
            <a:fld id="{5F7C014B-E6C3-40AF-A3AF-AA93ABD7D719}" type="slidenum">
              <a:rPr lang="fr-FR" smtClean="0"/>
              <a:t>‹N°›</a:t>
            </a:fld>
            <a:endParaRPr lang="fr-FR"/>
          </a:p>
        </p:txBody>
      </p:sp>
    </p:spTree>
    <p:extLst>
      <p:ext uri="{BB962C8B-B14F-4D97-AF65-F5344CB8AC3E}">
        <p14:creationId xmlns:p14="http://schemas.microsoft.com/office/powerpoint/2010/main" val="39206991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E08EAF0-E5CD-DDD6-1567-34516777AF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A7F36F1-DC2A-57D0-3EE7-B0538A5A1E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32EE9D-D559-DE70-1A76-7F350CCE72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F2637C-C6A3-42E2-A42A-A441B1ECD686}" type="datetimeFigureOut">
              <a:rPr lang="fr-FR" smtClean="0"/>
              <a:t>13/03/2024</a:t>
            </a:fld>
            <a:endParaRPr lang="fr-FR"/>
          </a:p>
        </p:txBody>
      </p:sp>
      <p:sp>
        <p:nvSpPr>
          <p:cNvPr id="5" name="Espace réservé du pied de page 4">
            <a:extLst>
              <a:ext uri="{FF2B5EF4-FFF2-40B4-BE49-F238E27FC236}">
                <a16:creationId xmlns:a16="http://schemas.microsoft.com/office/drawing/2014/main" id="{22A59FFA-B656-1AF0-9308-DC5954B724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C6D2228-0AA9-B3AC-974D-1163DAEFBF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F7C014B-E6C3-40AF-A3AF-AA93ABD7D719}" type="slidenum">
              <a:rPr lang="fr-FR" smtClean="0"/>
              <a:t>‹N°›</a:t>
            </a:fld>
            <a:endParaRPr lang="fr-FR"/>
          </a:p>
        </p:txBody>
      </p:sp>
    </p:spTree>
    <p:extLst>
      <p:ext uri="{BB962C8B-B14F-4D97-AF65-F5344CB8AC3E}">
        <p14:creationId xmlns:p14="http://schemas.microsoft.com/office/powerpoint/2010/main" val="3128125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E6B88752-0D01-C9F6-23B5-DB42626EDD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18000" y="777000"/>
            <a:ext cx="7956000" cy="5304000"/>
          </a:xfrm>
          <a:prstGeom prst="rect">
            <a:avLst/>
          </a:prstGeom>
          <a:ln w="38100">
            <a:solidFill>
              <a:srgbClr val="FFFF00"/>
            </a:solidFill>
          </a:ln>
          <a:effectLst>
            <a:softEdge rad="12700"/>
          </a:effectLst>
        </p:spPr>
      </p:pic>
      <p:sp>
        <p:nvSpPr>
          <p:cNvPr id="4" name="ZoneTexte 3">
            <a:extLst>
              <a:ext uri="{FF2B5EF4-FFF2-40B4-BE49-F238E27FC236}">
                <a16:creationId xmlns:a16="http://schemas.microsoft.com/office/drawing/2014/main" id="{BB924957-C961-266D-E6A8-B59AAC1B96C1}"/>
              </a:ext>
            </a:extLst>
          </p:cNvPr>
          <p:cNvSpPr txBox="1"/>
          <p:nvPr/>
        </p:nvSpPr>
        <p:spPr>
          <a:xfrm>
            <a:off x="2766060" y="320040"/>
            <a:ext cx="9715500" cy="461665"/>
          </a:xfrm>
          <a:prstGeom prst="rect">
            <a:avLst/>
          </a:prstGeom>
          <a:noFill/>
        </p:spPr>
        <p:txBody>
          <a:bodyPr wrap="square" rtlCol="0">
            <a:spAutoFit/>
          </a:bodyPr>
          <a:lstStyle/>
          <a:p>
            <a:r>
              <a:rPr lang="fr-FR" sz="2400" b="1" dirty="0">
                <a:solidFill>
                  <a:srgbClr val="FFFF00"/>
                </a:solidFill>
              </a:rPr>
              <a:t>Lorient Vous Présente L’Île De Gozo ( Malte ) </a:t>
            </a:r>
          </a:p>
        </p:txBody>
      </p:sp>
      <p:sp>
        <p:nvSpPr>
          <p:cNvPr id="5" name="ZoneTexte 4">
            <a:extLst>
              <a:ext uri="{FF2B5EF4-FFF2-40B4-BE49-F238E27FC236}">
                <a16:creationId xmlns:a16="http://schemas.microsoft.com/office/drawing/2014/main" id="{4BE61613-3521-1680-BE8F-55DA090597D7}"/>
              </a:ext>
            </a:extLst>
          </p:cNvPr>
          <p:cNvSpPr txBox="1"/>
          <p:nvPr/>
        </p:nvSpPr>
        <p:spPr>
          <a:xfrm>
            <a:off x="4469130" y="6067097"/>
            <a:ext cx="7520940" cy="461665"/>
          </a:xfrm>
          <a:prstGeom prst="rect">
            <a:avLst/>
          </a:prstGeom>
          <a:noFill/>
        </p:spPr>
        <p:txBody>
          <a:bodyPr wrap="square" rtlCol="0">
            <a:spAutoFit/>
          </a:bodyPr>
          <a:lstStyle/>
          <a:p>
            <a:r>
              <a:rPr lang="fr-FR" sz="2400" b="1" dirty="0">
                <a:solidFill>
                  <a:srgbClr val="FFFF00"/>
                </a:solidFill>
              </a:rPr>
              <a:t>Le petit port de </a:t>
            </a:r>
            <a:r>
              <a:rPr lang="fr-FR" sz="2400" b="1" dirty="0" err="1">
                <a:solidFill>
                  <a:srgbClr val="FFFF00"/>
                </a:solidFill>
              </a:rPr>
              <a:t>Xlendi</a:t>
            </a:r>
            <a:r>
              <a:rPr lang="fr-FR" sz="2400" b="1" dirty="0">
                <a:solidFill>
                  <a:srgbClr val="FFFF00"/>
                </a:solidFill>
              </a:rPr>
              <a:t> </a:t>
            </a:r>
          </a:p>
        </p:txBody>
      </p:sp>
    </p:spTree>
    <p:extLst>
      <p:ext uri="{BB962C8B-B14F-4D97-AF65-F5344CB8AC3E}">
        <p14:creationId xmlns:p14="http://schemas.microsoft.com/office/powerpoint/2010/main" val="1069406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sndAc>
          <p:stSnd>
            <p:snd r:embed="rId2" name="The Lake and I composed by Ernesto Cortazar.wav"/>
          </p:stSnd>
        </p:sndAc>
      </p:transition>
    </mc:Choice>
    <mc:Fallback>
      <p:transition spd="slow" advClick="0" advTm="8000">
        <p:fade/>
        <p:sndAc>
          <p:stSnd>
            <p:snd r:embed="rId2" name="The Lake and I composed by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817A162-96DC-BBA7-19BB-34CF24318225}"/>
              </a:ext>
            </a:extLst>
          </p:cNvPr>
          <p:cNvSpPr txBox="1"/>
          <p:nvPr/>
        </p:nvSpPr>
        <p:spPr>
          <a:xfrm>
            <a:off x="314038" y="247279"/>
            <a:ext cx="11748654" cy="6247864"/>
          </a:xfrm>
          <a:prstGeom prst="rect">
            <a:avLst/>
          </a:prstGeom>
          <a:noFill/>
        </p:spPr>
        <p:txBody>
          <a:bodyPr wrap="square">
            <a:spAutoFit/>
          </a:bodyPr>
          <a:lstStyle/>
          <a:p>
            <a:r>
              <a:rPr lang="fr-FR" sz="4000" b="1" dirty="0">
                <a:solidFill>
                  <a:schemeClr val="bg1"/>
                </a:solidFill>
              </a:rPr>
              <a:t>Gozo est une île de la mer Méditerranée, l'une des 21 constituant l'archipel maltais. Habitée depuis des milliers d'années, elle comporte des preuves de l'immigration passée et de la domination par les Phéniciens, les Romains, les Arabes, les Siciliens, les Français et les Britanniques, entre autres. L'endroit est connu pour les vestiges des temples néolithiques de </a:t>
            </a:r>
            <a:r>
              <a:rPr lang="fr-FR" sz="4000" b="1" dirty="0" err="1">
                <a:solidFill>
                  <a:schemeClr val="bg1"/>
                </a:solidFill>
              </a:rPr>
              <a:t>Ġgantija</a:t>
            </a:r>
            <a:r>
              <a:rPr lang="fr-FR" sz="4000" b="1" dirty="0">
                <a:solidFill>
                  <a:schemeClr val="bg1"/>
                </a:solidFill>
              </a:rPr>
              <a:t>, ses sentiers ruraux de randonnée, ses plages et ses sites de plongée sous-marine.</a:t>
            </a:r>
          </a:p>
        </p:txBody>
      </p:sp>
    </p:spTree>
    <p:extLst>
      <p:ext uri="{BB962C8B-B14F-4D97-AF65-F5344CB8AC3E}">
        <p14:creationId xmlns:p14="http://schemas.microsoft.com/office/powerpoint/2010/main" val="3889441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Ruines&#10;&#10;Description générée automatiquement">
            <a:extLst>
              <a:ext uri="{FF2B5EF4-FFF2-40B4-BE49-F238E27FC236}">
                <a16:creationId xmlns:a16="http://schemas.microsoft.com/office/drawing/2014/main" id="{F55AAE74-475E-4CDC-9367-29698AF4A9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400" y="649935"/>
            <a:ext cx="4800000" cy="3600000"/>
          </a:xfrm>
          <a:prstGeom prst="rect">
            <a:avLst/>
          </a:prstGeom>
          <a:ln w="38100">
            <a:solidFill>
              <a:srgbClr val="FFFF00"/>
            </a:solidFill>
          </a:ln>
        </p:spPr>
      </p:pic>
      <p:sp>
        <p:nvSpPr>
          <p:cNvPr id="4" name="ZoneTexte 3">
            <a:extLst>
              <a:ext uri="{FF2B5EF4-FFF2-40B4-BE49-F238E27FC236}">
                <a16:creationId xmlns:a16="http://schemas.microsoft.com/office/drawing/2014/main" id="{631D33E9-BDDC-A876-BA32-D2E8B14138C8}"/>
              </a:ext>
            </a:extLst>
          </p:cNvPr>
          <p:cNvSpPr txBox="1"/>
          <p:nvPr/>
        </p:nvSpPr>
        <p:spPr>
          <a:xfrm>
            <a:off x="257810" y="4408065"/>
            <a:ext cx="6097270" cy="1938992"/>
          </a:xfrm>
          <a:prstGeom prst="rect">
            <a:avLst/>
          </a:prstGeom>
          <a:noFill/>
        </p:spPr>
        <p:txBody>
          <a:bodyPr wrap="square" rtlCol="0">
            <a:spAutoFit/>
          </a:bodyPr>
          <a:lstStyle/>
          <a:p>
            <a:r>
              <a:rPr lang="fr-FR" sz="2400" b="1" dirty="0">
                <a:solidFill>
                  <a:srgbClr val="FFFF00"/>
                </a:solidFill>
              </a:rPr>
              <a:t>Vous pourrez alors visiter la romantique ville fortifiée qui est aussi la capitale de Gozo. Aussi appelée Rabat, sa Citadelle surplombe la ville et offre une vue panoramique</a:t>
            </a:r>
          </a:p>
        </p:txBody>
      </p:sp>
      <p:pic>
        <p:nvPicPr>
          <p:cNvPr id="6" name="Image 5" descr="Une image contenant sol, plein air, ciel, géologie&#10;&#10;Description générée automatiquement">
            <a:extLst>
              <a:ext uri="{FF2B5EF4-FFF2-40B4-BE49-F238E27FC236}">
                <a16:creationId xmlns:a16="http://schemas.microsoft.com/office/drawing/2014/main" id="{FCECF783-EBC1-A22D-FDFA-E77D681E77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7300" y="2239727"/>
            <a:ext cx="5004000" cy="3753000"/>
          </a:xfrm>
          <a:prstGeom prst="rect">
            <a:avLst/>
          </a:prstGeom>
          <a:ln w="38100">
            <a:solidFill>
              <a:srgbClr val="FFFF00"/>
            </a:solidFill>
          </a:ln>
        </p:spPr>
      </p:pic>
      <p:sp>
        <p:nvSpPr>
          <p:cNvPr id="7" name="ZoneTexte 6">
            <a:extLst>
              <a:ext uri="{FF2B5EF4-FFF2-40B4-BE49-F238E27FC236}">
                <a16:creationId xmlns:a16="http://schemas.microsoft.com/office/drawing/2014/main" id="{F19F9DA4-5226-487A-F47E-15217E132A83}"/>
              </a:ext>
            </a:extLst>
          </p:cNvPr>
          <p:cNvSpPr txBox="1"/>
          <p:nvPr/>
        </p:nvSpPr>
        <p:spPr>
          <a:xfrm>
            <a:off x="6562090" y="1618938"/>
            <a:ext cx="5259070" cy="830997"/>
          </a:xfrm>
          <a:prstGeom prst="rect">
            <a:avLst/>
          </a:prstGeom>
          <a:noFill/>
        </p:spPr>
        <p:txBody>
          <a:bodyPr wrap="square" rtlCol="0">
            <a:spAutoFit/>
          </a:bodyPr>
          <a:lstStyle/>
          <a:p>
            <a:r>
              <a:rPr lang="fr-FR" sz="2400" b="1" dirty="0" err="1">
                <a:solidFill>
                  <a:srgbClr val="FFFF00"/>
                </a:solidFill>
              </a:rPr>
              <a:t>Dwejra</a:t>
            </a:r>
            <a:r>
              <a:rPr lang="fr-FR" sz="2400" b="1" dirty="0">
                <a:solidFill>
                  <a:srgbClr val="FFFF00"/>
                </a:solidFill>
              </a:rPr>
              <a:t> – </a:t>
            </a:r>
            <a:r>
              <a:rPr lang="fr-FR" sz="2400" b="1" dirty="0" err="1">
                <a:solidFill>
                  <a:srgbClr val="FFFF00"/>
                </a:solidFill>
              </a:rPr>
              <a:t>Inland</a:t>
            </a:r>
            <a:r>
              <a:rPr lang="fr-FR" sz="2400" b="1" dirty="0">
                <a:solidFill>
                  <a:srgbClr val="FFFF00"/>
                </a:solidFill>
              </a:rPr>
              <a:t> </a:t>
            </a:r>
            <a:r>
              <a:rPr lang="fr-FR" sz="2400" b="1" dirty="0" err="1">
                <a:solidFill>
                  <a:srgbClr val="FFFF00"/>
                </a:solidFill>
              </a:rPr>
              <a:t>Sea</a:t>
            </a:r>
            <a:r>
              <a:rPr lang="fr-FR" sz="2400" b="1" dirty="0">
                <a:solidFill>
                  <a:srgbClr val="FFFF00"/>
                </a:solidFill>
              </a:rPr>
              <a:t> à San Lawrence :</a:t>
            </a:r>
          </a:p>
        </p:txBody>
      </p:sp>
    </p:spTree>
    <p:extLst>
      <p:ext uri="{BB962C8B-B14F-4D97-AF65-F5344CB8AC3E}">
        <p14:creationId xmlns:p14="http://schemas.microsoft.com/office/powerpoint/2010/main" val="35481693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8D827E36-830B-C9AE-FD7B-CCBCCC49AD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2040" y="862166"/>
            <a:ext cx="4800000" cy="3600000"/>
          </a:xfrm>
          <a:prstGeom prst="rect">
            <a:avLst/>
          </a:prstGeom>
          <a:ln w="38100">
            <a:solidFill>
              <a:srgbClr val="FFFF00"/>
            </a:solidFill>
          </a:ln>
        </p:spPr>
      </p:pic>
      <p:sp>
        <p:nvSpPr>
          <p:cNvPr id="4" name="ZoneTexte 3">
            <a:extLst>
              <a:ext uri="{FF2B5EF4-FFF2-40B4-BE49-F238E27FC236}">
                <a16:creationId xmlns:a16="http://schemas.microsoft.com/office/drawing/2014/main" id="{04E86615-B0D6-282E-EB6E-036A3A3D6FB3}"/>
              </a:ext>
            </a:extLst>
          </p:cNvPr>
          <p:cNvSpPr txBox="1"/>
          <p:nvPr/>
        </p:nvSpPr>
        <p:spPr>
          <a:xfrm>
            <a:off x="1562100" y="4584454"/>
            <a:ext cx="5013960" cy="461665"/>
          </a:xfrm>
          <a:prstGeom prst="rect">
            <a:avLst/>
          </a:prstGeom>
          <a:noFill/>
        </p:spPr>
        <p:txBody>
          <a:bodyPr wrap="square" rtlCol="0">
            <a:spAutoFit/>
          </a:bodyPr>
          <a:lstStyle/>
          <a:p>
            <a:r>
              <a:rPr lang="fr-FR" sz="2400" b="1" dirty="0">
                <a:solidFill>
                  <a:schemeClr val="bg1"/>
                </a:solidFill>
              </a:rPr>
              <a:t>Farniente à </a:t>
            </a:r>
            <a:r>
              <a:rPr lang="fr-FR" sz="2400" b="1" dirty="0" err="1">
                <a:solidFill>
                  <a:schemeClr val="bg1"/>
                </a:solidFill>
              </a:rPr>
              <a:t>Marsalforn</a:t>
            </a:r>
            <a:endParaRPr lang="fr-FR" sz="2400" b="1" dirty="0">
              <a:solidFill>
                <a:schemeClr val="bg1"/>
              </a:solidFill>
            </a:endParaRPr>
          </a:p>
        </p:txBody>
      </p:sp>
      <p:pic>
        <p:nvPicPr>
          <p:cNvPr id="6" name="Image 5" descr="Une image contenant plein air, nature, ciel, rive&#10;&#10;Description générée automatiquement">
            <a:extLst>
              <a:ext uri="{FF2B5EF4-FFF2-40B4-BE49-F238E27FC236}">
                <a16:creationId xmlns:a16="http://schemas.microsoft.com/office/drawing/2014/main" id="{973C5D64-3C57-259C-F9E7-5756AF921F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5220" y="2502146"/>
            <a:ext cx="4800000" cy="3600000"/>
          </a:xfrm>
          <a:prstGeom prst="rect">
            <a:avLst/>
          </a:prstGeom>
          <a:ln w="38100">
            <a:solidFill>
              <a:schemeClr val="bg1"/>
            </a:solidFill>
          </a:ln>
        </p:spPr>
      </p:pic>
      <p:sp>
        <p:nvSpPr>
          <p:cNvPr id="7" name="ZoneTexte 6">
            <a:extLst>
              <a:ext uri="{FF2B5EF4-FFF2-40B4-BE49-F238E27FC236}">
                <a16:creationId xmlns:a16="http://schemas.microsoft.com/office/drawing/2014/main" id="{E1E53EAC-AD10-FD2C-50D5-017D9CF9C825}"/>
              </a:ext>
            </a:extLst>
          </p:cNvPr>
          <p:cNvSpPr txBox="1"/>
          <p:nvPr/>
        </p:nvSpPr>
        <p:spPr>
          <a:xfrm>
            <a:off x="7433310" y="1671149"/>
            <a:ext cx="3585210" cy="830997"/>
          </a:xfrm>
          <a:prstGeom prst="rect">
            <a:avLst/>
          </a:prstGeom>
          <a:noFill/>
        </p:spPr>
        <p:txBody>
          <a:bodyPr wrap="square" rtlCol="0">
            <a:spAutoFit/>
          </a:bodyPr>
          <a:lstStyle/>
          <a:p>
            <a:r>
              <a:rPr lang="fr-FR" sz="2400" b="1" dirty="0">
                <a:solidFill>
                  <a:schemeClr val="bg1"/>
                </a:solidFill>
              </a:rPr>
              <a:t>Les plages de Ramla Bay et San Blas Bay :</a:t>
            </a:r>
          </a:p>
        </p:txBody>
      </p:sp>
    </p:spTree>
    <p:extLst>
      <p:ext uri="{BB962C8B-B14F-4D97-AF65-F5344CB8AC3E}">
        <p14:creationId xmlns:p14="http://schemas.microsoft.com/office/powerpoint/2010/main" val="13782547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lein air, ciel, paysage&#10;&#10;Description générée automatiquement">
            <a:extLst>
              <a:ext uri="{FF2B5EF4-FFF2-40B4-BE49-F238E27FC236}">
                <a16:creationId xmlns:a16="http://schemas.microsoft.com/office/drawing/2014/main" id="{CEC0181B-255B-0BF8-4D2B-4775DC082D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230" y="342900"/>
            <a:ext cx="4800000" cy="3600000"/>
          </a:xfrm>
          <a:prstGeom prst="rect">
            <a:avLst/>
          </a:prstGeom>
          <a:ln w="38100">
            <a:solidFill>
              <a:srgbClr val="FFFF00"/>
            </a:solidFill>
          </a:ln>
        </p:spPr>
      </p:pic>
      <p:sp>
        <p:nvSpPr>
          <p:cNvPr id="4" name="ZoneTexte 3">
            <a:extLst>
              <a:ext uri="{FF2B5EF4-FFF2-40B4-BE49-F238E27FC236}">
                <a16:creationId xmlns:a16="http://schemas.microsoft.com/office/drawing/2014/main" id="{2912009E-4AE1-985B-3D3E-CCD997968287}"/>
              </a:ext>
            </a:extLst>
          </p:cNvPr>
          <p:cNvSpPr txBox="1"/>
          <p:nvPr/>
        </p:nvSpPr>
        <p:spPr>
          <a:xfrm>
            <a:off x="1040130" y="4057785"/>
            <a:ext cx="6126480" cy="461665"/>
          </a:xfrm>
          <a:prstGeom prst="rect">
            <a:avLst/>
          </a:prstGeom>
          <a:noFill/>
        </p:spPr>
        <p:txBody>
          <a:bodyPr wrap="square" rtlCol="0">
            <a:spAutoFit/>
          </a:bodyPr>
          <a:lstStyle/>
          <a:p>
            <a:r>
              <a:rPr lang="fr-FR" sz="2400" b="1" dirty="0">
                <a:solidFill>
                  <a:srgbClr val="FFFF00"/>
                </a:solidFill>
              </a:rPr>
              <a:t>Le Temple De </a:t>
            </a:r>
            <a:r>
              <a:rPr lang="fr-FR" sz="2400" b="1" dirty="0" err="1">
                <a:solidFill>
                  <a:srgbClr val="FFFF00"/>
                </a:solidFill>
              </a:rPr>
              <a:t>Ggantija</a:t>
            </a:r>
            <a:endParaRPr lang="fr-FR" sz="2400" b="1" dirty="0">
              <a:solidFill>
                <a:srgbClr val="FFFF00"/>
              </a:solidFill>
            </a:endParaRPr>
          </a:p>
        </p:txBody>
      </p:sp>
      <p:pic>
        <p:nvPicPr>
          <p:cNvPr id="6" name="Image 5" descr="Une image contenant plein air, herbe, ciel, nuage&#10;&#10;Description générée automatiquement">
            <a:extLst>
              <a:ext uri="{FF2B5EF4-FFF2-40B4-BE49-F238E27FC236}">
                <a16:creationId xmlns:a16="http://schemas.microsoft.com/office/drawing/2014/main" id="{DBF65437-CE2D-E747-1176-219F7BA2B1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86835" y="3131810"/>
            <a:ext cx="5760003" cy="3420000"/>
          </a:xfrm>
          <a:prstGeom prst="rect">
            <a:avLst/>
          </a:prstGeom>
          <a:ln w="38100">
            <a:solidFill>
              <a:srgbClr val="FFFF00"/>
            </a:solidFill>
          </a:ln>
        </p:spPr>
      </p:pic>
      <p:sp>
        <p:nvSpPr>
          <p:cNvPr id="9" name="ZoneTexte 8">
            <a:extLst>
              <a:ext uri="{FF2B5EF4-FFF2-40B4-BE49-F238E27FC236}">
                <a16:creationId xmlns:a16="http://schemas.microsoft.com/office/drawing/2014/main" id="{7AF8B002-DE03-211E-E8A2-D319444A0E4F}"/>
              </a:ext>
            </a:extLst>
          </p:cNvPr>
          <p:cNvSpPr txBox="1"/>
          <p:nvPr/>
        </p:nvSpPr>
        <p:spPr>
          <a:xfrm>
            <a:off x="5751413" y="766044"/>
            <a:ext cx="6305165" cy="2308324"/>
          </a:xfrm>
          <a:prstGeom prst="rect">
            <a:avLst/>
          </a:prstGeom>
          <a:noFill/>
        </p:spPr>
        <p:txBody>
          <a:bodyPr wrap="square" rtlCol="0">
            <a:spAutoFit/>
          </a:bodyPr>
          <a:lstStyle/>
          <a:p>
            <a:r>
              <a:rPr lang="fr-FR" sz="2400" b="1" dirty="0">
                <a:solidFill>
                  <a:srgbClr val="FFFF00"/>
                </a:solidFill>
              </a:rPr>
              <a:t>La coupole, soutenue par 8 colonnes en béton recouvertes de pierres, a une hauteur de 75 mètres de haut et un diamètre de 28 mètres. Son poids est estimé à 45 000 tonnes ! Ornée de peintures modernes et de sculptures, </a:t>
            </a:r>
          </a:p>
        </p:txBody>
      </p:sp>
    </p:spTree>
    <p:extLst>
      <p:ext uri="{BB962C8B-B14F-4D97-AF65-F5344CB8AC3E}">
        <p14:creationId xmlns:p14="http://schemas.microsoft.com/office/powerpoint/2010/main" val="27061097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eau, plein air, ciel&#10;&#10;Description générée automatiquement">
            <a:extLst>
              <a:ext uri="{FF2B5EF4-FFF2-40B4-BE49-F238E27FC236}">
                <a16:creationId xmlns:a16="http://schemas.microsoft.com/office/drawing/2014/main" id="{677609C2-C469-B537-C509-AB97EC00E4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7680" y="545815"/>
            <a:ext cx="5616000" cy="3175458"/>
          </a:xfrm>
          <a:prstGeom prst="rect">
            <a:avLst/>
          </a:prstGeom>
          <a:ln w="38100">
            <a:solidFill>
              <a:srgbClr val="FFFF00"/>
            </a:solidFill>
          </a:ln>
        </p:spPr>
      </p:pic>
      <p:sp>
        <p:nvSpPr>
          <p:cNvPr id="4" name="ZoneTexte 3">
            <a:extLst>
              <a:ext uri="{FF2B5EF4-FFF2-40B4-BE49-F238E27FC236}">
                <a16:creationId xmlns:a16="http://schemas.microsoft.com/office/drawing/2014/main" id="{9D932E2D-6157-B4C4-B517-5DBB1D2218D4}"/>
              </a:ext>
            </a:extLst>
          </p:cNvPr>
          <p:cNvSpPr txBox="1"/>
          <p:nvPr/>
        </p:nvSpPr>
        <p:spPr>
          <a:xfrm>
            <a:off x="1428750" y="3721273"/>
            <a:ext cx="5200650" cy="461665"/>
          </a:xfrm>
          <a:prstGeom prst="rect">
            <a:avLst/>
          </a:prstGeom>
          <a:noFill/>
        </p:spPr>
        <p:txBody>
          <a:bodyPr wrap="square" rtlCol="0">
            <a:spAutoFit/>
          </a:bodyPr>
          <a:lstStyle/>
          <a:p>
            <a:r>
              <a:rPr lang="fr-FR" sz="2400" b="1" dirty="0">
                <a:solidFill>
                  <a:srgbClr val="FFFF00"/>
                </a:solidFill>
              </a:rPr>
              <a:t>Les falaises de </a:t>
            </a:r>
            <a:r>
              <a:rPr lang="fr-FR" sz="2400" b="1" dirty="0" err="1">
                <a:solidFill>
                  <a:srgbClr val="FFFF00"/>
                </a:solidFill>
              </a:rPr>
              <a:t>Ta’Cenc</a:t>
            </a:r>
            <a:endParaRPr lang="fr-FR" sz="2400" b="1" dirty="0">
              <a:solidFill>
                <a:srgbClr val="FFFF00"/>
              </a:solidFill>
            </a:endParaRPr>
          </a:p>
        </p:txBody>
      </p:sp>
      <p:pic>
        <p:nvPicPr>
          <p:cNvPr id="6" name="Image 5" descr="Une image contenant plein air, eau, plante, nature&#10;&#10;Description générée automatiquement">
            <a:extLst>
              <a:ext uri="{FF2B5EF4-FFF2-40B4-BE49-F238E27FC236}">
                <a16:creationId xmlns:a16="http://schemas.microsoft.com/office/drawing/2014/main" id="{2FD7BF88-B819-6F79-F394-EA3D5939CB3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12336" y="2564459"/>
            <a:ext cx="5291984" cy="3780000"/>
          </a:xfrm>
          <a:prstGeom prst="rect">
            <a:avLst/>
          </a:prstGeom>
          <a:ln w="38100">
            <a:solidFill>
              <a:srgbClr val="FFFF00"/>
            </a:solidFill>
          </a:ln>
        </p:spPr>
      </p:pic>
      <p:sp>
        <p:nvSpPr>
          <p:cNvPr id="7" name="ZoneTexte 6">
            <a:extLst>
              <a:ext uri="{FF2B5EF4-FFF2-40B4-BE49-F238E27FC236}">
                <a16:creationId xmlns:a16="http://schemas.microsoft.com/office/drawing/2014/main" id="{896DEE65-A155-D7C4-2D5B-A0B6F6C700C6}"/>
              </a:ext>
            </a:extLst>
          </p:cNvPr>
          <p:cNvSpPr txBox="1"/>
          <p:nvPr/>
        </p:nvSpPr>
        <p:spPr>
          <a:xfrm>
            <a:off x="8115300" y="2102794"/>
            <a:ext cx="4686300" cy="461665"/>
          </a:xfrm>
          <a:prstGeom prst="rect">
            <a:avLst/>
          </a:prstGeom>
          <a:noFill/>
        </p:spPr>
        <p:txBody>
          <a:bodyPr wrap="square" rtlCol="0">
            <a:spAutoFit/>
          </a:bodyPr>
          <a:lstStyle/>
          <a:p>
            <a:r>
              <a:rPr lang="fr-FR" sz="2400" b="1" dirty="0" err="1">
                <a:solidFill>
                  <a:srgbClr val="FFFF00"/>
                </a:solidFill>
              </a:rPr>
              <a:t>Mgarr</a:t>
            </a:r>
            <a:r>
              <a:rPr lang="fr-FR" sz="2400" b="1" dirty="0">
                <a:solidFill>
                  <a:srgbClr val="FFFF00"/>
                </a:solidFill>
              </a:rPr>
              <a:t> ix-</a:t>
            </a:r>
            <a:r>
              <a:rPr lang="fr-FR" sz="2400" b="1" dirty="0" err="1">
                <a:solidFill>
                  <a:srgbClr val="FFFF00"/>
                </a:solidFill>
              </a:rPr>
              <a:t>Xini</a:t>
            </a:r>
            <a:endParaRPr lang="fr-FR" sz="2400" b="1" dirty="0">
              <a:solidFill>
                <a:srgbClr val="FFFF00"/>
              </a:solidFill>
            </a:endParaRPr>
          </a:p>
        </p:txBody>
      </p:sp>
    </p:spTree>
    <p:extLst>
      <p:ext uri="{BB962C8B-B14F-4D97-AF65-F5344CB8AC3E}">
        <p14:creationId xmlns:p14="http://schemas.microsoft.com/office/powerpoint/2010/main" val="7887430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paysage&#10;&#10;Description générée automatiquement">
            <a:extLst>
              <a:ext uri="{FF2B5EF4-FFF2-40B4-BE49-F238E27FC236}">
                <a16:creationId xmlns:a16="http://schemas.microsoft.com/office/drawing/2014/main" id="{4A521BE7-B566-E528-7A39-0B79527DD5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2428" y="876990"/>
            <a:ext cx="4968000" cy="3310689"/>
          </a:xfrm>
          <a:prstGeom prst="rect">
            <a:avLst/>
          </a:prstGeom>
          <a:ln w="38100">
            <a:solidFill>
              <a:srgbClr val="FFFF00"/>
            </a:solidFill>
          </a:ln>
        </p:spPr>
      </p:pic>
      <p:sp>
        <p:nvSpPr>
          <p:cNvPr id="4" name="ZoneTexte 3">
            <a:extLst>
              <a:ext uri="{FF2B5EF4-FFF2-40B4-BE49-F238E27FC236}">
                <a16:creationId xmlns:a16="http://schemas.microsoft.com/office/drawing/2014/main" id="{3F46F984-DA41-5FD9-47AC-1E6ABF5DCE86}"/>
              </a:ext>
            </a:extLst>
          </p:cNvPr>
          <p:cNvSpPr txBox="1"/>
          <p:nvPr/>
        </p:nvSpPr>
        <p:spPr>
          <a:xfrm>
            <a:off x="1213605" y="3875051"/>
            <a:ext cx="453771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Citadelle de Gozo à Ir-Rabat.</a:t>
            </a:r>
          </a:p>
        </p:txBody>
      </p:sp>
      <p:pic>
        <p:nvPicPr>
          <p:cNvPr id="6" name="Image 5" descr="Une image contenant plein air, Ruines, plante, pierre&#10;&#10;Description générée automatiquement">
            <a:extLst>
              <a:ext uri="{FF2B5EF4-FFF2-40B4-BE49-F238E27FC236}">
                <a16:creationId xmlns:a16="http://schemas.microsoft.com/office/drawing/2014/main" id="{08FE5303-AB3B-491E-82B2-BDE656E9C0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5572" y="3146510"/>
            <a:ext cx="5184000" cy="2913336"/>
          </a:xfrm>
          <a:prstGeom prst="rect">
            <a:avLst/>
          </a:prstGeom>
          <a:ln w="38100">
            <a:solidFill>
              <a:srgbClr val="FFFF00"/>
            </a:solidFill>
          </a:ln>
        </p:spPr>
      </p:pic>
      <p:sp>
        <p:nvSpPr>
          <p:cNvPr id="7" name="ZoneTexte 6">
            <a:extLst>
              <a:ext uri="{FF2B5EF4-FFF2-40B4-BE49-F238E27FC236}">
                <a16:creationId xmlns:a16="http://schemas.microsoft.com/office/drawing/2014/main" id="{A76D30F6-3E73-0E79-E701-E9AAC0A0E983}"/>
              </a:ext>
            </a:extLst>
          </p:cNvPr>
          <p:cNvSpPr txBox="1"/>
          <p:nvPr/>
        </p:nvSpPr>
        <p:spPr>
          <a:xfrm>
            <a:off x="8144299" y="2315513"/>
            <a:ext cx="4968000" cy="830997"/>
          </a:xfrm>
          <a:prstGeom prst="rect">
            <a:avLst/>
          </a:prstGeom>
          <a:noFill/>
        </p:spPr>
        <p:txBody>
          <a:bodyPr wrap="square" rtlCol="0">
            <a:spAutoFit/>
          </a:bodyPr>
          <a:lstStyle/>
          <a:p>
            <a:endParaRPr lang="fr-FR" sz="2400" b="1" dirty="0">
              <a:solidFill>
                <a:srgbClr val="FFFF00"/>
              </a:solidFill>
            </a:endParaRPr>
          </a:p>
          <a:p>
            <a:r>
              <a:rPr lang="fr-FR" sz="2400" b="1" dirty="0" err="1">
                <a:solidFill>
                  <a:srgbClr val="FFFF00"/>
                </a:solidFill>
              </a:rPr>
              <a:t>Ġgantija</a:t>
            </a:r>
            <a:r>
              <a:rPr lang="fr-FR" sz="2400" b="1" dirty="0">
                <a:solidFill>
                  <a:srgbClr val="FFFF00"/>
                </a:solidFill>
              </a:rPr>
              <a:t>.</a:t>
            </a:r>
          </a:p>
        </p:txBody>
      </p:sp>
    </p:spTree>
    <p:extLst>
      <p:ext uri="{BB962C8B-B14F-4D97-AF65-F5344CB8AC3E}">
        <p14:creationId xmlns:p14="http://schemas.microsoft.com/office/powerpoint/2010/main" val="1993321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paysage&#10;&#10;Description générée automatiquement">
            <a:extLst>
              <a:ext uri="{FF2B5EF4-FFF2-40B4-BE49-F238E27FC236}">
                <a16:creationId xmlns:a16="http://schemas.microsoft.com/office/drawing/2014/main" id="{F3D2368B-522B-1D8D-E4EE-759084A5CB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5700" y="493788"/>
            <a:ext cx="6256795" cy="3060000"/>
          </a:xfrm>
          <a:prstGeom prst="rect">
            <a:avLst/>
          </a:prstGeom>
          <a:ln w="38100">
            <a:solidFill>
              <a:srgbClr val="7030A0"/>
            </a:solidFill>
          </a:ln>
        </p:spPr>
      </p:pic>
      <p:sp>
        <p:nvSpPr>
          <p:cNvPr id="4" name="ZoneTexte 3">
            <a:extLst>
              <a:ext uri="{FF2B5EF4-FFF2-40B4-BE49-F238E27FC236}">
                <a16:creationId xmlns:a16="http://schemas.microsoft.com/office/drawing/2014/main" id="{CB7587D1-A601-49EE-DE06-F7F12CA64E30}"/>
              </a:ext>
            </a:extLst>
          </p:cNvPr>
          <p:cNvSpPr txBox="1"/>
          <p:nvPr/>
        </p:nvSpPr>
        <p:spPr>
          <a:xfrm>
            <a:off x="2114550" y="3553788"/>
            <a:ext cx="5897880"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Citadelle de Victoria</a:t>
            </a:r>
          </a:p>
        </p:txBody>
      </p:sp>
      <p:pic>
        <p:nvPicPr>
          <p:cNvPr id="6" name="Image 5" descr="Une image contenant plein air, ciel, bâtiment, nuage&#10;&#10;Description générée automatiquement">
            <a:extLst>
              <a:ext uri="{FF2B5EF4-FFF2-40B4-BE49-F238E27FC236}">
                <a16:creationId xmlns:a16="http://schemas.microsoft.com/office/drawing/2014/main" id="{43568F19-D5E7-820A-7033-31B93A765A5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60920" y="1049489"/>
            <a:ext cx="3924000" cy="5234616"/>
          </a:xfrm>
          <a:prstGeom prst="rect">
            <a:avLst/>
          </a:prstGeom>
          <a:ln w="38100">
            <a:solidFill>
              <a:srgbClr val="FFFF00"/>
            </a:solidFill>
          </a:ln>
        </p:spPr>
      </p:pic>
      <p:sp>
        <p:nvSpPr>
          <p:cNvPr id="7" name="ZoneTexte 6">
            <a:extLst>
              <a:ext uri="{FF2B5EF4-FFF2-40B4-BE49-F238E27FC236}">
                <a16:creationId xmlns:a16="http://schemas.microsoft.com/office/drawing/2014/main" id="{36D981EC-53EA-AF08-70A1-3CD2B11ADD06}"/>
              </a:ext>
            </a:extLst>
          </p:cNvPr>
          <p:cNvSpPr txBox="1"/>
          <p:nvPr/>
        </p:nvSpPr>
        <p:spPr>
          <a:xfrm>
            <a:off x="7225385" y="573895"/>
            <a:ext cx="6046470" cy="461665"/>
          </a:xfrm>
          <a:prstGeom prst="rect">
            <a:avLst/>
          </a:prstGeom>
          <a:noFill/>
        </p:spPr>
        <p:txBody>
          <a:bodyPr wrap="square" rtlCol="0">
            <a:spAutoFit/>
          </a:bodyPr>
          <a:lstStyle/>
          <a:p>
            <a:r>
              <a:rPr lang="fr-FR" sz="2400" b="1" dirty="0">
                <a:solidFill>
                  <a:srgbClr val="FFFF00"/>
                </a:solidFill>
              </a:rPr>
              <a:t>la cathédrale de Saint-Jean</a:t>
            </a:r>
          </a:p>
        </p:txBody>
      </p:sp>
    </p:spTree>
    <p:extLst>
      <p:ext uri="{BB962C8B-B14F-4D97-AF65-F5344CB8AC3E}">
        <p14:creationId xmlns:p14="http://schemas.microsoft.com/office/powerpoint/2010/main" val="41603834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our, plante, Hacienda&#10;&#10;Description générée automatiquement">
            <a:extLst>
              <a:ext uri="{FF2B5EF4-FFF2-40B4-BE49-F238E27FC236}">
                <a16:creationId xmlns:a16="http://schemas.microsoft.com/office/drawing/2014/main" id="{3EFC52E0-DD32-2D69-2AEA-5CB024E911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8210" y="826770"/>
            <a:ext cx="4762500" cy="3162300"/>
          </a:xfrm>
          <a:prstGeom prst="rect">
            <a:avLst/>
          </a:prstGeom>
          <a:ln w="38100">
            <a:solidFill>
              <a:srgbClr val="FFFF00"/>
            </a:solidFill>
          </a:ln>
        </p:spPr>
      </p:pic>
      <p:sp>
        <p:nvSpPr>
          <p:cNvPr id="4" name="ZoneTexte 3">
            <a:extLst>
              <a:ext uri="{FF2B5EF4-FFF2-40B4-BE49-F238E27FC236}">
                <a16:creationId xmlns:a16="http://schemas.microsoft.com/office/drawing/2014/main" id="{580E0893-D7CB-1F3D-DF58-8AE823542D53}"/>
              </a:ext>
            </a:extLst>
          </p:cNvPr>
          <p:cNvSpPr txBox="1"/>
          <p:nvPr/>
        </p:nvSpPr>
        <p:spPr>
          <a:xfrm>
            <a:off x="826770" y="4134148"/>
            <a:ext cx="5440680" cy="1938992"/>
          </a:xfrm>
          <a:prstGeom prst="rect">
            <a:avLst/>
          </a:prstGeom>
          <a:noFill/>
        </p:spPr>
        <p:txBody>
          <a:bodyPr wrap="square" rtlCol="0">
            <a:spAutoFit/>
          </a:bodyPr>
          <a:lstStyle/>
          <a:p>
            <a:r>
              <a:rPr lang="fr-FR" sz="2400" b="1" dirty="0">
                <a:solidFill>
                  <a:srgbClr val="FFFF00"/>
                </a:solidFill>
              </a:rPr>
              <a:t>Le palais des Grands-Maître : un édifice monumental construit au XVIe siècle qui abrite aujourd’hui les députés et le président de la République de Malte.</a:t>
            </a:r>
          </a:p>
        </p:txBody>
      </p:sp>
      <p:pic>
        <p:nvPicPr>
          <p:cNvPr id="6" name="Image 5" descr="Une image contenant ciel, plein air, bâtiment, arche&#10;&#10;Description générée automatiquement">
            <a:extLst>
              <a:ext uri="{FF2B5EF4-FFF2-40B4-BE49-F238E27FC236}">
                <a16:creationId xmlns:a16="http://schemas.microsoft.com/office/drawing/2014/main" id="{8639DBC4-6715-AB24-0A2F-0193B2414CB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11290" y="2910840"/>
            <a:ext cx="4762500" cy="3162300"/>
          </a:xfrm>
          <a:prstGeom prst="rect">
            <a:avLst/>
          </a:prstGeom>
          <a:ln w="38100">
            <a:solidFill>
              <a:srgbClr val="FFFF00"/>
            </a:solidFill>
          </a:ln>
        </p:spPr>
      </p:pic>
      <p:sp>
        <p:nvSpPr>
          <p:cNvPr id="7" name="ZoneTexte 6">
            <a:extLst>
              <a:ext uri="{FF2B5EF4-FFF2-40B4-BE49-F238E27FC236}">
                <a16:creationId xmlns:a16="http://schemas.microsoft.com/office/drawing/2014/main" id="{9E669D0E-295A-BDDE-F47A-6BC2CAA23365}"/>
              </a:ext>
            </a:extLst>
          </p:cNvPr>
          <p:cNvSpPr txBox="1"/>
          <p:nvPr/>
        </p:nvSpPr>
        <p:spPr>
          <a:xfrm>
            <a:off x="6697980" y="2413962"/>
            <a:ext cx="5246370" cy="461665"/>
          </a:xfrm>
          <a:prstGeom prst="rect">
            <a:avLst/>
          </a:prstGeom>
          <a:noFill/>
        </p:spPr>
        <p:txBody>
          <a:bodyPr wrap="square" rtlCol="0">
            <a:spAutoFit/>
          </a:bodyPr>
          <a:lstStyle/>
          <a:p>
            <a:r>
              <a:rPr lang="fr-FR" sz="2400" b="1" dirty="0">
                <a:solidFill>
                  <a:srgbClr val="FFFF00"/>
                </a:solidFill>
              </a:rPr>
              <a:t>Les jardins d’</a:t>
            </a:r>
            <a:r>
              <a:rPr lang="fr-FR" sz="2400" b="1" dirty="0" err="1">
                <a:solidFill>
                  <a:srgbClr val="FFFF00"/>
                </a:solidFill>
              </a:rPr>
              <a:t>Upper</a:t>
            </a:r>
            <a:r>
              <a:rPr lang="fr-FR" sz="2400" b="1" dirty="0">
                <a:solidFill>
                  <a:srgbClr val="FFFF00"/>
                </a:solidFill>
              </a:rPr>
              <a:t> </a:t>
            </a:r>
            <a:r>
              <a:rPr lang="fr-FR" sz="2400" b="1" dirty="0" err="1">
                <a:solidFill>
                  <a:srgbClr val="FFFF00"/>
                </a:solidFill>
              </a:rPr>
              <a:t>Barrakka</a:t>
            </a:r>
            <a:r>
              <a:rPr lang="fr-FR" sz="2400" b="1" dirty="0">
                <a:solidFill>
                  <a:srgbClr val="FFFF00"/>
                </a:solidFill>
              </a:rPr>
              <a:t> </a:t>
            </a:r>
          </a:p>
        </p:txBody>
      </p:sp>
    </p:spTree>
    <p:extLst>
      <p:ext uri="{BB962C8B-B14F-4D97-AF65-F5344CB8AC3E}">
        <p14:creationId xmlns:p14="http://schemas.microsoft.com/office/powerpoint/2010/main" val="2452494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mbarcation, plein air, ciel, transport&#10;&#10;Description générée automatiquement">
            <a:extLst>
              <a:ext uri="{FF2B5EF4-FFF2-40B4-BE49-F238E27FC236}">
                <a16:creationId xmlns:a16="http://schemas.microsoft.com/office/drawing/2014/main" id="{12664BF6-6E99-D2F7-721E-66FD70D1A4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3030" y="1089000"/>
            <a:ext cx="3508246" cy="4680000"/>
          </a:xfrm>
          <a:prstGeom prst="rect">
            <a:avLst/>
          </a:prstGeom>
          <a:ln w="38100">
            <a:solidFill>
              <a:srgbClr val="FFFF00"/>
            </a:solidFill>
          </a:ln>
        </p:spPr>
      </p:pic>
      <p:sp>
        <p:nvSpPr>
          <p:cNvPr id="4" name="ZoneTexte 3">
            <a:extLst>
              <a:ext uri="{FF2B5EF4-FFF2-40B4-BE49-F238E27FC236}">
                <a16:creationId xmlns:a16="http://schemas.microsoft.com/office/drawing/2014/main" id="{7DFE1AAC-1777-FC70-3835-724B62172D95}"/>
              </a:ext>
            </a:extLst>
          </p:cNvPr>
          <p:cNvSpPr txBox="1"/>
          <p:nvPr/>
        </p:nvSpPr>
        <p:spPr>
          <a:xfrm>
            <a:off x="1588770" y="5925870"/>
            <a:ext cx="3508246" cy="461665"/>
          </a:xfrm>
          <a:prstGeom prst="rect">
            <a:avLst/>
          </a:prstGeom>
          <a:noFill/>
        </p:spPr>
        <p:txBody>
          <a:bodyPr wrap="square" rtlCol="0">
            <a:spAutoFit/>
          </a:bodyPr>
          <a:lstStyle/>
          <a:p>
            <a:r>
              <a:rPr lang="fr-FR" sz="2400" b="1" dirty="0">
                <a:solidFill>
                  <a:srgbClr val="FFFF00"/>
                </a:solidFill>
              </a:rPr>
              <a:t>Le port de La Valette</a:t>
            </a:r>
          </a:p>
        </p:txBody>
      </p:sp>
      <p:pic>
        <p:nvPicPr>
          <p:cNvPr id="6" name="Image 5" descr="Une image contenant plein air, ciel, nuage, arbre&#10;&#10;Description générée automatiquement">
            <a:extLst>
              <a:ext uri="{FF2B5EF4-FFF2-40B4-BE49-F238E27FC236}">
                <a16:creationId xmlns:a16="http://schemas.microsoft.com/office/drawing/2014/main" id="{0677B8D5-CCAE-9962-1718-91DEFF8385E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46470" y="1880235"/>
            <a:ext cx="4762500" cy="3571875"/>
          </a:xfrm>
          <a:prstGeom prst="rect">
            <a:avLst/>
          </a:prstGeom>
          <a:ln w="38100">
            <a:solidFill>
              <a:srgbClr val="FFFF00"/>
            </a:solidFill>
          </a:ln>
        </p:spPr>
      </p:pic>
      <p:sp>
        <p:nvSpPr>
          <p:cNvPr id="7" name="ZoneTexte 6">
            <a:extLst>
              <a:ext uri="{FF2B5EF4-FFF2-40B4-BE49-F238E27FC236}">
                <a16:creationId xmlns:a16="http://schemas.microsoft.com/office/drawing/2014/main" id="{4C0CF2D0-9C45-E2A1-A7C4-7E1F496051B0}"/>
              </a:ext>
            </a:extLst>
          </p:cNvPr>
          <p:cNvSpPr txBox="1"/>
          <p:nvPr/>
        </p:nvSpPr>
        <p:spPr>
          <a:xfrm>
            <a:off x="6641594" y="1418570"/>
            <a:ext cx="4167376" cy="461665"/>
          </a:xfrm>
          <a:prstGeom prst="rect">
            <a:avLst/>
          </a:prstGeom>
          <a:noFill/>
        </p:spPr>
        <p:txBody>
          <a:bodyPr wrap="square" rtlCol="0">
            <a:spAutoFit/>
          </a:bodyPr>
          <a:lstStyle/>
          <a:p>
            <a:r>
              <a:rPr lang="fr-FR" sz="2400" b="1" dirty="0">
                <a:solidFill>
                  <a:srgbClr val="FFFF00"/>
                </a:solidFill>
              </a:rPr>
              <a:t>M’dina, la cité du silence</a:t>
            </a:r>
          </a:p>
        </p:txBody>
      </p:sp>
    </p:spTree>
    <p:extLst>
      <p:ext uri="{BB962C8B-B14F-4D97-AF65-F5344CB8AC3E}">
        <p14:creationId xmlns:p14="http://schemas.microsoft.com/office/powerpoint/2010/main" val="38825992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grotte, hiver&#10;&#10;Description générée automatiquement">
            <a:extLst>
              <a:ext uri="{FF2B5EF4-FFF2-40B4-BE49-F238E27FC236}">
                <a16:creationId xmlns:a16="http://schemas.microsoft.com/office/drawing/2014/main" id="{DC7842D5-C759-80F5-D919-8EA5811244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5810" y="1055220"/>
            <a:ext cx="4762500" cy="3571875"/>
          </a:xfrm>
          <a:prstGeom prst="rect">
            <a:avLst/>
          </a:prstGeom>
          <a:ln w="38100">
            <a:solidFill>
              <a:srgbClr val="FFFF00"/>
            </a:solidFill>
          </a:ln>
        </p:spPr>
      </p:pic>
      <p:sp>
        <p:nvSpPr>
          <p:cNvPr id="4" name="ZoneTexte 3">
            <a:extLst>
              <a:ext uri="{FF2B5EF4-FFF2-40B4-BE49-F238E27FC236}">
                <a16:creationId xmlns:a16="http://schemas.microsoft.com/office/drawing/2014/main" id="{5A69314C-27DE-6420-F87E-50B6C9513E34}"/>
              </a:ext>
            </a:extLst>
          </p:cNvPr>
          <p:cNvSpPr txBox="1"/>
          <p:nvPr/>
        </p:nvSpPr>
        <p:spPr>
          <a:xfrm>
            <a:off x="1232535" y="4627095"/>
            <a:ext cx="4579620" cy="461665"/>
          </a:xfrm>
          <a:prstGeom prst="rect">
            <a:avLst/>
          </a:prstGeom>
          <a:noFill/>
        </p:spPr>
        <p:txBody>
          <a:bodyPr wrap="square" rtlCol="0">
            <a:spAutoFit/>
          </a:bodyPr>
          <a:lstStyle/>
          <a:p>
            <a:r>
              <a:rPr lang="fr-FR" sz="2400" b="1">
                <a:solidFill>
                  <a:srgbClr val="FFFF00"/>
                </a:solidFill>
              </a:rPr>
              <a:t>La grotte de Ghar Dalam</a:t>
            </a:r>
            <a:endParaRPr lang="fr-FR" sz="2400" b="1" dirty="0">
              <a:solidFill>
                <a:srgbClr val="FFFF00"/>
              </a:solidFill>
            </a:endParaRPr>
          </a:p>
        </p:txBody>
      </p:sp>
      <p:pic>
        <p:nvPicPr>
          <p:cNvPr id="6" name="Image 5" descr="Une image contenant ciel, plein air, bâtiment, église&#10;&#10;Description générée automatiquement">
            <a:extLst>
              <a:ext uri="{FF2B5EF4-FFF2-40B4-BE49-F238E27FC236}">
                <a16:creationId xmlns:a16="http://schemas.microsoft.com/office/drawing/2014/main" id="{E0FB2F73-55CF-C0C8-59D0-6BDE8D4255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2404587"/>
            <a:ext cx="5371988" cy="3204000"/>
          </a:xfrm>
          <a:prstGeom prst="rect">
            <a:avLst/>
          </a:prstGeom>
          <a:ln w="38100">
            <a:solidFill>
              <a:srgbClr val="FFFF00"/>
            </a:solidFill>
          </a:ln>
        </p:spPr>
      </p:pic>
      <p:sp>
        <p:nvSpPr>
          <p:cNvPr id="8" name="ZoneTexte 7">
            <a:extLst>
              <a:ext uri="{FF2B5EF4-FFF2-40B4-BE49-F238E27FC236}">
                <a16:creationId xmlns:a16="http://schemas.microsoft.com/office/drawing/2014/main" id="{9C13C615-27A7-1983-ADE5-7B76D8E7A078}"/>
              </a:ext>
            </a:extLst>
          </p:cNvPr>
          <p:cNvSpPr txBox="1"/>
          <p:nvPr/>
        </p:nvSpPr>
        <p:spPr>
          <a:xfrm>
            <a:off x="7158990" y="2002482"/>
            <a:ext cx="4640580" cy="461665"/>
          </a:xfrm>
          <a:prstGeom prst="rect">
            <a:avLst/>
          </a:prstGeom>
          <a:noFill/>
        </p:spPr>
        <p:txBody>
          <a:bodyPr wrap="square" rtlCol="0">
            <a:spAutoFit/>
          </a:bodyPr>
          <a:lstStyle/>
          <a:p>
            <a:r>
              <a:rPr lang="fr-FR" sz="2400" b="1" dirty="0">
                <a:solidFill>
                  <a:srgbClr val="FFFF00"/>
                </a:solidFill>
              </a:rPr>
              <a:t>Victoria et sa citadelle</a:t>
            </a:r>
          </a:p>
        </p:txBody>
      </p:sp>
    </p:spTree>
    <p:extLst>
      <p:ext uri="{BB962C8B-B14F-4D97-AF65-F5344CB8AC3E}">
        <p14:creationId xmlns:p14="http://schemas.microsoft.com/office/powerpoint/2010/main" val="23660762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lieu de culte&#10;&#10;Description générée automatiquement">
            <a:extLst>
              <a:ext uri="{FF2B5EF4-FFF2-40B4-BE49-F238E27FC236}">
                <a16:creationId xmlns:a16="http://schemas.microsoft.com/office/drawing/2014/main" id="{A75B5588-CA2D-C3E3-A715-9BD83B5851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0201" y="801107"/>
            <a:ext cx="4952596" cy="3060000"/>
          </a:xfrm>
          <a:prstGeom prst="rect">
            <a:avLst/>
          </a:prstGeom>
          <a:ln w="38100">
            <a:solidFill>
              <a:srgbClr val="FFFF00"/>
            </a:solidFill>
          </a:ln>
        </p:spPr>
      </p:pic>
      <p:sp>
        <p:nvSpPr>
          <p:cNvPr id="4" name="ZoneTexte 3">
            <a:extLst>
              <a:ext uri="{FF2B5EF4-FFF2-40B4-BE49-F238E27FC236}">
                <a16:creationId xmlns:a16="http://schemas.microsoft.com/office/drawing/2014/main" id="{75842025-A9E0-FD89-6E28-69B8992C3379}"/>
              </a:ext>
            </a:extLst>
          </p:cNvPr>
          <p:cNvSpPr txBox="1"/>
          <p:nvPr/>
        </p:nvSpPr>
        <p:spPr>
          <a:xfrm>
            <a:off x="1409700" y="3861107"/>
            <a:ext cx="5535256" cy="461665"/>
          </a:xfrm>
          <a:prstGeom prst="rect">
            <a:avLst/>
          </a:prstGeom>
          <a:noFill/>
        </p:spPr>
        <p:txBody>
          <a:bodyPr wrap="square" rtlCol="0">
            <a:spAutoFit/>
          </a:bodyPr>
          <a:lstStyle/>
          <a:p>
            <a:r>
              <a:rPr lang="fr-FR" sz="2400" b="1" dirty="0">
                <a:solidFill>
                  <a:srgbClr val="FFFF00"/>
                </a:solidFill>
              </a:rPr>
              <a:t>La Basilique de </a:t>
            </a:r>
            <a:r>
              <a:rPr lang="fr-FR" sz="2400" b="1" dirty="0" err="1">
                <a:solidFill>
                  <a:srgbClr val="FFFF00"/>
                </a:solidFill>
              </a:rPr>
              <a:t>Ta’Pinu</a:t>
            </a:r>
            <a:endParaRPr lang="fr-FR" sz="2400" b="1" dirty="0">
              <a:solidFill>
                <a:srgbClr val="FFFF00"/>
              </a:solidFill>
            </a:endParaRPr>
          </a:p>
        </p:txBody>
      </p:sp>
      <p:pic>
        <p:nvPicPr>
          <p:cNvPr id="6" name="Image 5" descr="Une image contenant ciel, plein air, sable, nature&#10;&#10;Description générée automatiquement">
            <a:extLst>
              <a:ext uri="{FF2B5EF4-FFF2-40B4-BE49-F238E27FC236}">
                <a16:creationId xmlns:a16="http://schemas.microsoft.com/office/drawing/2014/main" id="{4B74153E-434E-B987-1E97-75098AB73D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16801" y="3076903"/>
            <a:ext cx="5354998" cy="3060000"/>
          </a:xfrm>
          <a:prstGeom prst="rect">
            <a:avLst/>
          </a:prstGeom>
          <a:ln w="38100">
            <a:solidFill>
              <a:srgbClr val="FFFF00"/>
            </a:solidFill>
          </a:ln>
        </p:spPr>
      </p:pic>
      <p:sp>
        <p:nvSpPr>
          <p:cNvPr id="7" name="ZoneTexte 6">
            <a:extLst>
              <a:ext uri="{FF2B5EF4-FFF2-40B4-BE49-F238E27FC236}">
                <a16:creationId xmlns:a16="http://schemas.microsoft.com/office/drawing/2014/main" id="{FE3EA41E-BE53-15B8-203E-F18B1DA69C92}"/>
              </a:ext>
            </a:extLst>
          </p:cNvPr>
          <p:cNvSpPr txBox="1"/>
          <p:nvPr/>
        </p:nvSpPr>
        <p:spPr>
          <a:xfrm>
            <a:off x="6473485" y="2615238"/>
            <a:ext cx="4823460" cy="461665"/>
          </a:xfrm>
          <a:prstGeom prst="rect">
            <a:avLst/>
          </a:prstGeom>
          <a:noFill/>
        </p:spPr>
        <p:txBody>
          <a:bodyPr wrap="square" rtlCol="0">
            <a:spAutoFit/>
          </a:bodyPr>
          <a:lstStyle/>
          <a:p>
            <a:r>
              <a:rPr lang="fr-FR" sz="2400" b="1" dirty="0">
                <a:solidFill>
                  <a:srgbClr val="FFFF00"/>
                </a:solidFill>
              </a:rPr>
              <a:t>Les marais salants de </a:t>
            </a:r>
            <a:r>
              <a:rPr lang="fr-FR" sz="2400" b="1" dirty="0" err="1">
                <a:solidFill>
                  <a:srgbClr val="FFFF00"/>
                </a:solidFill>
              </a:rPr>
              <a:t>Marsalforn</a:t>
            </a:r>
            <a:endParaRPr lang="fr-FR" sz="2400" b="1" dirty="0">
              <a:solidFill>
                <a:srgbClr val="FFFF00"/>
              </a:solidFill>
            </a:endParaRPr>
          </a:p>
        </p:txBody>
      </p:sp>
    </p:spTree>
    <p:extLst>
      <p:ext uri="{BB962C8B-B14F-4D97-AF65-F5344CB8AC3E}">
        <p14:creationId xmlns:p14="http://schemas.microsoft.com/office/powerpoint/2010/main" val="27842380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Ruines, ciel&#10;&#10;Description générée automatiquement">
            <a:extLst>
              <a:ext uri="{FF2B5EF4-FFF2-40B4-BE49-F238E27FC236}">
                <a16:creationId xmlns:a16="http://schemas.microsoft.com/office/drawing/2014/main" id="{E9BFE5B6-A015-D8D6-17E6-D48455431E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2000" y="556260"/>
            <a:ext cx="4860000" cy="3240000"/>
          </a:xfrm>
          <a:prstGeom prst="rect">
            <a:avLst/>
          </a:prstGeom>
          <a:ln w="38100">
            <a:solidFill>
              <a:srgbClr val="FFFF00"/>
            </a:solidFill>
          </a:ln>
        </p:spPr>
      </p:pic>
      <p:sp>
        <p:nvSpPr>
          <p:cNvPr id="4" name="ZoneTexte 3">
            <a:extLst>
              <a:ext uri="{FF2B5EF4-FFF2-40B4-BE49-F238E27FC236}">
                <a16:creationId xmlns:a16="http://schemas.microsoft.com/office/drawing/2014/main" id="{A45479F3-32A8-7E76-9101-B3E58EDE8AB5}"/>
              </a:ext>
            </a:extLst>
          </p:cNvPr>
          <p:cNvSpPr txBox="1"/>
          <p:nvPr/>
        </p:nvSpPr>
        <p:spPr>
          <a:xfrm>
            <a:off x="792480" y="3796260"/>
            <a:ext cx="5612130" cy="461665"/>
          </a:xfrm>
          <a:prstGeom prst="rect">
            <a:avLst/>
          </a:prstGeom>
          <a:noFill/>
        </p:spPr>
        <p:txBody>
          <a:bodyPr wrap="square" rtlCol="0">
            <a:spAutoFit/>
          </a:bodyPr>
          <a:lstStyle/>
          <a:p>
            <a:r>
              <a:rPr lang="fr-FR" sz="2400" b="1" dirty="0">
                <a:solidFill>
                  <a:srgbClr val="FFFF00"/>
                </a:solidFill>
              </a:rPr>
              <a:t>Le temple </a:t>
            </a:r>
            <a:r>
              <a:rPr lang="fr-FR" sz="2400" b="1" dirty="0" err="1">
                <a:solidFill>
                  <a:srgbClr val="FFFF00"/>
                </a:solidFill>
              </a:rPr>
              <a:t>Ggantija</a:t>
            </a:r>
            <a:r>
              <a:rPr lang="fr-FR" sz="2400" b="1" dirty="0">
                <a:solidFill>
                  <a:srgbClr val="FFFF00"/>
                </a:solidFill>
              </a:rPr>
              <a:t>, à Gozo</a:t>
            </a:r>
          </a:p>
        </p:txBody>
      </p:sp>
      <p:pic>
        <p:nvPicPr>
          <p:cNvPr id="6" name="Image 5" descr="Une image contenant eau, sous-marin, nature, Biologie marine&#10;&#10;Description générée automatiquement">
            <a:extLst>
              <a:ext uri="{FF2B5EF4-FFF2-40B4-BE49-F238E27FC236}">
                <a16:creationId xmlns:a16="http://schemas.microsoft.com/office/drawing/2014/main" id="{138BD2F7-23DF-BAFE-8910-FC784406AE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2936596"/>
            <a:ext cx="5184000" cy="3363440"/>
          </a:xfrm>
          <a:prstGeom prst="rect">
            <a:avLst/>
          </a:prstGeom>
          <a:ln w="38100">
            <a:solidFill>
              <a:srgbClr val="FFFF00"/>
            </a:solidFill>
          </a:ln>
        </p:spPr>
      </p:pic>
      <p:sp>
        <p:nvSpPr>
          <p:cNvPr id="7" name="ZoneTexte 6">
            <a:extLst>
              <a:ext uri="{FF2B5EF4-FFF2-40B4-BE49-F238E27FC236}">
                <a16:creationId xmlns:a16="http://schemas.microsoft.com/office/drawing/2014/main" id="{452E60D6-4F75-7C7B-88F0-F925388E870F}"/>
              </a:ext>
            </a:extLst>
          </p:cNvPr>
          <p:cNvSpPr txBox="1"/>
          <p:nvPr/>
        </p:nvSpPr>
        <p:spPr>
          <a:xfrm>
            <a:off x="6697980" y="2474931"/>
            <a:ext cx="4491990" cy="461665"/>
          </a:xfrm>
          <a:prstGeom prst="rect">
            <a:avLst/>
          </a:prstGeom>
          <a:noFill/>
        </p:spPr>
        <p:txBody>
          <a:bodyPr wrap="square" rtlCol="0">
            <a:spAutoFit/>
          </a:bodyPr>
          <a:lstStyle/>
          <a:p>
            <a:r>
              <a:rPr lang="fr-FR" sz="2400" b="1" dirty="0">
                <a:solidFill>
                  <a:srgbClr val="FFFF00"/>
                </a:solidFill>
              </a:rPr>
              <a:t>Faire de la Plongée à Gozo</a:t>
            </a:r>
          </a:p>
        </p:txBody>
      </p:sp>
    </p:spTree>
    <p:extLst>
      <p:ext uri="{BB962C8B-B14F-4D97-AF65-F5344CB8AC3E}">
        <p14:creationId xmlns:p14="http://schemas.microsoft.com/office/powerpoint/2010/main" val="957873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bateau, ciel&#10;&#10;Description générée automatiquement">
            <a:extLst>
              <a:ext uri="{FF2B5EF4-FFF2-40B4-BE49-F238E27FC236}">
                <a16:creationId xmlns:a16="http://schemas.microsoft.com/office/drawing/2014/main" id="{CB6C5B48-B40B-0F88-6CEC-D478EA9A44E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4919" y="819506"/>
            <a:ext cx="4762500" cy="3171825"/>
          </a:xfrm>
          <a:prstGeom prst="rect">
            <a:avLst/>
          </a:prstGeom>
          <a:ln w="38100">
            <a:solidFill>
              <a:srgbClr val="7030A0"/>
            </a:solidFill>
          </a:ln>
        </p:spPr>
      </p:pic>
      <p:sp>
        <p:nvSpPr>
          <p:cNvPr id="4" name="ZoneTexte 3">
            <a:extLst>
              <a:ext uri="{FF2B5EF4-FFF2-40B4-BE49-F238E27FC236}">
                <a16:creationId xmlns:a16="http://schemas.microsoft.com/office/drawing/2014/main" id="{14C40127-3912-B9E5-4A44-EEF6FF945CD2}"/>
              </a:ext>
            </a:extLst>
          </p:cNvPr>
          <p:cNvSpPr txBox="1"/>
          <p:nvPr/>
        </p:nvSpPr>
        <p:spPr>
          <a:xfrm>
            <a:off x="1485727" y="3951944"/>
            <a:ext cx="4928856" cy="461665"/>
          </a:xfrm>
          <a:prstGeom prst="rect">
            <a:avLst/>
          </a:prstGeom>
          <a:noFill/>
        </p:spPr>
        <p:txBody>
          <a:bodyPr wrap="square" rtlCol="0">
            <a:spAutoFit/>
          </a:bodyPr>
          <a:lstStyle/>
          <a:p>
            <a:r>
              <a:rPr lang="fr-FR" sz="2400" b="1" dirty="0"/>
              <a:t>Le port de </a:t>
            </a:r>
            <a:r>
              <a:rPr lang="fr-FR" sz="2400" b="1" dirty="0" err="1"/>
              <a:t>Marsaxlokk</a:t>
            </a:r>
            <a:endParaRPr lang="fr-FR" sz="2400" b="1" dirty="0"/>
          </a:p>
        </p:txBody>
      </p:sp>
      <p:pic>
        <p:nvPicPr>
          <p:cNvPr id="6" name="Image 5" descr="Une image contenant plein air, eau, montagne, nature&#10;&#10;Description générée automatiquement">
            <a:extLst>
              <a:ext uri="{FF2B5EF4-FFF2-40B4-BE49-F238E27FC236}">
                <a16:creationId xmlns:a16="http://schemas.microsoft.com/office/drawing/2014/main" id="{954F87F9-1C2A-64BE-14F2-657E2ED8A42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96000" y="2743632"/>
            <a:ext cx="5081081" cy="3384000"/>
          </a:xfrm>
          <a:prstGeom prst="rect">
            <a:avLst/>
          </a:prstGeom>
          <a:ln w="38100">
            <a:solidFill>
              <a:srgbClr val="7030A0"/>
            </a:solidFill>
          </a:ln>
        </p:spPr>
      </p:pic>
      <p:sp>
        <p:nvSpPr>
          <p:cNvPr id="7" name="ZoneTexte 6">
            <a:extLst>
              <a:ext uri="{FF2B5EF4-FFF2-40B4-BE49-F238E27FC236}">
                <a16:creationId xmlns:a16="http://schemas.microsoft.com/office/drawing/2014/main" id="{631B1939-F89F-85BA-6DE4-40AD3D7B796D}"/>
              </a:ext>
            </a:extLst>
          </p:cNvPr>
          <p:cNvSpPr txBox="1"/>
          <p:nvPr/>
        </p:nvSpPr>
        <p:spPr>
          <a:xfrm>
            <a:off x="7606074" y="2353688"/>
            <a:ext cx="5292508" cy="461665"/>
          </a:xfrm>
          <a:prstGeom prst="rect">
            <a:avLst/>
          </a:prstGeom>
          <a:noFill/>
        </p:spPr>
        <p:txBody>
          <a:bodyPr wrap="square" rtlCol="0">
            <a:spAutoFit/>
          </a:bodyPr>
          <a:lstStyle/>
          <a:p>
            <a:r>
              <a:rPr lang="fr-FR" sz="2400" b="1" dirty="0" err="1"/>
              <a:t>Lîle</a:t>
            </a:r>
            <a:r>
              <a:rPr lang="fr-FR" sz="2400" b="1" dirty="0"/>
              <a:t> de Gozo</a:t>
            </a:r>
          </a:p>
        </p:txBody>
      </p:sp>
    </p:spTree>
    <p:extLst>
      <p:ext uri="{BB962C8B-B14F-4D97-AF65-F5344CB8AC3E}">
        <p14:creationId xmlns:p14="http://schemas.microsoft.com/office/powerpoint/2010/main" val="31905458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nature&#10;&#10;Description générée automatiquement">
            <a:extLst>
              <a:ext uri="{FF2B5EF4-FFF2-40B4-BE49-F238E27FC236}">
                <a16:creationId xmlns:a16="http://schemas.microsoft.com/office/drawing/2014/main" id="{8ECB49EE-2324-DC73-EAB1-ECF7DE4008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91491" y="801696"/>
            <a:ext cx="4762500" cy="3571875"/>
          </a:xfrm>
          <a:prstGeom prst="rect">
            <a:avLst/>
          </a:prstGeom>
          <a:ln w="38100">
            <a:solidFill>
              <a:srgbClr val="7030A0"/>
            </a:solidFill>
          </a:ln>
        </p:spPr>
      </p:pic>
      <p:sp>
        <p:nvSpPr>
          <p:cNvPr id="4" name="ZoneTexte 3">
            <a:extLst>
              <a:ext uri="{FF2B5EF4-FFF2-40B4-BE49-F238E27FC236}">
                <a16:creationId xmlns:a16="http://schemas.microsoft.com/office/drawing/2014/main" id="{6ED691F6-1757-85CF-0055-581B0126F756}"/>
              </a:ext>
            </a:extLst>
          </p:cNvPr>
          <p:cNvSpPr txBox="1"/>
          <p:nvPr/>
        </p:nvSpPr>
        <p:spPr>
          <a:xfrm>
            <a:off x="1676400" y="4373571"/>
            <a:ext cx="5181600" cy="461665"/>
          </a:xfrm>
          <a:prstGeom prst="rect">
            <a:avLst/>
          </a:prstGeom>
          <a:noFill/>
        </p:spPr>
        <p:txBody>
          <a:bodyPr wrap="square" rtlCol="0">
            <a:spAutoFit/>
          </a:bodyPr>
          <a:lstStyle/>
          <a:p>
            <a:r>
              <a:rPr lang="fr-FR" sz="2400" b="1" dirty="0"/>
              <a:t>La Fenêtre Azur de </a:t>
            </a:r>
            <a:r>
              <a:rPr lang="fr-FR" sz="2400" b="1" dirty="0" err="1"/>
              <a:t>Dwejra</a:t>
            </a:r>
            <a:endParaRPr lang="fr-FR" sz="2400" b="1" dirty="0"/>
          </a:p>
        </p:txBody>
      </p:sp>
      <p:pic>
        <p:nvPicPr>
          <p:cNvPr id="6" name="Image 5" descr="Une image contenant Lieux sacrés, lieu de culte, intérieur, église&#10;&#10;Description générée automatiquement">
            <a:extLst>
              <a:ext uri="{FF2B5EF4-FFF2-40B4-BE49-F238E27FC236}">
                <a16:creationId xmlns:a16="http://schemas.microsoft.com/office/drawing/2014/main" id="{1F26CAD6-44FD-D5D1-D8E2-1AE1BB2F114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38011" y="2787658"/>
            <a:ext cx="4762500" cy="3171825"/>
          </a:xfrm>
          <a:prstGeom prst="rect">
            <a:avLst/>
          </a:prstGeom>
          <a:ln w="38100">
            <a:solidFill>
              <a:srgbClr val="7030A0"/>
            </a:solidFill>
          </a:ln>
        </p:spPr>
      </p:pic>
      <p:sp>
        <p:nvSpPr>
          <p:cNvPr id="7" name="ZoneTexte 6">
            <a:extLst>
              <a:ext uri="{FF2B5EF4-FFF2-40B4-BE49-F238E27FC236}">
                <a16:creationId xmlns:a16="http://schemas.microsoft.com/office/drawing/2014/main" id="{C15DA883-8D13-6B9C-F78D-4022202D5393}"/>
              </a:ext>
            </a:extLst>
          </p:cNvPr>
          <p:cNvSpPr txBox="1"/>
          <p:nvPr/>
        </p:nvSpPr>
        <p:spPr>
          <a:xfrm>
            <a:off x="6096000" y="5959483"/>
            <a:ext cx="5832764" cy="461665"/>
          </a:xfrm>
          <a:prstGeom prst="rect">
            <a:avLst/>
          </a:prstGeom>
          <a:noFill/>
        </p:spPr>
        <p:txBody>
          <a:bodyPr wrap="square" rtlCol="0">
            <a:spAutoFit/>
          </a:bodyPr>
          <a:lstStyle/>
          <a:p>
            <a:r>
              <a:rPr lang="fr-FR" sz="2400" b="1" dirty="0"/>
              <a:t>La cathédrale de la citadelle de Victoria</a:t>
            </a:r>
          </a:p>
        </p:txBody>
      </p:sp>
    </p:spTree>
    <p:extLst>
      <p:ext uri="{BB962C8B-B14F-4D97-AF65-F5344CB8AC3E}">
        <p14:creationId xmlns:p14="http://schemas.microsoft.com/office/powerpoint/2010/main" val="42879169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Lampadaire extérieur, eau&#10;&#10;Description générée automatiquement">
            <a:extLst>
              <a:ext uri="{FF2B5EF4-FFF2-40B4-BE49-F238E27FC236}">
                <a16:creationId xmlns:a16="http://schemas.microsoft.com/office/drawing/2014/main" id="{8B0CA4B7-B2D1-763F-E426-8331CB13ECB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6397" y="432827"/>
            <a:ext cx="4762500" cy="3571875"/>
          </a:xfrm>
          <a:prstGeom prst="rect">
            <a:avLst/>
          </a:prstGeom>
          <a:ln w="38100">
            <a:solidFill>
              <a:srgbClr val="C00000"/>
            </a:solidFill>
          </a:ln>
        </p:spPr>
      </p:pic>
      <p:sp>
        <p:nvSpPr>
          <p:cNvPr id="4" name="ZoneTexte 3">
            <a:extLst>
              <a:ext uri="{FF2B5EF4-FFF2-40B4-BE49-F238E27FC236}">
                <a16:creationId xmlns:a16="http://schemas.microsoft.com/office/drawing/2014/main" id="{6109C4E1-D2F7-6DCF-A9C0-D1E74BC6166F}"/>
              </a:ext>
            </a:extLst>
          </p:cNvPr>
          <p:cNvSpPr txBox="1"/>
          <p:nvPr/>
        </p:nvSpPr>
        <p:spPr>
          <a:xfrm>
            <a:off x="1385454" y="4110703"/>
            <a:ext cx="5569527" cy="461665"/>
          </a:xfrm>
          <a:prstGeom prst="rect">
            <a:avLst/>
          </a:prstGeom>
          <a:noFill/>
        </p:spPr>
        <p:txBody>
          <a:bodyPr wrap="square" rtlCol="0">
            <a:spAutoFit/>
          </a:bodyPr>
          <a:lstStyle/>
          <a:p>
            <a:r>
              <a:rPr lang="fr-FR" sz="2400" b="1" dirty="0"/>
              <a:t>La baie de Saint </a:t>
            </a:r>
            <a:r>
              <a:rPr lang="fr-FR" sz="2400" b="1" dirty="0" err="1"/>
              <a:t>Julian’s</a:t>
            </a:r>
            <a:endParaRPr lang="fr-FR" sz="2400" b="1" dirty="0"/>
          </a:p>
        </p:txBody>
      </p:sp>
      <p:pic>
        <p:nvPicPr>
          <p:cNvPr id="6" name="Image 5" descr="Une image contenant fenêtre, plein air, balcon, bâtiment&#10;&#10;Description générée automatiquement">
            <a:extLst>
              <a:ext uri="{FF2B5EF4-FFF2-40B4-BE49-F238E27FC236}">
                <a16:creationId xmlns:a16="http://schemas.microsoft.com/office/drawing/2014/main" id="{975B47A7-7262-5F3E-F1DE-3C998EA388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47603" y="2179237"/>
            <a:ext cx="5688000" cy="4266000"/>
          </a:xfrm>
          <a:prstGeom prst="rect">
            <a:avLst/>
          </a:prstGeom>
          <a:ln w="38100">
            <a:solidFill>
              <a:srgbClr val="C00000"/>
            </a:solidFill>
          </a:ln>
        </p:spPr>
      </p:pic>
      <p:sp>
        <p:nvSpPr>
          <p:cNvPr id="7" name="ZoneTexte 6">
            <a:extLst>
              <a:ext uri="{FF2B5EF4-FFF2-40B4-BE49-F238E27FC236}">
                <a16:creationId xmlns:a16="http://schemas.microsoft.com/office/drawing/2014/main" id="{04F9F786-9CF5-EE1F-31E5-E446EB877147}"/>
              </a:ext>
            </a:extLst>
          </p:cNvPr>
          <p:cNvSpPr txBox="1"/>
          <p:nvPr/>
        </p:nvSpPr>
        <p:spPr>
          <a:xfrm>
            <a:off x="7429500" y="1645631"/>
            <a:ext cx="4762500" cy="461665"/>
          </a:xfrm>
          <a:prstGeom prst="rect">
            <a:avLst/>
          </a:prstGeom>
          <a:noFill/>
        </p:spPr>
        <p:txBody>
          <a:bodyPr wrap="square" rtlCol="0">
            <a:spAutoFit/>
          </a:bodyPr>
          <a:lstStyle/>
          <a:p>
            <a:r>
              <a:rPr lang="fr-FR" sz="2400" b="1" dirty="0"/>
              <a:t>L’île de Malte.</a:t>
            </a:r>
          </a:p>
        </p:txBody>
      </p:sp>
    </p:spTree>
    <p:extLst>
      <p:ext uri="{BB962C8B-B14F-4D97-AF65-F5344CB8AC3E}">
        <p14:creationId xmlns:p14="http://schemas.microsoft.com/office/powerpoint/2010/main" val="18676446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aysage, plein air, eau&#10;&#10;Description générée automatiquement">
            <a:extLst>
              <a:ext uri="{FF2B5EF4-FFF2-40B4-BE49-F238E27FC236}">
                <a16:creationId xmlns:a16="http://schemas.microsoft.com/office/drawing/2014/main" id="{7F61519F-88D9-B1ED-B68C-80FFDF00A7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809" y="594467"/>
            <a:ext cx="5753890" cy="3240000"/>
          </a:xfrm>
          <a:prstGeom prst="rect">
            <a:avLst/>
          </a:prstGeom>
          <a:ln w="38100">
            <a:solidFill>
              <a:srgbClr val="FFFF00"/>
            </a:solidFill>
          </a:ln>
        </p:spPr>
      </p:pic>
      <p:sp>
        <p:nvSpPr>
          <p:cNvPr id="4" name="ZoneTexte 3">
            <a:extLst>
              <a:ext uri="{FF2B5EF4-FFF2-40B4-BE49-F238E27FC236}">
                <a16:creationId xmlns:a16="http://schemas.microsoft.com/office/drawing/2014/main" id="{EFABA4BC-BB7E-E7F6-A45D-2E7CDF9C219D}"/>
              </a:ext>
            </a:extLst>
          </p:cNvPr>
          <p:cNvSpPr txBox="1"/>
          <p:nvPr/>
        </p:nvSpPr>
        <p:spPr>
          <a:xfrm>
            <a:off x="762000" y="3948545"/>
            <a:ext cx="5874327" cy="830997"/>
          </a:xfrm>
          <a:prstGeom prst="rect">
            <a:avLst/>
          </a:prstGeom>
          <a:noFill/>
        </p:spPr>
        <p:txBody>
          <a:bodyPr wrap="square" rtlCol="0">
            <a:spAutoFit/>
          </a:bodyPr>
          <a:lstStyle/>
          <a:p>
            <a:r>
              <a:rPr lang="fr-FR" sz="2400" b="1" dirty="0">
                <a:solidFill>
                  <a:schemeClr val="bg1"/>
                </a:solidFill>
              </a:rPr>
              <a:t>Une des randonnées de Gozo vous mènera sur cette presqu’ile!</a:t>
            </a:r>
          </a:p>
        </p:txBody>
      </p:sp>
      <p:pic>
        <p:nvPicPr>
          <p:cNvPr id="6" name="Image 5" descr="Une image contenant nature, eau, paysage, Reliefs côtiers et océaniques&#10;&#10;Description générée automatiquement">
            <a:extLst>
              <a:ext uri="{FF2B5EF4-FFF2-40B4-BE49-F238E27FC236}">
                <a16:creationId xmlns:a16="http://schemas.microsoft.com/office/drawing/2014/main" id="{0B42CCD4-D7F6-F18D-A8F3-C555C761DB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6327" y="3033433"/>
            <a:ext cx="5106202" cy="3240000"/>
          </a:xfrm>
          <a:prstGeom prst="rect">
            <a:avLst/>
          </a:prstGeom>
          <a:ln w="38100">
            <a:solidFill>
              <a:srgbClr val="FFFF00"/>
            </a:solidFill>
          </a:ln>
        </p:spPr>
      </p:pic>
      <p:sp>
        <p:nvSpPr>
          <p:cNvPr id="7" name="ZoneTexte 6">
            <a:extLst>
              <a:ext uri="{FF2B5EF4-FFF2-40B4-BE49-F238E27FC236}">
                <a16:creationId xmlns:a16="http://schemas.microsoft.com/office/drawing/2014/main" id="{C1C94BAC-E3AF-21A3-501C-DF5C8F64E33A}"/>
              </a:ext>
            </a:extLst>
          </p:cNvPr>
          <p:cNvSpPr txBox="1"/>
          <p:nvPr/>
        </p:nvSpPr>
        <p:spPr>
          <a:xfrm>
            <a:off x="7620000" y="2571768"/>
            <a:ext cx="5106202" cy="461665"/>
          </a:xfrm>
          <a:prstGeom prst="rect">
            <a:avLst/>
          </a:prstGeom>
          <a:noFill/>
        </p:spPr>
        <p:txBody>
          <a:bodyPr wrap="square" rtlCol="0">
            <a:spAutoFit/>
          </a:bodyPr>
          <a:lstStyle/>
          <a:p>
            <a:r>
              <a:rPr lang="fr-FR" sz="2400" b="1" dirty="0">
                <a:solidFill>
                  <a:schemeClr val="bg1"/>
                </a:solidFill>
              </a:rPr>
              <a:t>Le </a:t>
            </a:r>
            <a:r>
              <a:rPr lang="fr-FR" sz="2400" b="1" dirty="0" err="1">
                <a:solidFill>
                  <a:schemeClr val="bg1"/>
                </a:solidFill>
              </a:rPr>
              <a:t>blue</a:t>
            </a:r>
            <a:r>
              <a:rPr lang="fr-FR" sz="2400" b="1" dirty="0">
                <a:solidFill>
                  <a:schemeClr val="bg1"/>
                </a:solidFill>
              </a:rPr>
              <a:t> </a:t>
            </a:r>
            <a:r>
              <a:rPr lang="fr-FR" sz="2400" b="1" dirty="0" err="1">
                <a:solidFill>
                  <a:schemeClr val="bg1"/>
                </a:solidFill>
              </a:rPr>
              <a:t>lagoon</a:t>
            </a:r>
            <a:r>
              <a:rPr lang="fr-FR" sz="2400" b="1" dirty="0">
                <a:solidFill>
                  <a:schemeClr val="bg1"/>
                </a:solidFill>
              </a:rPr>
              <a:t>, à Comino</a:t>
            </a:r>
          </a:p>
        </p:txBody>
      </p:sp>
    </p:spTree>
    <p:extLst>
      <p:ext uri="{BB962C8B-B14F-4D97-AF65-F5344CB8AC3E}">
        <p14:creationId xmlns:p14="http://schemas.microsoft.com/office/powerpoint/2010/main" val="29926759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6" name="Image 5" descr="Une image contenant ciel, plein air, eau, bâtiment&#10;&#10;Description générée automatiquement">
            <a:extLst>
              <a:ext uri="{FF2B5EF4-FFF2-40B4-BE49-F238E27FC236}">
                <a16:creationId xmlns:a16="http://schemas.microsoft.com/office/drawing/2014/main" id="{0FFF0D32-0C79-6C94-518F-0673E36755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4703" y="814316"/>
            <a:ext cx="5083567" cy="3384000"/>
          </a:xfrm>
          <a:prstGeom prst="rect">
            <a:avLst/>
          </a:prstGeom>
          <a:ln w="38100">
            <a:solidFill>
              <a:srgbClr val="FFFF00"/>
            </a:solidFill>
          </a:ln>
        </p:spPr>
      </p:pic>
      <p:sp>
        <p:nvSpPr>
          <p:cNvPr id="7" name="ZoneTexte 6">
            <a:extLst>
              <a:ext uri="{FF2B5EF4-FFF2-40B4-BE49-F238E27FC236}">
                <a16:creationId xmlns:a16="http://schemas.microsoft.com/office/drawing/2014/main" id="{45EA362D-8C7D-619C-EF3F-33BE0B4021A9}"/>
              </a:ext>
            </a:extLst>
          </p:cNvPr>
          <p:cNvSpPr txBox="1"/>
          <p:nvPr/>
        </p:nvSpPr>
        <p:spPr>
          <a:xfrm>
            <a:off x="2272145" y="4198316"/>
            <a:ext cx="5430982" cy="461665"/>
          </a:xfrm>
          <a:prstGeom prst="rect">
            <a:avLst/>
          </a:prstGeom>
          <a:noFill/>
        </p:spPr>
        <p:txBody>
          <a:bodyPr wrap="square" rtlCol="0">
            <a:spAutoFit/>
          </a:bodyPr>
          <a:lstStyle/>
          <a:p>
            <a:r>
              <a:rPr lang="fr-FR" sz="2400" b="1" dirty="0">
                <a:solidFill>
                  <a:srgbClr val="FFFF00"/>
                </a:solidFill>
              </a:rPr>
              <a:t>La Valette</a:t>
            </a:r>
          </a:p>
        </p:txBody>
      </p:sp>
      <p:pic>
        <p:nvPicPr>
          <p:cNvPr id="9" name="Image 8" descr="Une image contenant transport, plein air, embarcation, eau&#10;&#10;Description générée automatiquement">
            <a:extLst>
              <a:ext uri="{FF2B5EF4-FFF2-40B4-BE49-F238E27FC236}">
                <a16:creationId xmlns:a16="http://schemas.microsoft.com/office/drawing/2014/main" id="{85232021-4510-90A1-6A33-5FC646CD0C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87297" y="1983716"/>
            <a:ext cx="5040000" cy="4124400"/>
          </a:xfrm>
          <a:prstGeom prst="rect">
            <a:avLst/>
          </a:prstGeom>
          <a:ln w="38100">
            <a:solidFill>
              <a:srgbClr val="FFFF00"/>
            </a:solidFill>
          </a:ln>
        </p:spPr>
      </p:pic>
      <p:sp>
        <p:nvSpPr>
          <p:cNvPr id="12" name="ZoneTexte 11">
            <a:extLst>
              <a:ext uri="{FF2B5EF4-FFF2-40B4-BE49-F238E27FC236}">
                <a16:creationId xmlns:a16="http://schemas.microsoft.com/office/drawing/2014/main" id="{F4E8BB97-7E16-1D1B-5786-CF86894755CE}"/>
              </a:ext>
            </a:extLst>
          </p:cNvPr>
          <p:cNvSpPr txBox="1"/>
          <p:nvPr/>
        </p:nvSpPr>
        <p:spPr>
          <a:xfrm>
            <a:off x="6387297" y="1487131"/>
            <a:ext cx="5569527"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La Valette se visite aussi sur l’eau. </a:t>
            </a:r>
          </a:p>
        </p:txBody>
      </p:sp>
    </p:spTree>
    <p:extLst>
      <p:ext uri="{BB962C8B-B14F-4D97-AF65-F5344CB8AC3E}">
        <p14:creationId xmlns:p14="http://schemas.microsoft.com/office/powerpoint/2010/main" val="27617817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eau, habits&#10;&#10;Description générée automatiquement">
            <a:extLst>
              <a:ext uri="{FF2B5EF4-FFF2-40B4-BE49-F238E27FC236}">
                <a16:creationId xmlns:a16="http://schemas.microsoft.com/office/drawing/2014/main" id="{B1AE5FDB-D05A-2CAC-2934-A2F6CEB3FE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794" y="336224"/>
            <a:ext cx="5400000" cy="4419000"/>
          </a:xfrm>
          <a:prstGeom prst="rect">
            <a:avLst/>
          </a:prstGeom>
          <a:ln w="38100">
            <a:solidFill>
              <a:srgbClr val="FFFF00"/>
            </a:solidFill>
          </a:ln>
        </p:spPr>
      </p:pic>
      <p:sp>
        <p:nvSpPr>
          <p:cNvPr id="4" name="ZoneTexte 3">
            <a:extLst>
              <a:ext uri="{FF2B5EF4-FFF2-40B4-BE49-F238E27FC236}">
                <a16:creationId xmlns:a16="http://schemas.microsoft.com/office/drawing/2014/main" id="{ACE2158C-F304-4CD9-58DF-F6FD11093CAC}"/>
              </a:ext>
            </a:extLst>
          </p:cNvPr>
          <p:cNvSpPr txBox="1"/>
          <p:nvPr/>
        </p:nvSpPr>
        <p:spPr>
          <a:xfrm>
            <a:off x="1288473" y="4755224"/>
            <a:ext cx="6580909" cy="523220"/>
          </a:xfrm>
          <a:prstGeom prst="rect">
            <a:avLst/>
          </a:prstGeom>
          <a:noFill/>
        </p:spPr>
        <p:txBody>
          <a:bodyPr wrap="square" rtlCol="0">
            <a:spAutoFit/>
          </a:bodyPr>
          <a:lstStyle/>
          <a:p>
            <a:r>
              <a:rPr lang="fr-FR" sz="2800" b="1" dirty="0">
                <a:solidFill>
                  <a:srgbClr val="FFFF00"/>
                </a:solidFill>
              </a:rPr>
              <a:t>Malte La Valette 3 Cités</a:t>
            </a:r>
          </a:p>
        </p:txBody>
      </p:sp>
      <p:pic>
        <p:nvPicPr>
          <p:cNvPr id="11" name="Image 10" descr="Une image contenant bâtiment, ciel, statue, art&#10;&#10;Description générée automatiquement">
            <a:extLst>
              <a:ext uri="{FF2B5EF4-FFF2-40B4-BE49-F238E27FC236}">
                <a16:creationId xmlns:a16="http://schemas.microsoft.com/office/drawing/2014/main" id="{0A610A59-7F0E-6BCE-B5F5-0E69133642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6208" y="2102776"/>
            <a:ext cx="5364000" cy="4389540"/>
          </a:xfrm>
          <a:prstGeom prst="rect">
            <a:avLst/>
          </a:prstGeom>
          <a:ln w="38100">
            <a:solidFill>
              <a:srgbClr val="FFFF00"/>
            </a:solidFill>
          </a:ln>
        </p:spPr>
      </p:pic>
      <p:sp>
        <p:nvSpPr>
          <p:cNvPr id="12" name="ZoneTexte 11">
            <a:extLst>
              <a:ext uri="{FF2B5EF4-FFF2-40B4-BE49-F238E27FC236}">
                <a16:creationId xmlns:a16="http://schemas.microsoft.com/office/drawing/2014/main" id="{0B7E4329-1543-C1BE-21BC-5DD68F3DB0B6}"/>
              </a:ext>
            </a:extLst>
          </p:cNvPr>
          <p:cNvSpPr txBox="1"/>
          <p:nvPr/>
        </p:nvSpPr>
        <p:spPr>
          <a:xfrm>
            <a:off x="7176622" y="1536228"/>
            <a:ext cx="5735792" cy="523220"/>
          </a:xfrm>
          <a:prstGeom prst="rect">
            <a:avLst/>
          </a:prstGeom>
          <a:noFill/>
        </p:spPr>
        <p:txBody>
          <a:bodyPr wrap="square" rtlCol="0">
            <a:spAutoFit/>
          </a:bodyPr>
          <a:lstStyle/>
          <a:p>
            <a:r>
              <a:rPr lang="fr-FR" sz="2800" b="1" dirty="0">
                <a:solidFill>
                  <a:srgbClr val="FFFF00"/>
                </a:solidFill>
              </a:rPr>
              <a:t>Malte Cité Silencieuse</a:t>
            </a:r>
          </a:p>
        </p:txBody>
      </p:sp>
    </p:spTree>
    <p:extLst>
      <p:ext uri="{BB962C8B-B14F-4D97-AF65-F5344CB8AC3E}">
        <p14:creationId xmlns:p14="http://schemas.microsoft.com/office/powerpoint/2010/main" val="23925326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ruelle, ombre&#10;&#10;Description générée automatiquement">
            <a:extLst>
              <a:ext uri="{FF2B5EF4-FFF2-40B4-BE49-F238E27FC236}">
                <a16:creationId xmlns:a16="http://schemas.microsoft.com/office/drawing/2014/main" id="{80CFE3B1-2B34-8FE3-3F8E-7E40E34AA0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647" y="403412"/>
            <a:ext cx="4723655" cy="3960000"/>
          </a:xfrm>
          <a:prstGeom prst="rect">
            <a:avLst/>
          </a:prstGeom>
          <a:ln w="38100">
            <a:solidFill>
              <a:srgbClr val="FFFF00"/>
            </a:solidFill>
          </a:ln>
        </p:spPr>
      </p:pic>
      <p:sp>
        <p:nvSpPr>
          <p:cNvPr id="4" name="ZoneTexte 3">
            <a:extLst>
              <a:ext uri="{FF2B5EF4-FFF2-40B4-BE49-F238E27FC236}">
                <a16:creationId xmlns:a16="http://schemas.microsoft.com/office/drawing/2014/main" id="{02B8C563-3234-1349-A041-346F08467249}"/>
              </a:ext>
            </a:extLst>
          </p:cNvPr>
          <p:cNvSpPr txBox="1"/>
          <p:nvPr/>
        </p:nvSpPr>
        <p:spPr>
          <a:xfrm>
            <a:off x="272450" y="4363412"/>
            <a:ext cx="5394059" cy="830997"/>
          </a:xfrm>
          <a:prstGeom prst="rect">
            <a:avLst/>
          </a:prstGeom>
          <a:noFill/>
        </p:spPr>
        <p:txBody>
          <a:bodyPr wrap="square" rtlCol="0">
            <a:spAutoFit/>
          </a:bodyPr>
          <a:lstStyle/>
          <a:p>
            <a:r>
              <a:rPr lang="fr-FR" sz="2400" b="1" dirty="0">
                <a:solidFill>
                  <a:srgbClr val="FFFF00"/>
                </a:solidFill>
              </a:rPr>
              <a:t>la promenade prête des remparts et la vue panoramique</a:t>
            </a:r>
          </a:p>
        </p:txBody>
      </p:sp>
      <p:pic>
        <p:nvPicPr>
          <p:cNvPr id="7" name="Image 6" descr="Une image contenant plein air, ciel, herbe, paysage&#10;&#10;Description générée automatiquement">
            <a:extLst>
              <a:ext uri="{FF2B5EF4-FFF2-40B4-BE49-F238E27FC236}">
                <a16:creationId xmlns:a16="http://schemas.microsoft.com/office/drawing/2014/main" id="{4421580D-854F-4A0B-F3E9-838A64C7E8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5353" y="2545957"/>
            <a:ext cx="5868000" cy="3912000"/>
          </a:xfrm>
          <a:prstGeom prst="rect">
            <a:avLst/>
          </a:prstGeom>
          <a:ln w="38100">
            <a:solidFill>
              <a:srgbClr val="FFFF00"/>
            </a:solidFill>
          </a:ln>
        </p:spPr>
      </p:pic>
    </p:spTree>
    <p:extLst>
      <p:ext uri="{BB962C8B-B14F-4D97-AF65-F5344CB8AC3E}">
        <p14:creationId xmlns:p14="http://schemas.microsoft.com/office/powerpoint/2010/main" val="11777469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lage, ciel&#10;&#10;Description générée automatiquement">
            <a:extLst>
              <a:ext uri="{FF2B5EF4-FFF2-40B4-BE49-F238E27FC236}">
                <a16:creationId xmlns:a16="http://schemas.microsoft.com/office/drawing/2014/main" id="{5BA3AED0-2BB3-5E00-4833-0D09C0A163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5895" y="405238"/>
            <a:ext cx="9036000" cy="6047523"/>
          </a:xfrm>
          <a:prstGeom prst="rect">
            <a:avLst/>
          </a:prstGeom>
          <a:ln w="38100">
            <a:solidFill>
              <a:srgbClr val="FF0000"/>
            </a:solidFill>
          </a:ln>
        </p:spPr>
      </p:pic>
      <p:sp>
        <p:nvSpPr>
          <p:cNvPr id="4" name="ZoneTexte 3">
            <a:extLst>
              <a:ext uri="{FF2B5EF4-FFF2-40B4-BE49-F238E27FC236}">
                <a16:creationId xmlns:a16="http://schemas.microsoft.com/office/drawing/2014/main" id="{5303FE7D-0302-5A36-CE81-B1B4AB2ABD26}"/>
              </a:ext>
            </a:extLst>
          </p:cNvPr>
          <p:cNvSpPr txBox="1"/>
          <p:nvPr/>
        </p:nvSpPr>
        <p:spPr>
          <a:xfrm>
            <a:off x="235527" y="4038600"/>
            <a:ext cx="2510368" cy="523220"/>
          </a:xfrm>
          <a:prstGeom prst="rect">
            <a:avLst/>
          </a:prstGeom>
          <a:noFill/>
        </p:spPr>
        <p:txBody>
          <a:bodyPr wrap="square" rtlCol="0">
            <a:spAutoFit/>
          </a:bodyPr>
          <a:lstStyle/>
          <a:p>
            <a:r>
              <a:rPr lang="fr-FR" sz="2800" b="1" dirty="0"/>
              <a:t>La tour Rouge</a:t>
            </a:r>
          </a:p>
        </p:txBody>
      </p:sp>
    </p:spTree>
    <p:extLst>
      <p:ext uri="{BB962C8B-B14F-4D97-AF65-F5344CB8AC3E}">
        <p14:creationId xmlns:p14="http://schemas.microsoft.com/office/powerpoint/2010/main" val="9171960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sol&#10;&#10;Description générée automatiquement">
            <a:extLst>
              <a:ext uri="{FF2B5EF4-FFF2-40B4-BE49-F238E27FC236}">
                <a16:creationId xmlns:a16="http://schemas.microsoft.com/office/drawing/2014/main" id="{344AC202-D1B6-A335-98AA-910E698CDB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9092" y="639000"/>
            <a:ext cx="9487779" cy="5580000"/>
          </a:xfrm>
          <a:prstGeom prst="rect">
            <a:avLst/>
          </a:prstGeom>
          <a:ln w="38100">
            <a:solidFill>
              <a:schemeClr val="bg1"/>
            </a:solidFill>
          </a:ln>
        </p:spPr>
      </p:pic>
      <p:sp>
        <p:nvSpPr>
          <p:cNvPr id="6" name="ZoneTexte 5">
            <a:extLst>
              <a:ext uri="{FF2B5EF4-FFF2-40B4-BE49-F238E27FC236}">
                <a16:creationId xmlns:a16="http://schemas.microsoft.com/office/drawing/2014/main" id="{69658265-3E4C-59E2-B94E-60C30E776BB4}"/>
              </a:ext>
            </a:extLst>
          </p:cNvPr>
          <p:cNvSpPr txBox="1"/>
          <p:nvPr/>
        </p:nvSpPr>
        <p:spPr>
          <a:xfrm>
            <a:off x="5029199" y="6219000"/>
            <a:ext cx="9487779" cy="461665"/>
          </a:xfrm>
          <a:prstGeom prst="rect">
            <a:avLst/>
          </a:prstGeom>
          <a:noFill/>
        </p:spPr>
        <p:txBody>
          <a:bodyPr wrap="square" rtlCol="0">
            <a:spAutoFit/>
          </a:bodyPr>
          <a:lstStyle/>
          <a:p>
            <a:r>
              <a:rPr lang="fr-FR" sz="2400" b="1" dirty="0">
                <a:solidFill>
                  <a:srgbClr val="FFFF00"/>
                </a:solidFill>
              </a:rPr>
              <a:t>Maison </a:t>
            </a:r>
            <a:r>
              <a:rPr lang="fr-FR" sz="2400" b="1" dirty="0" err="1">
                <a:solidFill>
                  <a:srgbClr val="FFFF00"/>
                </a:solidFill>
              </a:rPr>
              <a:t>Marfa</a:t>
            </a:r>
            <a:r>
              <a:rPr lang="fr-FR" sz="2400" b="1" dirty="0">
                <a:solidFill>
                  <a:srgbClr val="FFFF00"/>
                </a:solidFill>
              </a:rPr>
              <a:t> Malte </a:t>
            </a:r>
          </a:p>
        </p:txBody>
      </p:sp>
    </p:spTree>
    <p:extLst>
      <p:ext uri="{BB962C8B-B14F-4D97-AF65-F5344CB8AC3E}">
        <p14:creationId xmlns:p14="http://schemas.microsoft.com/office/powerpoint/2010/main" val="967152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almier&#10;&#10;Description générée automatiquement">
            <a:extLst>
              <a:ext uri="{FF2B5EF4-FFF2-40B4-BE49-F238E27FC236}">
                <a16:creationId xmlns:a16="http://schemas.microsoft.com/office/drawing/2014/main" id="{2A841CFF-3D8C-9ADE-7837-B7D70F58E6D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938000" y="422563"/>
            <a:ext cx="8316000" cy="6012873"/>
          </a:xfrm>
          <a:prstGeom prst="rect">
            <a:avLst/>
          </a:prstGeom>
          <a:ln w="38100">
            <a:solidFill>
              <a:srgbClr val="FFFF00"/>
            </a:solidFill>
          </a:ln>
        </p:spPr>
      </p:pic>
    </p:spTree>
    <p:extLst>
      <p:ext uri="{BB962C8B-B14F-4D97-AF65-F5344CB8AC3E}">
        <p14:creationId xmlns:p14="http://schemas.microsoft.com/office/powerpoint/2010/main" val="22329830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nuage, eau&#10;&#10;Description générée automatiquement">
            <a:extLst>
              <a:ext uri="{FF2B5EF4-FFF2-40B4-BE49-F238E27FC236}">
                <a16:creationId xmlns:a16="http://schemas.microsoft.com/office/drawing/2014/main" id="{B7FFC1D5-1184-3437-2EBF-2DA1BB7F97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6000" y="429491"/>
            <a:ext cx="7440000" cy="5580000"/>
          </a:xfrm>
          <a:prstGeom prst="rect">
            <a:avLst/>
          </a:prstGeom>
          <a:ln w="38100">
            <a:solidFill>
              <a:srgbClr val="FFFF00"/>
            </a:solidFill>
          </a:ln>
        </p:spPr>
      </p:pic>
      <p:sp>
        <p:nvSpPr>
          <p:cNvPr id="4" name="ZoneTexte 3">
            <a:extLst>
              <a:ext uri="{FF2B5EF4-FFF2-40B4-BE49-F238E27FC236}">
                <a16:creationId xmlns:a16="http://schemas.microsoft.com/office/drawing/2014/main" id="{AD710C0A-C42E-4A8B-E4CA-7D1DE861EC4A}"/>
              </a:ext>
            </a:extLst>
          </p:cNvPr>
          <p:cNvSpPr txBox="1"/>
          <p:nvPr/>
        </p:nvSpPr>
        <p:spPr>
          <a:xfrm>
            <a:off x="4239491" y="6009491"/>
            <a:ext cx="9698182" cy="461665"/>
          </a:xfrm>
          <a:prstGeom prst="rect">
            <a:avLst/>
          </a:prstGeom>
          <a:noFill/>
        </p:spPr>
        <p:txBody>
          <a:bodyPr wrap="square" rtlCol="0">
            <a:spAutoFit/>
          </a:bodyPr>
          <a:lstStyle/>
          <a:p>
            <a:r>
              <a:rPr lang="fr-FR" sz="2400" b="1" dirty="0"/>
              <a:t> </a:t>
            </a:r>
            <a:r>
              <a:rPr lang="fr-FR" sz="2400" b="1" dirty="0">
                <a:solidFill>
                  <a:srgbClr val="FFFF00"/>
                </a:solidFill>
              </a:rPr>
              <a:t>Jardins du Haut </a:t>
            </a:r>
            <a:r>
              <a:rPr lang="fr-FR" sz="2400" b="1" dirty="0" err="1">
                <a:solidFill>
                  <a:srgbClr val="FFFF00"/>
                </a:solidFill>
              </a:rPr>
              <a:t>Barraka</a:t>
            </a:r>
            <a:endParaRPr lang="fr-FR" sz="2400" b="1" dirty="0">
              <a:solidFill>
                <a:srgbClr val="FFFF00"/>
              </a:solidFill>
            </a:endParaRPr>
          </a:p>
        </p:txBody>
      </p:sp>
    </p:spTree>
    <p:extLst>
      <p:ext uri="{BB962C8B-B14F-4D97-AF65-F5344CB8AC3E}">
        <p14:creationId xmlns:p14="http://schemas.microsoft.com/office/powerpoint/2010/main" val="13790320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73D4D8D0-3EB8-C84F-9A12-51AA1CC882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479" y="639000"/>
            <a:ext cx="7136691" cy="5580000"/>
          </a:xfrm>
          <a:prstGeom prst="rect">
            <a:avLst/>
          </a:prstGeom>
          <a:ln w="38100">
            <a:solidFill>
              <a:srgbClr val="7030A0"/>
            </a:solidFill>
          </a:ln>
        </p:spPr>
      </p:pic>
      <p:sp>
        <p:nvSpPr>
          <p:cNvPr id="4" name="ZoneTexte 3">
            <a:extLst>
              <a:ext uri="{FF2B5EF4-FFF2-40B4-BE49-F238E27FC236}">
                <a16:creationId xmlns:a16="http://schemas.microsoft.com/office/drawing/2014/main" id="{6E88674C-4B95-7E3F-49CB-B512506C6116}"/>
              </a:ext>
            </a:extLst>
          </p:cNvPr>
          <p:cNvSpPr txBox="1"/>
          <p:nvPr/>
        </p:nvSpPr>
        <p:spPr>
          <a:xfrm>
            <a:off x="297224" y="115780"/>
            <a:ext cx="9705757" cy="523220"/>
          </a:xfrm>
          <a:prstGeom prst="rect">
            <a:avLst/>
          </a:prstGeom>
          <a:noFill/>
        </p:spPr>
        <p:txBody>
          <a:bodyPr wrap="square" rtlCol="0">
            <a:spAutoFit/>
          </a:bodyPr>
          <a:lstStyle/>
          <a:p>
            <a:r>
              <a:rPr lang="fr-FR" sz="2800" b="1" dirty="0">
                <a:solidFill>
                  <a:srgbClr val="FFFF00"/>
                </a:solidFill>
              </a:rPr>
              <a:t>Lorient Vous  A Présenté L’Île de Gozo (Malte </a:t>
            </a:r>
            <a:r>
              <a:rPr lang="fr-FR" sz="2800" b="1" dirty="0"/>
              <a:t>)</a:t>
            </a:r>
          </a:p>
        </p:txBody>
      </p:sp>
      <p:sp>
        <p:nvSpPr>
          <p:cNvPr id="5" name="ZoneTexte 4">
            <a:extLst>
              <a:ext uri="{FF2B5EF4-FFF2-40B4-BE49-F238E27FC236}">
                <a16:creationId xmlns:a16="http://schemas.microsoft.com/office/drawing/2014/main" id="{6DAC085A-CAFD-CFAB-31B9-F2D1DBEAF9B1}"/>
              </a:ext>
            </a:extLst>
          </p:cNvPr>
          <p:cNvSpPr txBox="1"/>
          <p:nvPr/>
        </p:nvSpPr>
        <p:spPr>
          <a:xfrm>
            <a:off x="7827818" y="2289253"/>
            <a:ext cx="4364182"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5EEC3717-B9A0-1835-6388-3BAFCCC6F496}"/>
              </a:ext>
            </a:extLst>
          </p:cNvPr>
          <p:cNvSpPr txBox="1"/>
          <p:nvPr/>
        </p:nvSpPr>
        <p:spPr>
          <a:xfrm>
            <a:off x="9185563" y="3837709"/>
            <a:ext cx="415636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38115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156</TotalTime>
  <Words>391</Words>
  <Application>Microsoft Office PowerPoint</Application>
  <PresentationFormat>Grand écran</PresentationFormat>
  <Paragraphs>46</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2024-03-12T14:21:25Z</dcterms:created>
  <dcterms:modified xsi:type="dcterms:W3CDTF">2024-03-13T11:29:09Z</dcterms:modified>
</cp:coreProperties>
</file>