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7" r:id="rId2"/>
    <p:sldId id="316" r:id="rId3"/>
    <p:sldId id="269" r:id="rId4"/>
    <p:sldId id="307" r:id="rId5"/>
    <p:sldId id="274" r:id="rId6"/>
    <p:sldId id="259" r:id="rId7"/>
    <p:sldId id="260" r:id="rId8"/>
    <p:sldId id="262" r:id="rId9"/>
    <p:sldId id="263" r:id="rId10"/>
    <p:sldId id="275" r:id="rId11"/>
    <p:sldId id="264" r:id="rId12"/>
    <p:sldId id="305" r:id="rId13"/>
    <p:sldId id="278" r:id="rId14"/>
    <p:sldId id="282" r:id="rId15"/>
    <p:sldId id="304" r:id="rId16"/>
    <p:sldId id="267" r:id="rId17"/>
    <p:sldId id="265" r:id="rId18"/>
    <p:sldId id="266" r:id="rId19"/>
    <p:sldId id="338" r:id="rId20"/>
    <p:sldId id="273" r:id="rId21"/>
    <p:sldId id="292" r:id="rId22"/>
    <p:sldId id="270" r:id="rId23"/>
    <p:sldId id="272" r:id="rId24"/>
    <p:sldId id="281" r:id="rId25"/>
    <p:sldId id="301" r:id="rId26"/>
    <p:sldId id="289" r:id="rId27"/>
    <p:sldId id="311" r:id="rId28"/>
    <p:sldId id="291" r:id="rId29"/>
    <p:sldId id="287" r:id="rId30"/>
    <p:sldId id="277" r:id="rId31"/>
    <p:sldId id="283" r:id="rId32"/>
    <p:sldId id="295" r:id="rId33"/>
    <p:sldId id="285" r:id="rId34"/>
    <p:sldId id="288" r:id="rId35"/>
    <p:sldId id="284" r:id="rId36"/>
    <p:sldId id="286" r:id="rId37"/>
    <p:sldId id="290" r:id="rId38"/>
    <p:sldId id="309" r:id="rId39"/>
    <p:sldId id="303" r:id="rId40"/>
    <p:sldId id="298" r:id="rId41"/>
    <p:sldId id="293" r:id="rId42"/>
    <p:sldId id="320" r:id="rId43"/>
    <p:sldId id="321" r:id="rId44"/>
    <p:sldId id="323" r:id="rId45"/>
    <p:sldId id="324" r:id="rId46"/>
    <p:sldId id="329" r:id="rId47"/>
    <p:sldId id="325" r:id="rId48"/>
    <p:sldId id="328" r:id="rId49"/>
    <p:sldId id="335" r:id="rId50"/>
    <p:sldId id="332" r:id="rId51"/>
    <p:sldId id="327" r:id="rId52"/>
    <p:sldId id="334" r:id="rId53"/>
    <p:sldId id="326" r:id="rId54"/>
    <p:sldId id="340" r:id="rId55"/>
    <p:sldId id="336" r:id="rId56"/>
    <p:sldId id="330" r:id="rId57"/>
    <p:sldId id="339" r:id="rId58"/>
    <p:sldId id="331" r:id="rId59"/>
    <p:sldId id="333" r:id="rId60"/>
    <p:sldId id="294" r:id="rId61"/>
    <p:sldId id="308" r:id="rId62"/>
    <p:sldId id="296" r:id="rId63"/>
    <p:sldId id="318" r:id="rId64"/>
    <p:sldId id="313" r:id="rId65"/>
    <p:sldId id="319" r:id="rId66"/>
    <p:sldId id="299" r:id="rId67"/>
    <p:sldId id="341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016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8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83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86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25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57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23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9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43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82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145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78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63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ABCC0-3D91-48A2-AD5C-7538703C42FE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8D4B5-4AD4-47D9-9B3D-4BCB211F44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165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518"/>
            <a:ext cx="9144000" cy="69484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79419" y="231421"/>
            <a:ext cx="7003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Noyers-sur-Serein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 Yonne en Bourgogne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299" y="5021870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Noyers-sur-Serein est un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pavées, bordées de maisons à colombages sur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arcades , belles demeures renaissances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d’une ville commerçante médiévale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préservée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33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 loop="1">
            <p:snd r:embed="rId2" name="Beautes_du_Monde_001.wav"/>
          </p:stSnd>
        </p:sndAc>
      </p:transition>
    </mc:Choice>
    <mc:Fallback xmlns="">
      <p:transition spd="slow" advTm="13000">
        <p:sndAc>
          <p:stSnd loop="1">
            <p:snd r:embed="rId4" name="Beautes_du_Monde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2"/>
          <a:stretch/>
        </p:blipFill>
        <p:spPr>
          <a:xfrm>
            <a:off x="0" y="3775402"/>
            <a:ext cx="1901536" cy="29875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8209" y="234526"/>
            <a:ext cx="87803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petit concentré d’architecture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bourguignonne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classée parmi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beaux villages de France 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a accueilli plus d’une vingtaine de tournages dont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Grande Vadrouille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2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1046" y="241256"/>
            <a:ext cx="69219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Noyers est un village très attractif avec un centre médiéval du 15ème siècle bien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préservé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43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026" y="500286"/>
            <a:ext cx="76789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d'entrée sud du village, dite porte d'Avallon.</a:t>
            </a:r>
          </a:p>
        </p:txBody>
      </p:sp>
    </p:spTree>
    <p:extLst>
      <p:ext uri="{BB962C8B-B14F-4D97-AF65-F5344CB8AC3E}">
        <p14:creationId xmlns:p14="http://schemas.microsoft.com/office/powerpoint/2010/main" val="122351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523723"/>
            <a:ext cx="8849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entrez dans le village grâce à l'une des 19 sur 23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portes et tours existantes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fortifiées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donnent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accès au centre ville.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2875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219" y="5543387"/>
            <a:ext cx="85835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malgré la présence des petits supermarchés,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peut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créer l'impression que vous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allez entrer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une autre époque.</a:t>
            </a:r>
          </a:p>
        </p:txBody>
      </p:sp>
    </p:spTree>
    <p:extLst>
      <p:ext uri="{BB962C8B-B14F-4D97-AF65-F5344CB8AC3E}">
        <p14:creationId xmlns:p14="http://schemas.microsoft.com/office/powerpoint/2010/main" val="3489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7452" y="5480377"/>
            <a:ext cx="65032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plaisir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flâner le long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pavées pour découvrir les richesses du village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18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9768" y="5494675"/>
            <a:ext cx="85442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l'intérieur des murs vous découvrirez de nombreux maisons en pierre et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colombage sur arcades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88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9767" y="5464729"/>
            <a:ext cx="79444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y a également une sélection de cafés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petites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boutiques de cadeaux dans le centre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village.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95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39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2444" y="5641355"/>
            <a:ext cx="85101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cité médiévale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marie la découverte d’un patrimoine architectural remarquable aux plaisirs d’une cité vivante.</a:t>
            </a:r>
          </a:p>
        </p:txBody>
      </p:sp>
    </p:spTree>
    <p:extLst>
      <p:ext uri="{BB962C8B-B14F-4D97-AF65-F5344CB8AC3E}">
        <p14:creationId xmlns:p14="http://schemas.microsoft.com/office/powerpoint/2010/main" val="76747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6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4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02773" y="197276"/>
            <a:ext cx="55071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maisons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colombages très vieilles  pliant sous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poids des siècles</a:t>
            </a:r>
          </a:p>
        </p:txBody>
      </p:sp>
    </p:spTree>
    <p:extLst>
      <p:ext uri="{BB962C8B-B14F-4D97-AF65-F5344CB8AC3E}">
        <p14:creationId xmlns:p14="http://schemas.microsoft.com/office/powerpoint/2010/main" val="313405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96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2" y="5322792"/>
            <a:ext cx="82088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colombages et pierres taillées, colonnettes et pinacles sculptés, pavés granit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calcaire, petites ruelles et successions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placettes le tout restauré à merveille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02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20"/>
          <a:stretch/>
        </p:blipFill>
        <p:spPr>
          <a:xfrm>
            <a:off x="-27569" y="0"/>
            <a:ext cx="917156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12008" y="5476009"/>
            <a:ext cx="68924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Gros plan sur les sculptures : Saint Vincent, Sainte Barbe et Sainte Madeleine.</a:t>
            </a:r>
          </a:p>
        </p:txBody>
      </p:sp>
    </p:spTree>
    <p:extLst>
      <p:ext uri="{BB962C8B-B14F-4D97-AF65-F5344CB8AC3E}">
        <p14:creationId xmlns:p14="http://schemas.microsoft.com/office/powerpoint/2010/main" val="401168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81991" y="5703562"/>
            <a:ext cx="63800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Noyers la médiévale porte bien son titre  d’un des plus beaux villages de France  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33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0"/>
          <a:stretch/>
        </p:blipFill>
        <p:spPr>
          <a:xfrm>
            <a:off x="4283156" y="0"/>
            <a:ext cx="486084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8315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75427" y="5495054"/>
            <a:ext cx="3365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ange portant un écu</a:t>
            </a:r>
          </a:p>
        </p:txBody>
      </p:sp>
      <p:sp>
        <p:nvSpPr>
          <p:cNvPr id="6" name="Rectangle 5"/>
          <p:cNvSpPr/>
          <p:nvPr/>
        </p:nvSpPr>
        <p:spPr>
          <a:xfrm>
            <a:off x="204873" y="5279611"/>
            <a:ext cx="35412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Crépin, patron des cordonniers.</a:t>
            </a:r>
          </a:p>
        </p:txBody>
      </p:sp>
    </p:spTree>
    <p:extLst>
      <p:ext uri="{BB962C8B-B14F-4D97-AF65-F5344CB8AC3E}">
        <p14:creationId xmlns:p14="http://schemas.microsoft.com/office/powerpoint/2010/main" val="5475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31573" y="574512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Passage voûté débouchant place de la Petite Étape aux Vins...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4894118" y="5309755"/>
            <a:ext cx="467591" cy="5507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362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65564" y="5097471"/>
            <a:ext cx="450155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Noyer… lieu magique pour les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artistes peintes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31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01" y="5488908"/>
            <a:ext cx="89050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empruntant les ruelles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peu d’imagination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croiser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évoluer chevaliers, manants, clercs ou bourgeois </a:t>
            </a:r>
          </a:p>
        </p:txBody>
      </p:sp>
    </p:spTree>
    <p:extLst>
      <p:ext uri="{BB962C8B-B14F-4D97-AF65-F5344CB8AC3E}">
        <p14:creationId xmlns:p14="http://schemas.microsoft.com/office/powerpoint/2010/main" val="178783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42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47253" y="283129"/>
            <a:ext cx="7315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Placettes, pinacles finement sculptés et maisons à colombages colorés sont une invitation à la flânerie </a:t>
            </a:r>
          </a:p>
        </p:txBody>
      </p:sp>
    </p:spTree>
    <p:extLst>
      <p:ext uri="{BB962C8B-B14F-4D97-AF65-F5344CB8AC3E}">
        <p14:creationId xmlns:p14="http://schemas.microsoft.com/office/powerpoint/2010/main" val="7858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61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3172" y="5333045"/>
            <a:ext cx="80217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cité est traversée du nord au sud par un axe de communication principal reliant les deux portes du bourg, la Porte de Tonnerre et la Porte d’Avallon</a:t>
            </a:r>
          </a:p>
        </p:txBody>
      </p:sp>
    </p:spTree>
    <p:extLst>
      <p:ext uri="{BB962C8B-B14F-4D97-AF65-F5344CB8AC3E}">
        <p14:creationId xmlns:p14="http://schemas.microsoft.com/office/powerpoint/2010/main" val="28302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0363" y="6198908"/>
            <a:ext cx="77300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Jour de marcher quelques vaches au milieu de la place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46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9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966" y="5662222"/>
            <a:ext cx="88981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l'Hôtel de Ville du 17ème siècle avec sa façade baroque ornée</a:t>
            </a:r>
          </a:p>
        </p:txBody>
      </p:sp>
    </p:spTree>
    <p:extLst>
      <p:ext uri="{BB962C8B-B14F-4D97-AF65-F5344CB8AC3E}">
        <p14:creationId xmlns:p14="http://schemas.microsoft.com/office/powerpoint/2010/main" val="311983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293809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Musée fait de passion, de culture, de curiosité et de surprise.</a:t>
            </a:r>
          </a:p>
        </p:txBody>
      </p:sp>
    </p:spTree>
    <p:extLst>
      <p:ext uri="{BB962C8B-B14F-4D97-AF65-F5344CB8AC3E}">
        <p14:creationId xmlns:p14="http://schemas.microsoft.com/office/powerpoint/2010/main" val="179414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5872" y="5835226"/>
            <a:ext cx="67986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Passage voûté pour passer d’une ruelle à l’autre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22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20711" y="5367635"/>
            <a:ext cx="590257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 la découverte des ruelles qui entourent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la place principale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67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56103" y="5523499"/>
            <a:ext cx="37513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Belles maisons en pierres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5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55355" y="5922619"/>
            <a:ext cx="5386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Quelques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anciennes ruelles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village.</a:t>
            </a:r>
          </a:p>
        </p:txBody>
      </p:sp>
    </p:spTree>
    <p:extLst>
      <p:ext uri="{BB962C8B-B14F-4D97-AF65-F5344CB8AC3E}">
        <p14:creationId xmlns:p14="http://schemas.microsoft.com/office/powerpoint/2010/main" val="20166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64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4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3080" y="5876790"/>
            <a:ext cx="71497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ancienne tours encastrées dans les habitations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8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8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77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38163" y="5575453"/>
            <a:ext cx="506767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petites ruelles entourent l’église notre Dame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8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90" y="5193122"/>
            <a:ext cx="890501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15ème 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carrée ornée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gargouilles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bâtiment est de style gothique flamboyant,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longueur de 45 m sur 25 mètres de large, en forme de croix latine….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8763" y="1903906"/>
            <a:ext cx="3541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Eglise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de Notre-Dame </a:t>
            </a:r>
            <a:endParaRPr lang="fr-FR" sz="2800" dirty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9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0284" y="717444"/>
            <a:ext cx="2323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gargouilles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619432" y="1240664"/>
            <a:ext cx="3156155" cy="11092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4572000" y="1240664"/>
            <a:ext cx="1946787" cy="9224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49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"/>
          <a:stretch/>
        </p:blipFill>
        <p:spPr>
          <a:xfrm>
            <a:off x="4312226" y="0"/>
            <a:ext cx="483177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3267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1213" y="5336063"/>
            <a:ext cx="69317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Notre-Dame, entrée. Édifiée entre 1491 et 1515 dans le style gothique flamboyant. </a:t>
            </a:r>
          </a:p>
        </p:txBody>
      </p:sp>
    </p:spTree>
    <p:extLst>
      <p:ext uri="{BB962C8B-B14F-4D97-AF65-F5344CB8AC3E}">
        <p14:creationId xmlns:p14="http://schemas.microsoft.com/office/powerpoint/2010/main" val="304068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6561" y="491301"/>
            <a:ext cx="7053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droite du portail, gisant sculpté dans la pierre.</a:t>
            </a:r>
          </a:p>
        </p:txBody>
      </p:sp>
    </p:spTree>
    <p:extLst>
      <p:ext uri="{BB962C8B-B14F-4D97-AF65-F5344CB8AC3E}">
        <p14:creationId xmlns:p14="http://schemas.microsoft.com/office/powerpoint/2010/main" val="353064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196134"/>
            <a:ext cx="45897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chaire date du 18ème siècle.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245806" y="558432"/>
            <a:ext cx="86720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est couverte de voûtes en ogives croisées qui culminent à 15 mètres et sont supportées par 2 rangées de 6 piliers.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1475509" y="5309755"/>
            <a:ext cx="1049482" cy="8312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4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35"/>
          <a:stretch/>
        </p:blipFill>
        <p:spPr>
          <a:xfrm>
            <a:off x="-1" y="0"/>
            <a:ext cx="4810991" cy="68917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09"/>
          <a:stretch/>
        </p:blipFill>
        <p:spPr>
          <a:xfrm>
            <a:off x="4797869" y="0"/>
            <a:ext cx="4346132" cy="68917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7590" y="6022262"/>
            <a:ext cx="81256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petite église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magnifique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vitraux, </a:t>
            </a:r>
          </a:p>
        </p:txBody>
      </p:sp>
    </p:spTree>
    <p:extLst>
      <p:ext uri="{BB962C8B-B14F-4D97-AF65-F5344CB8AC3E}">
        <p14:creationId xmlns:p14="http://schemas.microsoft.com/office/powerpoint/2010/main" val="426353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9897" y="5350271"/>
            <a:ext cx="86842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choeur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éclairé par trois vitraux de 11 mètres qui relatent la vie de la Vierge Marie 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statues représentent le Christ « Bon Berger » à gauche et Marie à droite. </a:t>
            </a:r>
          </a:p>
        </p:txBody>
      </p:sp>
    </p:spTree>
    <p:extLst>
      <p:ext uri="{BB962C8B-B14F-4D97-AF65-F5344CB8AC3E}">
        <p14:creationId xmlns:p14="http://schemas.microsoft.com/office/powerpoint/2010/main" val="44501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00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8195" y="5903893"/>
            <a:ext cx="84685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maître-autel comporte 3 bas-reliefs relatant la Nativité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l’annonce de la Nativité aux Bergers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628900" y="5496791"/>
            <a:ext cx="883227" cy="40710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898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3" r="5717"/>
          <a:stretch/>
        </p:blipFill>
        <p:spPr>
          <a:xfrm>
            <a:off x="0" y="0"/>
            <a:ext cx="923751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86569" y="390389"/>
            <a:ext cx="21371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chapelles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14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8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99" r="9319"/>
          <a:stretch/>
        </p:blipFill>
        <p:spPr>
          <a:xfrm>
            <a:off x="0" y="0"/>
            <a:ext cx="9144000" cy="691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63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18"/>
          <a:stretch/>
        </p:blipFill>
        <p:spPr>
          <a:xfrm>
            <a:off x="0" y="0"/>
            <a:ext cx="4759036" cy="687262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83"/>
          <a:stretch/>
        </p:blipFill>
        <p:spPr>
          <a:xfrm>
            <a:off x="4759036" y="0"/>
            <a:ext cx="4478482" cy="687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88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90696" y="6033680"/>
            <a:ext cx="3150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 orgue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18e s</a:t>
            </a:r>
          </a:p>
        </p:txBody>
      </p:sp>
    </p:spTree>
    <p:extLst>
      <p:ext uri="{BB962C8B-B14F-4D97-AF65-F5344CB8AC3E}">
        <p14:creationId xmlns:p14="http://schemas.microsoft.com/office/powerpoint/2010/main" val="314029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0" r="367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7010" y="5561644"/>
            <a:ext cx="54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Notre-Dame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Bonne-Nouvelle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pur style bourguignon, </a:t>
            </a:r>
          </a:p>
        </p:txBody>
      </p:sp>
    </p:spTree>
    <p:extLst>
      <p:ext uri="{BB962C8B-B14F-4D97-AF65-F5344CB8AC3E}">
        <p14:creationId xmlns:p14="http://schemas.microsoft.com/office/powerpoint/2010/main" val="210750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501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011" y="0"/>
            <a:ext cx="4605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7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74" y="0"/>
            <a:ext cx="460501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84361" y="5450763"/>
            <a:ext cx="501932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L’église notre Dame de noyer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Bien cachée au milieu des maisons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35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09092" y="5633238"/>
            <a:ext cx="51340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petite place du Marché au blé.</a:t>
            </a:r>
          </a:p>
        </p:txBody>
      </p:sp>
    </p:spTree>
    <p:extLst>
      <p:ext uri="{BB962C8B-B14F-4D97-AF65-F5344CB8AC3E}">
        <p14:creationId xmlns:p14="http://schemas.microsoft.com/office/powerpoint/2010/main" val="380119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4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7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8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1780" y="4972269"/>
            <a:ext cx="77969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faire quelques pas le long de cette rivière que l’on appelle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Serein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,c’est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méandre que la cité  médiévale est venue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nicher </a:t>
            </a:r>
          </a:p>
        </p:txBody>
      </p:sp>
    </p:spTree>
    <p:extLst>
      <p:ext uri="{BB962C8B-B14F-4D97-AF65-F5344CB8AC3E}">
        <p14:creationId xmlns:p14="http://schemas.microsoft.com/office/powerpoint/2010/main" val="74637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3" r="3277"/>
          <a:stretch/>
        </p:blipFill>
        <p:spPr>
          <a:xfrm>
            <a:off x="0" y="0"/>
            <a:ext cx="9175173" cy="69064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4" y="5031709"/>
            <a:ext cx="87699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calvaire du Saut-Carabin,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condamnés à mort étaient jadis précipités du haut de cette esplanade dans le Serein en contrebas.</a:t>
            </a:r>
          </a:p>
        </p:txBody>
      </p:sp>
    </p:spTree>
    <p:extLst>
      <p:ext uri="{BB962C8B-B14F-4D97-AF65-F5344CB8AC3E}">
        <p14:creationId xmlns:p14="http://schemas.microsoft.com/office/powerpoint/2010/main" val="300716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451" y="4873945"/>
            <a:ext cx="87015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tour d'enceinte. Ancienne place forte, Noyers-sur-Serein a conservé ses remparts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tours. 19 sur les 23 d'origine sont encore debout.</a:t>
            </a:r>
          </a:p>
        </p:txBody>
      </p:sp>
    </p:spTree>
    <p:extLst>
      <p:ext uri="{BB962C8B-B14F-4D97-AF65-F5344CB8AC3E}">
        <p14:creationId xmlns:p14="http://schemas.microsoft.com/office/powerpoint/2010/main" val="398163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554864"/>
            <a:ext cx="88222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Dès les premiers pas on comprend que Noyers soit labélisé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Beaux Villages de France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partout où porte le regard se trouvent des témoignages du glorieux Moyen-âge bourguignon.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945" y="3600757"/>
            <a:ext cx="86971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Serein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qui porte bien son nom, fleuve paisible bordé d’arbres et de maisons à colombages et en pierres taillées.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448537" y="6248585"/>
            <a:ext cx="321915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0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: Mars 2024</a:t>
            </a:r>
            <a:endParaRPr lang="fr-FR" sz="2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99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594</TotalTime>
  <Words>718</Words>
  <Application>Microsoft Office PowerPoint</Application>
  <PresentationFormat>Affichage à l'écran (4:3)</PresentationFormat>
  <Paragraphs>56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2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62</cp:revision>
  <dcterms:created xsi:type="dcterms:W3CDTF">2024-03-05T08:31:45Z</dcterms:created>
  <dcterms:modified xsi:type="dcterms:W3CDTF">2024-03-11T08:32:40Z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