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wdp" ContentType="image/vnd.ms-photo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1" r:id="rId2"/>
    <p:sldId id="306" r:id="rId3"/>
    <p:sldId id="267" r:id="rId4"/>
    <p:sldId id="282" r:id="rId5"/>
    <p:sldId id="274" r:id="rId6"/>
    <p:sldId id="334" r:id="rId7"/>
    <p:sldId id="290" r:id="rId8"/>
    <p:sldId id="296" r:id="rId9"/>
    <p:sldId id="283" r:id="rId10"/>
    <p:sldId id="268" r:id="rId11"/>
    <p:sldId id="280" r:id="rId12"/>
    <p:sldId id="257" r:id="rId13"/>
    <p:sldId id="332" r:id="rId14"/>
    <p:sldId id="260" r:id="rId15"/>
    <p:sldId id="330" r:id="rId16"/>
    <p:sldId id="263" r:id="rId17"/>
    <p:sldId id="331" r:id="rId18"/>
    <p:sldId id="264" r:id="rId19"/>
    <p:sldId id="321" r:id="rId20"/>
    <p:sldId id="319" r:id="rId21"/>
    <p:sldId id="265" r:id="rId22"/>
    <p:sldId id="266" r:id="rId23"/>
    <p:sldId id="286" r:id="rId24"/>
    <p:sldId id="259" r:id="rId25"/>
    <p:sldId id="314" r:id="rId26"/>
    <p:sldId id="270" r:id="rId27"/>
    <p:sldId id="258" r:id="rId28"/>
    <p:sldId id="300" r:id="rId29"/>
    <p:sldId id="275" r:id="rId30"/>
    <p:sldId id="320" r:id="rId31"/>
    <p:sldId id="308" r:id="rId32"/>
    <p:sldId id="333" r:id="rId33"/>
    <p:sldId id="328" r:id="rId34"/>
    <p:sldId id="272" r:id="rId35"/>
    <p:sldId id="276" r:id="rId36"/>
    <p:sldId id="338" r:id="rId37"/>
    <p:sldId id="278" r:id="rId38"/>
    <p:sldId id="315" r:id="rId39"/>
    <p:sldId id="281" r:id="rId40"/>
    <p:sldId id="284" r:id="rId41"/>
    <p:sldId id="285" r:id="rId42"/>
    <p:sldId id="318" r:id="rId43"/>
    <p:sldId id="287" r:id="rId44"/>
    <p:sldId id="317" r:id="rId45"/>
    <p:sldId id="316" r:id="rId46"/>
    <p:sldId id="302" r:id="rId47"/>
    <p:sldId id="292" r:id="rId48"/>
    <p:sldId id="313" r:id="rId49"/>
    <p:sldId id="337" r:id="rId50"/>
    <p:sldId id="294" r:id="rId51"/>
    <p:sldId id="312" r:id="rId52"/>
    <p:sldId id="339" r:id="rId53"/>
    <p:sldId id="295" r:id="rId54"/>
    <p:sldId id="324" r:id="rId55"/>
    <p:sldId id="323" r:id="rId56"/>
    <p:sldId id="297" r:id="rId57"/>
    <p:sldId id="298" r:id="rId58"/>
    <p:sldId id="325" r:id="rId59"/>
    <p:sldId id="307" r:id="rId60"/>
    <p:sldId id="299" r:id="rId61"/>
    <p:sldId id="311" r:id="rId62"/>
    <p:sldId id="310" r:id="rId63"/>
    <p:sldId id="289" r:id="rId64"/>
    <p:sldId id="303" r:id="rId65"/>
    <p:sldId id="304" r:id="rId66"/>
    <p:sldId id="335" r:id="rId67"/>
    <p:sldId id="305" r:id="rId68"/>
    <p:sldId id="336" r:id="rId69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0FF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2" d="100"/>
          <a:sy n="92" d="100"/>
        </p:scale>
        <p:origin x="1374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theme" Target="theme/theme1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B18B7-D467-4B14-8189-5EDACEFA50B6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0912-BBCF-41B6-B621-1AB0AF7015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173992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B18B7-D467-4B14-8189-5EDACEFA50B6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0912-BBCF-41B6-B621-1AB0AF7015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2769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B18B7-D467-4B14-8189-5EDACEFA50B6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0912-BBCF-41B6-B621-1AB0AF7015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97844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B18B7-D467-4B14-8189-5EDACEFA50B6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0912-BBCF-41B6-B621-1AB0AF7015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22766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B18B7-D467-4B14-8189-5EDACEFA50B6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0912-BBCF-41B6-B621-1AB0AF7015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168200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B18B7-D467-4B14-8189-5EDACEFA50B6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0912-BBCF-41B6-B621-1AB0AF7015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8647181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B18B7-D467-4B14-8189-5EDACEFA50B6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0912-BBCF-41B6-B621-1AB0AF7015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8707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B18B7-D467-4B14-8189-5EDACEFA50B6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0912-BBCF-41B6-B621-1AB0AF7015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043419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 smtClean="0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B18B7-D467-4B14-8189-5EDACEFA50B6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0912-BBCF-41B6-B621-1AB0AF7015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99800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B18B7-D467-4B14-8189-5EDACEFA50B6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0912-BBCF-41B6-B621-1AB0AF7015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6470341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DB18B7-D467-4B14-8189-5EDACEFA50B6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2D90912-BBCF-41B6-B621-1AB0AF7015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462385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0DB18B7-D467-4B14-8189-5EDACEFA50B6}" type="datetimeFigureOut">
              <a:rPr lang="fr-FR" smtClean="0"/>
              <a:t>01/03/2024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2D90912-BBCF-41B6-B621-1AB0AF701558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7345644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audio" Target="../media/audio1.wav"/><Relationship Id="rId5" Type="http://schemas.openxmlformats.org/officeDocument/2006/relationships/image" Target="../media/image3.jp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jpg"/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3" Type="http://schemas.microsoft.com/office/2007/relationships/hdphoto" Target="../media/hdphoto1.wdp"/><Relationship Id="rId2" Type="http://schemas.openxmlformats.org/officeDocument/2006/relationships/image" Target="../media/image64.pn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7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8.jp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9.JPG"/><Relationship Id="rId1" Type="http://schemas.openxmlformats.org/officeDocument/2006/relationships/slideLayout" Target="../slideLayouts/slideLayout1.xml"/></Relationships>
</file>

<file path=ppt/slides/_rels/slide6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0.jpg"/><Relationship Id="rId1" Type="http://schemas.openxmlformats.org/officeDocument/2006/relationships/slideLayout" Target="../slideLayouts/slideLayout1.xml"/></Relationships>
</file>

<file path=ppt/slides/_rels/slide68.xml.rels><?xml version="1.0" encoding="UTF-8" standalone="yes"?>
<Relationships xmlns="http://schemas.openxmlformats.org/package/2006/relationships"><Relationship Id="rId3" Type="http://schemas.microsoft.com/office/2007/relationships/hdphoto" Target="../media/hdphoto2.wdp"/><Relationship Id="rId2" Type="http://schemas.openxmlformats.org/officeDocument/2006/relationships/image" Target="../media/image71.pn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89225" y="5730899"/>
            <a:ext cx="62657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Franchissez le portail en fer forgé et parcourez l’allée qui vous mène au château.</a:t>
            </a:r>
          </a:p>
        </p:txBody>
      </p:sp>
      <p:sp>
        <p:nvSpPr>
          <p:cNvPr id="4" name="Rectangle 3"/>
          <p:cNvSpPr/>
          <p:nvPr/>
        </p:nvSpPr>
        <p:spPr>
          <a:xfrm>
            <a:off x="2712170" y="220579"/>
            <a:ext cx="333617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Digoin</a:t>
            </a:r>
            <a:endParaRPr lang="fr-FR" sz="2800" dirty="0"/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111" t="-1" r="9805" b="3250"/>
          <a:stretch/>
        </p:blipFill>
        <p:spPr>
          <a:xfrm>
            <a:off x="83127" y="105790"/>
            <a:ext cx="1361209" cy="1674164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465" r="11628" b="2907"/>
          <a:stretch/>
        </p:blipFill>
        <p:spPr>
          <a:xfrm>
            <a:off x="7637318" y="105790"/>
            <a:ext cx="1392382" cy="1735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61137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>
        <p:sndAc>
          <p:stSnd loop="1">
            <p:snd r:embed="rId2" name="615840_aphyosemion_001.wav"/>
          </p:stSnd>
        </p:sndAc>
      </p:transition>
    </mc:Choice>
    <mc:Fallback xmlns="">
      <p:transition spd="slow" advTm="8000">
        <p:sndAc>
          <p:stSnd loop="1">
            <p:snd r:embed="rId6" name="615840_aphyosemion_00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pattFill prst="pct5">
            <a:fgClr>
              <a:schemeClr val="accent1"/>
            </a:fgClr>
            <a:bgClr>
              <a:schemeClr val="bg1"/>
            </a:bgClr>
          </a:pattFill>
        </p:spPr>
      </p:pic>
      <p:sp>
        <p:nvSpPr>
          <p:cNvPr id="8" name="Rectangle 7"/>
          <p:cNvSpPr/>
          <p:nvPr/>
        </p:nvSpPr>
        <p:spPr>
          <a:xfrm>
            <a:off x="3481233" y="5800428"/>
            <a:ext cx="55279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beaux châteaux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médiéval avec 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splendides jardins à la française,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9" name="Rectangle 8"/>
          <p:cNvSpPr/>
          <p:nvPr/>
        </p:nvSpPr>
        <p:spPr>
          <a:xfrm>
            <a:off x="2648975" y="243889"/>
            <a:ext cx="49968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Digoin 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Palinges</a:t>
            </a:r>
          </a:p>
        </p:txBody>
      </p:sp>
    </p:spTree>
    <p:extLst>
      <p:ext uri="{BB962C8B-B14F-4D97-AF65-F5344CB8AC3E}">
        <p14:creationId xmlns:p14="http://schemas.microsoft.com/office/powerpoint/2010/main" val="1581072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8000"/>
    </mc:Choice>
    <mc:Fallback xmlns="">
      <p:transition spd="slow" advTm="800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11211" y="5084973"/>
            <a:ext cx="866208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Monument historique meublé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e, le château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Digoin,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 au cœur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domaine de 35 hectares,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témoin de notre patrimoine passé mais également présent, </a:t>
            </a:r>
          </a:p>
        </p:txBody>
      </p:sp>
    </p:spTree>
    <p:extLst>
      <p:ext uri="{BB962C8B-B14F-4D97-AF65-F5344CB8AC3E}">
        <p14:creationId xmlns:p14="http://schemas.microsoft.com/office/powerpoint/2010/main" val="26583349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458350" y="482014"/>
            <a:ext cx="499688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Digoin à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Palinges</a:t>
            </a:r>
          </a:p>
        </p:txBody>
      </p:sp>
    </p:spTree>
    <p:extLst>
      <p:ext uri="{BB962C8B-B14F-4D97-AF65-F5344CB8AC3E}">
        <p14:creationId xmlns:p14="http://schemas.microsoft.com/office/powerpoint/2010/main" val="40529332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399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2975" y="343585"/>
            <a:ext cx="79057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Le Château de Marguerite de Bourgogne à Couches</a:t>
            </a:r>
          </a:p>
        </p:txBody>
      </p:sp>
      <p:sp>
        <p:nvSpPr>
          <p:cNvPr id="4" name="Rectangle 3"/>
          <p:cNvSpPr/>
          <p:nvPr/>
        </p:nvSpPr>
        <p:spPr>
          <a:xfrm>
            <a:off x="96982" y="5376889"/>
            <a:ext cx="914400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forteresse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médiévale sous toutes ses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latitudes des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souterrains aux donjons, en passant par la chapelle et à la Tour de justice).</a:t>
            </a:r>
          </a:p>
        </p:txBody>
      </p:sp>
    </p:spTree>
    <p:extLst>
      <p:ext uri="{BB962C8B-B14F-4D97-AF65-F5344CB8AC3E}">
        <p14:creationId xmlns:p14="http://schemas.microsoft.com/office/powerpoint/2010/main" val="389272920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3093"/>
            <a:ext cx="9144000" cy="6854907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42975" y="343585"/>
            <a:ext cx="7905750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de Marguerite de Bourgogne à Couches</a:t>
            </a:r>
          </a:p>
        </p:txBody>
      </p:sp>
      <p:sp>
        <p:nvSpPr>
          <p:cNvPr id="6" name="Rectangle 5"/>
          <p:cNvSpPr/>
          <p:nvPr/>
        </p:nvSpPr>
        <p:spPr>
          <a:xfrm>
            <a:off x="124692" y="5083803"/>
            <a:ext cx="914399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l'âme fascinante du Château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 joyau médiéval niché au cœur de la Bourgogne. Avec une histoire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riche  ,il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témoigne des époques successives, de la féodalité à la Renaissance. </a:t>
            </a:r>
          </a:p>
        </p:txBody>
      </p:sp>
    </p:spTree>
    <p:extLst>
      <p:ext uri="{BB962C8B-B14F-4D97-AF65-F5344CB8AC3E}">
        <p14:creationId xmlns:p14="http://schemas.microsoft.com/office/powerpoint/2010/main" val="15414285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1"/>
          </a:xfrm>
          <a:prstGeom prst="rect">
            <a:avLst/>
          </a:prstGeom>
        </p:spPr>
      </p:pic>
      <p:sp>
        <p:nvSpPr>
          <p:cNvPr id="8" name="Rectangle 7"/>
          <p:cNvSpPr/>
          <p:nvPr/>
        </p:nvSpPr>
        <p:spPr>
          <a:xfrm>
            <a:off x="353291" y="5632801"/>
            <a:ext cx="8271164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plus grand château Renaissance de Bourgogne du Sud, lieu de naissance du maréchal de Mac Mahon. </a:t>
            </a:r>
          </a:p>
        </p:txBody>
      </p:sp>
      <p:sp>
        <p:nvSpPr>
          <p:cNvPr id="2" name="Rectangle 1"/>
          <p:cNvSpPr/>
          <p:nvPr/>
        </p:nvSpPr>
        <p:spPr>
          <a:xfrm>
            <a:off x="1694461" y="403226"/>
            <a:ext cx="5918608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Sully en Saône et Loire</a:t>
            </a:r>
            <a:endParaRPr lang="fr-FR" sz="32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692237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476084" y="612345"/>
            <a:ext cx="266002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Sully</a:t>
            </a:r>
          </a:p>
        </p:txBody>
      </p:sp>
      <p:sp>
        <p:nvSpPr>
          <p:cNvPr id="4" name="Rectangle 3"/>
          <p:cNvSpPr/>
          <p:nvPr/>
        </p:nvSpPr>
        <p:spPr>
          <a:xfrm>
            <a:off x="464993" y="5357244"/>
            <a:ext cx="821401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ce beau château de famille est né le célèbre Maréchal de Mac Mahon, un des premiers Présidents de la République française</a:t>
            </a:r>
          </a:p>
        </p:txBody>
      </p:sp>
    </p:spTree>
    <p:extLst>
      <p:ext uri="{BB962C8B-B14F-4D97-AF65-F5344CB8AC3E}">
        <p14:creationId xmlns:p14="http://schemas.microsoft.com/office/powerpoint/2010/main" val="11548578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955"/>
          <a:stretch/>
        </p:blipFill>
        <p:spPr>
          <a:xfrm>
            <a:off x="-35830" y="11880"/>
            <a:ext cx="917983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98664" y="334880"/>
            <a:ext cx="2582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Sully</a:t>
            </a:r>
          </a:p>
        </p:txBody>
      </p:sp>
      <p:sp>
        <p:nvSpPr>
          <p:cNvPr id="4" name="Rectangle 3"/>
          <p:cNvSpPr/>
          <p:nvPr/>
        </p:nvSpPr>
        <p:spPr>
          <a:xfrm>
            <a:off x="172316" y="5654251"/>
            <a:ext cx="8210550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château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vu naître le Président de la République qui occupa le premier l’Elysée :</a:t>
            </a:r>
          </a:p>
        </p:txBody>
      </p:sp>
    </p:spTree>
    <p:extLst>
      <p:ext uri="{BB962C8B-B14F-4D97-AF65-F5344CB8AC3E}">
        <p14:creationId xmlns:p14="http://schemas.microsoft.com/office/powerpoint/2010/main" val="33744562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14119" y="587631"/>
            <a:ext cx="2582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Sully</a:t>
            </a:r>
          </a:p>
        </p:txBody>
      </p:sp>
      <p:sp>
        <p:nvSpPr>
          <p:cNvPr id="4" name="Rectangle 3"/>
          <p:cNvSpPr/>
          <p:nvPr/>
        </p:nvSpPr>
        <p:spPr>
          <a:xfrm>
            <a:off x="493568" y="5669108"/>
            <a:ext cx="8427028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Joyau de la Renaissance française, Sully et ses tours se reflètent tranquillement dans l’eau des douves qui les entourent. </a:t>
            </a:r>
          </a:p>
        </p:txBody>
      </p:sp>
    </p:spTree>
    <p:extLst>
      <p:ext uri="{BB962C8B-B14F-4D97-AF65-F5344CB8AC3E}">
        <p14:creationId xmlns:p14="http://schemas.microsoft.com/office/powerpoint/2010/main" val="18051279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662346" y="688170"/>
            <a:ext cx="258275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Sully</a:t>
            </a:r>
          </a:p>
        </p:txBody>
      </p:sp>
    </p:spTree>
    <p:extLst>
      <p:ext uri="{BB962C8B-B14F-4D97-AF65-F5344CB8AC3E}">
        <p14:creationId xmlns:p14="http://schemas.microsoft.com/office/powerpoint/2010/main" val="7272556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90043" y="320453"/>
            <a:ext cx="3140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Cormatin</a:t>
            </a:r>
          </a:p>
        </p:txBody>
      </p:sp>
      <p:sp>
        <p:nvSpPr>
          <p:cNvPr id="5" name="Rectangle 4"/>
          <p:cNvSpPr/>
          <p:nvPr/>
        </p:nvSpPr>
        <p:spPr>
          <a:xfrm>
            <a:off x="555211" y="5022828"/>
            <a:ext cx="82975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'est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château de Cormatin qu'on découvre ce trésor Renaissance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!Raffinement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Grand Siècle dans les salles dorées et appartements d'époque Louis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2825976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748479" y="792079"/>
            <a:ext cx="314060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Cormatin</a:t>
            </a:r>
          </a:p>
        </p:txBody>
      </p:sp>
      <p:sp>
        <p:nvSpPr>
          <p:cNvPr id="5" name="Rectangle 4"/>
          <p:cNvSpPr/>
          <p:nvPr/>
        </p:nvSpPr>
        <p:spPr>
          <a:xfrm>
            <a:off x="262370" y="5722783"/>
            <a:ext cx="85932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Cheminées, plafonds et boiseries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peints, sculptés et dorés avec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exubérance pour le favori de la reine Marie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Médici</a:t>
            </a:r>
            <a:endParaRPr lang="fr-FR" sz="2800" dirty="0"/>
          </a:p>
        </p:txBody>
      </p:sp>
      <p:sp>
        <p:nvSpPr>
          <p:cNvPr id="6" name="Rectangle 5"/>
          <p:cNvSpPr/>
          <p:nvPr/>
        </p:nvSpPr>
        <p:spPr>
          <a:xfrm>
            <a:off x="158461" y="5199563"/>
            <a:ext cx="8619259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demeure des Marquis d'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Huxelles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édifiée de 1606 à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1625</a:t>
            </a:r>
          </a:p>
        </p:txBody>
      </p:sp>
    </p:spTree>
    <p:extLst>
      <p:ext uri="{BB962C8B-B14F-4D97-AF65-F5344CB8AC3E}">
        <p14:creationId xmlns:p14="http://schemas.microsoft.com/office/powerpoint/2010/main" val="16367248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855721" y="735912"/>
            <a:ext cx="31181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Trélague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24066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855721" y="735912"/>
            <a:ext cx="31181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Trélague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0383"/>
          <a:stretch/>
        </p:blipFill>
        <p:spPr>
          <a:xfrm>
            <a:off x="0" y="0"/>
            <a:ext cx="9144000" cy="6887273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556054" y="4867701"/>
            <a:ext cx="839023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Trélague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est composé d'un donjon médiéval et d'un corps de bâtiment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siècle. Visite du parc à la française et à l'anglaise.</a:t>
            </a:r>
          </a:p>
        </p:txBody>
      </p:sp>
      <p:sp>
        <p:nvSpPr>
          <p:cNvPr id="6" name="Rectangle 5"/>
          <p:cNvSpPr/>
          <p:nvPr/>
        </p:nvSpPr>
        <p:spPr>
          <a:xfrm>
            <a:off x="1349506" y="474302"/>
            <a:ext cx="311816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Trélague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4946002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46569" y="352854"/>
            <a:ext cx="53807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Saint-Point - Lamartine</a:t>
            </a:r>
          </a:p>
        </p:txBody>
      </p:sp>
      <p:sp>
        <p:nvSpPr>
          <p:cNvPr id="4" name="Rectangle 3"/>
          <p:cNvSpPr/>
          <p:nvPr/>
        </p:nvSpPr>
        <p:spPr>
          <a:xfrm>
            <a:off x="307514" y="5170346"/>
            <a:ext cx="835316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tombeau du poète jouxte le château où ses souvenirs sont omniprésents. De sa chambre au cabinet de travail, tout rappelle sa vie d'homme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lettres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007305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9550"/>
          <a:stretch/>
        </p:blipFill>
        <p:spPr>
          <a:xfrm>
            <a:off x="7272" y="-1"/>
            <a:ext cx="9189721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246569" y="352854"/>
            <a:ext cx="538070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Saint-Point - Lamartine</a:t>
            </a:r>
          </a:p>
        </p:txBody>
      </p:sp>
      <p:sp>
        <p:nvSpPr>
          <p:cNvPr id="5" name="Rectangle 4"/>
          <p:cNvSpPr/>
          <p:nvPr/>
        </p:nvSpPr>
        <p:spPr>
          <a:xfrm>
            <a:off x="700345" y="5360663"/>
            <a:ext cx="780357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d‘un homme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politique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ardent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défenseur du drapeau français,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sa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famille chérie, ses voyages...</a:t>
            </a:r>
          </a:p>
        </p:txBody>
      </p:sp>
    </p:spTree>
    <p:extLst>
      <p:ext uri="{BB962C8B-B14F-4D97-AF65-F5344CB8AC3E}">
        <p14:creationId xmlns:p14="http://schemas.microsoft.com/office/powerpoint/2010/main" val="30027117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19466" y="272534"/>
            <a:ext cx="30139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Abbaye de la Ferté</a:t>
            </a:r>
          </a:p>
        </p:txBody>
      </p:sp>
      <p:sp>
        <p:nvSpPr>
          <p:cNvPr id="4" name="Rectangle 3"/>
          <p:cNvSpPr/>
          <p:nvPr/>
        </p:nvSpPr>
        <p:spPr>
          <a:xfrm>
            <a:off x="275359" y="5291500"/>
            <a:ext cx="85932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L'Abbaye de la Ferté force l'admiration. L'enceinte, le parc et les bâtiments impressionnent. Dernier témoignage de l'ancien monastère dont il fut le palais abbatial, </a:t>
            </a:r>
          </a:p>
        </p:txBody>
      </p:sp>
    </p:spTree>
    <p:extLst>
      <p:ext uri="{BB962C8B-B14F-4D97-AF65-F5344CB8AC3E}">
        <p14:creationId xmlns:p14="http://schemas.microsoft.com/office/powerpoint/2010/main" val="36970291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702" r="2298"/>
          <a:stretch/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858057" y="314098"/>
            <a:ext cx="301396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Abbaye de la Ferté</a:t>
            </a:r>
          </a:p>
        </p:txBody>
      </p:sp>
      <p:sp>
        <p:nvSpPr>
          <p:cNvPr id="5" name="Rectangle 4"/>
          <p:cNvSpPr/>
          <p:nvPr/>
        </p:nvSpPr>
        <p:spPr>
          <a:xfrm>
            <a:off x="213012" y="5059464"/>
            <a:ext cx="87179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Première fille de Cîteaux, La Ferté est devenue après la révolution le berceau d'une famille de savants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d'inventeur, à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intérieurs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découvrir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nombreux objets scientifiques</a:t>
            </a:r>
          </a:p>
        </p:txBody>
      </p:sp>
    </p:spTree>
    <p:extLst>
      <p:ext uri="{BB962C8B-B14F-4D97-AF65-F5344CB8AC3E}">
        <p14:creationId xmlns:p14="http://schemas.microsoft.com/office/powerpoint/2010/main" val="20038895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77"/>
          <a:stretch/>
        </p:blipFill>
        <p:spPr>
          <a:xfrm>
            <a:off x="-6856" y="-51955"/>
            <a:ext cx="9150856" cy="6909955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188804" y="5069854"/>
            <a:ext cx="875953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château-fort, au sein duquel naquit saint Hugues, le grand Abbé de Cluny, conserve son donjon carré roman, le plus ancien de Bourgogne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(du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X-XI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siècles), haut de 22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mètres</a:t>
            </a:r>
            <a:endParaRPr lang="fr-FR" sz="2800" dirty="0"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079712" y="802470"/>
            <a:ext cx="342433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Saint-Hugues</a:t>
            </a:r>
          </a:p>
        </p:txBody>
      </p:sp>
    </p:spTree>
    <p:extLst>
      <p:ext uri="{BB962C8B-B14F-4D97-AF65-F5344CB8AC3E}">
        <p14:creationId xmlns:p14="http://schemas.microsoft.com/office/powerpoint/2010/main" val="6445755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924945" y="415409"/>
            <a:ext cx="346139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Saint-Hugues</a:t>
            </a:r>
          </a:p>
        </p:txBody>
      </p:sp>
      <p:sp>
        <p:nvSpPr>
          <p:cNvPr id="4" name="Rectangle 3"/>
          <p:cNvSpPr/>
          <p:nvPr/>
        </p:nvSpPr>
        <p:spPr>
          <a:xfrm>
            <a:off x="2358736" y="6036388"/>
            <a:ext cx="6172201" cy="83099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protégeaient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porte d’entrée à pont-levis et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herse </a:t>
            </a:r>
          </a:p>
          <a:p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4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264968" y="5170663"/>
            <a:ext cx="880110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d'architecture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militaire médiévale avec son caractéristique donjon carré roman. Au devant, deux tours en demi-lune (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siècle) </a:t>
            </a:r>
          </a:p>
        </p:txBody>
      </p:sp>
    </p:spTree>
    <p:extLst>
      <p:ext uri="{BB962C8B-B14F-4D97-AF65-F5344CB8AC3E}">
        <p14:creationId xmlns:p14="http://schemas.microsoft.com/office/powerpoint/2010/main" val="319123583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809492" y="575275"/>
            <a:ext cx="26639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Drée</a:t>
            </a:r>
          </a:p>
        </p:txBody>
      </p:sp>
      <p:sp>
        <p:nvSpPr>
          <p:cNvPr id="4" name="Rectangle 3"/>
          <p:cNvSpPr/>
          <p:nvPr/>
        </p:nvSpPr>
        <p:spPr>
          <a:xfrm>
            <a:off x="284205" y="5467750"/>
            <a:ext cx="857558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Surnommé "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Le Petit Versailles du Charolais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", cette demeure somptueuse révèle des intérieurs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remarquables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835717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81841" y="5211772"/>
            <a:ext cx="8780318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Possède une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chapelle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insoupçonnée , un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moment hors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temps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promenade dans le parc et les jardins à la française... </a:t>
            </a:r>
            <a:endParaRPr lang="fr-FR" sz="2800" dirty="0">
              <a:solidFill>
                <a:srgbClr val="FFFF00"/>
              </a:solidFill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957360" y="501134"/>
            <a:ext cx="258436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Drée</a:t>
            </a:r>
          </a:p>
        </p:txBody>
      </p:sp>
    </p:spTree>
    <p:extLst>
      <p:ext uri="{BB962C8B-B14F-4D97-AF65-F5344CB8AC3E}">
        <p14:creationId xmlns:p14="http://schemas.microsoft.com/office/powerpoint/2010/main" val="6605696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09492" y="575275"/>
            <a:ext cx="26639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Drée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313" r="5482"/>
          <a:stretch/>
        </p:blipFill>
        <p:spPr>
          <a:xfrm>
            <a:off x="0" y="0"/>
            <a:ext cx="916478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183046" y="313665"/>
            <a:ext cx="550343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belle fontaine du Château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Drée</a:t>
            </a:r>
          </a:p>
        </p:txBody>
      </p:sp>
    </p:spTree>
    <p:extLst>
      <p:ext uri="{BB962C8B-B14F-4D97-AF65-F5344CB8AC3E}">
        <p14:creationId xmlns:p14="http://schemas.microsoft.com/office/powerpoint/2010/main" val="187947331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6000"/>
    </mc:Choice>
    <mc:Fallback xmlns="">
      <p:transition spd="slow" advTm="6000"/>
    </mc:Fallback>
  </mc:AlternateContent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3809492" y="575275"/>
            <a:ext cx="266399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Drée</a:t>
            </a:r>
          </a:p>
        </p:txBody>
      </p:sp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547"/>
          <a:stretch/>
        </p:blipFill>
        <p:spPr>
          <a:xfrm>
            <a:off x="0" y="0"/>
            <a:ext cx="9169765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968130" y="313665"/>
            <a:ext cx="408964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jardins à la française... </a:t>
            </a:r>
          </a:p>
        </p:txBody>
      </p:sp>
    </p:spTree>
    <p:extLst>
      <p:ext uri="{BB962C8B-B14F-4D97-AF65-F5344CB8AC3E}">
        <p14:creationId xmlns:p14="http://schemas.microsoft.com/office/powerpoint/2010/main" val="17666306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54075" y="337407"/>
            <a:ext cx="252697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d'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Epiry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7982" y="5520357"/>
            <a:ext cx="83335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gentilhomme satirique Roger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Rabutin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cousin de Madame de Sévigné y naquit en 1618.</a:t>
            </a:r>
          </a:p>
        </p:txBody>
      </p:sp>
    </p:spTree>
    <p:extLst>
      <p:ext uri="{BB962C8B-B14F-4D97-AF65-F5344CB8AC3E}">
        <p14:creationId xmlns:p14="http://schemas.microsoft.com/office/powerpoint/2010/main" val="11099474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49380" y="5270699"/>
            <a:ext cx="869719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Deux lions de pierre gardent la grille précédée d'un pont. Quatre tours rondes (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siècle) protègent le corps du logis (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siècle)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6152101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99946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80261" y="285439"/>
            <a:ext cx="6734536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Ecuries du château de Chaumont en Charolais </a:t>
            </a:r>
          </a:p>
        </p:txBody>
      </p:sp>
      <p:sp>
        <p:nvSpPr>
          <p:cNvPr id="4" name="Rectangle 3"/>
          <p:cNvSpPr/>
          <p:nvPr/>
        </p:nvSpPr>
        <p:spPr>
          <a:xfrm>
            <a:off x="358486" y="5350408"/>
            <a:ext cx="842702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Saint-Bonnet-de-Joux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Ecuries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Chaumont-La guiche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dans l'une des plus grandes écuries privées de France, chef-d'œuvre de l'architecture équestre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siècle.</a:t>
            </a:r>
          </a:p>
        </p:txBody>
      </p:sp>
    </p:spTree>
    <p:extLst>
      <p:ext uri="{BB962C8B-B14F-4D97-AF65-F5344CB8AC3E}">
        <p14:creationId xmlns:p14="http://schemas.microsoft.com/office/powerpoint/2010/main" val="791234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965" r="5174"/>
          <a:stretch/>
        </p:blipFill>
        <p:spPr>
          <a:xfrm>
            <a:off x="-1" y="72736"/>
            <a:ext cx="9216737" cy="6785264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935182" y="5066437"/>
            <a:ext cx="87803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Ces écuries abritaient 99 chevaux, le 100e (la statue de Philibert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 guiche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) couronne fièrement la porte d'honneur !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cerné par un magnifique parc à l'anglaise. </a:t>
            </a:r>
          </a:p>
        </p:txBody>
      </p:sp>
    </p:spTree>
    <p:extLst>
      <p:ext uri="{BB962C8B-B14F-4D97-AF65-F5344CB8AC3E}">
        <p14:creationId xmlns:p14="http://schemas.microsoft.com/office/powerpoint/2010/main" val="11258493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135081" y="5530471"/>
            <a:ext cx="887383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Autre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style,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ce château et ses majestueuses écuries ancrées dans un écrin de verdure aux portes du Charolais. 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</a:t>
            </a:r>
            <a:r>
              <a:rPr lang="fr-FR" sz="24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4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Saint-Bonnet-de-Joux, l'une des plus grandes écuries privées d'Ancien Régime en France.</a:t>
            </a:r>
          </a:p>
        </p:txBody>
      </p:sp>
    </p:spTree>
    <p:extLst>
      <p:ext uri="{BB962C8B-B14F-4D97-AF65-F5344CB8AC3E}">
        <p14:creationId xmlns:p14="http://schemas.microsoft.com/office/powerpoint/2010/main" val="8188565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386" r="2409"/>
          <a:stretch/>
        </p:blipFill>
        <p:spPr>
          <a:xfrm>
            <a:off x="0" y="0"/>
            <a:ext cx="916478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93517" y="5253612"/>
            <a:ext cx="905048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Bâties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entre 1648 et 1652 par Henriette de La Guiche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la garde princière de son époux, Louis Emmanuel de Valois, petit-fils du roi Charles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IX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colonel général de la cavalerie légère. </a:t>
            </a:r>
          </a:p>
        </p:txBody>
      </p:sp>
    </p:spTree>
    <p:extLst>
      <p:ext uri="{BB962C8B-B14F-4D97-AF65-F5344CB8AC3E}">
        <p14:creationId xmlns:p14="http://schemas.microsoft.com/office/powerpoint/2010/main" val="27883786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58805" y="476421"/>
            <a:ext cx="29386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Morlet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581892" y="5256467"/>
            <a:ext cx="76996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 entre Beaune et Autun, en Saône et Loire, à la frontière de la Côte d'Or, le 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Morlet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endParaRPr lang="fr-FR" sz="2800" b="1" dirty="0" smtClean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très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méconnu. </a:t>
            </a:r>
          </a:p>
        </p:txBody>
      </p:sp>
    </p:spTree>
    <p:extLst>
      <p:ext uri="{BB962C8B-B14F-4D97-AF65-F5344CB8AC3E}">
        <p14:creationId xmlns:p14="http://schemas.microsoft.com/office/powerpoint/2010/main" val="5903974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90945" y="5149426"/>
            <a:ext cx="828155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Les différents bâtiments qui le composent sont pourtant remarquables: Sa Porterie et ses incroyables Mascarons, </a:t>
            </a:r>
            <a:endParaRPr lang="fr-FR" sz="2800" dirty="0"/>
          </a:p>
        </p:txBody>
      </p:sp>
      <p:sp>
        <p:nvSpPr>
          <p:cNvPr id="5" name="Rectangle 4"/>
          <p:cNvSpPr/>
          <p:nvPr/>
        </p:nvSpPr>
        <p:spPr>
          <a:xfrm>
            <a:off x="1856337" y="6103533"/>
            <a:ext cx="515076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et son Parc à l'anglaise,</a:t>
            </a:r>
            <a:endParaRPr lang="fr-FR" sz="2800" dirty="0"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33232" y="167597"/>
            <a:ext cx="293862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Morlet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195307930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8181"/>
          <a:stretch/>
        </p:blipFill>
        <p:spPr>
          <a:xfrm>
            <a:off x="0" y="-1"/>
            <a:ext cx="9159114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97750" y="204571"/>
            <a:ext cx="27815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Chassy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84463" y="4920402"/>
            <a:ext cx="8614064" cy="181588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Chassy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maison-forte daté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1056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devenue forteresse médiévale au 14e siècle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puis résidence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partir du 16e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siècle . détaché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village planté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une butte</a:t>
            </a:r>
          </a:p>
          <a:p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6595136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597750" y="204571"/>
            <a:ext cx="27815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Chassy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00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23824" y="4819561"/>
            <a:ext cx="889635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 daté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1056, mais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l’édifice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prend son aspect actuel au 15e siècle.</a:t>
            </a:r>
          </a:p>
        </p:txBody>
      </p:sp>
      <p:sp>
        <p:nvSpPr>
          <p:cNvPr id="7" name="Rectangle 6"/>
          <p:cNvSpPr/>
          <p:nvPr/>
        </p:nvSpPr>
        <p:spPr>
          <a:xfrm>
            <a:off x="2081216" y="5202168"/>
            <a:ext cx="70008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L’église, Saint Pierre-ès-Liens, a été construite à la fin du 11e siècle par les moines de Cluny</a:t>
            </a:r>
          </a:p>
        </p:txBody>
      </p:sp>
    </p:spTree>
    <p:extLst>
      <p:ext uri="{BB962C8B-B14F-4D97-AF65-F5344CB8AC3E}">
        <p14:creationId xmlns:p14="http://schemas.microsoft.com/office/powerpoint/2010/main" val="7748185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78832" y="439350"/>
            <a:ext cx="33441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Germolles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</p:txBody>
      </p:sp>
      <p:sp>
        <p:nvSpPr>
          <p:cNvPr id="4" name="Rectangle 3"/>
          <p:cNvSpPr/>
          <p:nvPr/>
        </p:nvSpPr>
        <p:spPr>
          <a:xfrm>
            <a:off x="218209" y="5268191"/>
            <a:ext cx="87803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A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Mellecey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immersion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 cœur du 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Germolles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là où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Philippe le Hardi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Duc de Bourgogne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Marguerite de Flandre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ont fait leur demeure ducale. </a:t>
            </a:r>
          </a:p>
        </p:txBody>
      </p:sp>
    </p:spTree>
    <p:extLst>
      <p:ext uri="{BB962C8B-B14F-4D97-AF65-F5344CB8AC3E}">
        <p14:creationId xmlns:p14="http://schemas.microsoft.com/office/powerpoint/2010/main" val="34200773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768" r="6137"/>
          <a:stretch/>
        </p:blipFill>
        <p:spPr>
          <a:xfrm>
            <a:off x="0" y="0"/>
            <a:ext cx="925530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49932" y="461665"/>
            <a:ext cx="334418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Germolles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</a:p>
        </p:txBody>
      </p:sp>
      <p:sp>
        <p:nvSpPr>
          <p:cNvPr id="6" name="Rectangle 5"/>
          <p:cNvSpPr/>
          <p:nvPr/>
        </p:nvSpPr>
        <p:spPr>
          <a:xfrm>
            <a:off x="449932" y="5720926"/>
            <a:ext cx="8430723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parcours mène du cellier à la suite ducale en passant par les chapelles, le châtelet, la cuisine et les allées du parc.</a:t>
            </a:r>
          </a:p>
        </p:txBody>
      </p:sp>
    </p:spTree>
    <p:extLst>
      <p:ext uri="{BB962C8B-B14F-4D97-AF65-F5344CB8AC3E}">
        <p14:creationId xmlns:p14="http://schemas.microsoft.com/office/powerpoint/2010/main" val="22102939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17146" y="491609"/>
            <a:ext cx="342593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Maison de Lamartine </a:t>
            </a:r>
          </a:p>
        </p:txBody>
      </p:sp>
      <p:sp>
        <p:nvSpPr>
          <p:cNvPr id="4" name="Rectangle 3"/>
          <p:cNvSpPr/>
          <p:nvPr/>
        </p:nvSpPr>
        <p:spPr>
          <a:xfrm>
            <a:off x="249382" y="5080245"/>
            <a:ext cx="889461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Construite en 1705 par l'arrière-grand-père d'Alphonse de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Lamartine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pour servir de « vendangeoir »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c'est dans cette maison que le poète a vécu toute son enfance et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adolescence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6618992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1" r="8296"/>
          <a:stretch/>
        </p:blipFill>
        <p:spPr>
          <a:xfrm>
            <a:off x="1" y="1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37680" y="482084"/>
            <a:ext cx="269208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Rully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476249" y="5653385"/>
            <a:ext cx="881062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Cette demeure ne passe pas inaperçue, légèrement perchée, avec à ses pieds des parcelles de vignes telle une traine.</a:t>
            </a:r>
          </a:p>
        </p:txBody>
      </p:sp>
    </p:spTree>
    <p:extLst>
      <p:ext uri="{BB962C8B-B14F-4D97-AF65-F5344CB8AC3E}">
        <p14:creationId xmlns:p14="http://schemas.microsoft.com/office/powerpoint/2010/main" val="3973222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6932"/>
          <a:stretch/>
        </p:blipFill>
        <p:spPr>
          <a:xfrm>
            <a:off x="3463" y="0"/>
            <a:ext cx="9140537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523875" y="70961"/>
            <a:ext cx="790574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Forteresse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médiévale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à l'architecture militaire : donjon carré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tours, courtines et chemin de ronde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 avec créneaux, mâchicoulis, meurtrières</a:t>
            </a:r>
            <a:r>
              <a:rPr lang="fr-FR" dirty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10905059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Image 5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250" r="3219"/>
          <a:stretch/>
        </p:blipFill>
        <p:spPr>
          <a:xfrm>
            <a:off x="0" y="0"/>
            <a:ext cx="9239479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496203" y="189407"/>
            <a:ext cx="3155031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Monceau</a:t>
            </a:r>
          </a:p>
        </p:txBody>
      </p:sp>
      <p:sp>
        <p:nvSpPr>
          <p:cNvPr id="5" name="Rectangle 4"/>
          <p:cNvSpPr/>
          <p:nvPr/>
        </p:nvSpPr>
        <p:spPr>
          <a:xfrm>
            <a:off x="292906" y="5334917"/>
            <a:ext cx="89465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Ce château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 appartenait à la famille de Lamartine qui passait plusieurs mois à l'automne, au moment des vendanges. Visite libre et gratuite du parc et de la chapelle. </a:t>
            </a:r>
          </a:p>
        </p:txBody>
      </p:sp>
    </p:spTree>
    <p:extLst>
      <p:ext uri="{BB962C8B-B14F-4D97-AF65-F5344CB8AC3E}">
        <p14:creationId xmlns:p14="http://schemas.microsoft.com/office/powerpoint/2010/main" val="33187488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236838" y="476420"/>
            <a:ext cx="3105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Forteresse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Berzé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601873" y="5310847"/>
            <a:ext cx="83750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en impose ce château avec ses 14 tours. Un lieu où les enfants ne perdront pas une miette de la visite et seront fascinés par les armures des chevaliers. </a:t>
            </a:r>
          </a:p>
        </p:txBody>
      </p:sp>
    </p:spTree>
    <p:extLst>
      <p:ext uri="{BB962C8B-B14F-4D97-AF65-F5344CB8AC3E}">
        <p14:creationId xmlns:p14="http://schemas.microsoft.com/office/powerpoint/2010/main" val="4192011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5455" r="4659"/>
          <a:stretch/>
        </p:blipFill>
        <p:spPr>
          <a:xfrm>
            <a:off x="0" y="0"/>
            <a:ext cx="9216736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2787221" y="1072634"/>
            <a:ext cx="31051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Forteresse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Berzé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368297" y="5324243"/>
            <a:ext cx="8177645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pour la petite histoire, sachez que ce site a été le lieu de tournage d'une super production américaine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782360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637" r="3068"/>
          <a:stretch/>
        </p:blipFill>
        <p:spPr>
          <a:xfrm>
            <a:off x="0" y="-1"/>
            <a:ext cx="9148496" cy="6858001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74073" y="5170347"/>
            <a:ext cx="86140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The Last Duel, un film sorti au cinéma en octobre 2021, signé Ridley Scott avec en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Guest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-star Matt Damon et quelques autres pointures, rien que ça ! </a:t>
            </a:r>
          </a:p>
        </p:txBody>
      </p:sp>
    </p:spTree>
    <p:extLst>
      <p:ext uri="{BB962C8B-B14F-4D97-AF65-F5344CB8AC3E}">
        <p14:creationId xmlns:p14="http://schemas.microsoft.com/office/powerpoint/2010/main" val="3998013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205430" cy="6858000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2550246" y="365209"/>
            <a:ext cx="459452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Berzé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le -Châtel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90918" y="5473005"/>
            <a:ext cx="8920597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Authentique joyau patrimonial de la Bourgogne du Sud, le château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une forteresse médiévale parmi les plus importantes et les mieux conservées des châteaux de Bourgogne</a:t>
            </a:r>
          </a:p>
        </p:txBody>
      </p:sp>
    </p:spTree>
    <p:extLst>
      <p:ext uri="{BB962C8B-B14F-4D97-AF65-F5344CB8AC3E}">
        <p14:creationId xmlns:p14="http://schemas.microsoft.com/office/powerpoint/2010/main" val="342111763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076571" y="402280"/>
            <a:ext cx="32303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Pierreclos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352167" y="5134399"/>
            <a:ext cx="8439665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Ambiance médiévale au 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Pierreclos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 Cette demeure historique se dresse majestueuse à la sortie du village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a de l’allure avec sa toiture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bourguignonne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603859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3076571" y="402280"/>
            <a:ext cx="32303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Pierreclos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76493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4000"/>
    </mc:Choice>
    <mc:Fallback xmlns="">
      <p:transition spd="slow" advTm="4000"/>
    </mc:Fallback>
  </mc:AlternateContent>
  <p:timing>
    <p:tnLst>
      <p:par>
        <p:cTn id="1" dur="indefinite" restart="never" nodeType="tmRoot"/>
      </p:par>
    </p:tnLst>
  </p:timing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3076571" y="402280"/>
            <a:ext cx="3230372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Pierreclos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6105" r="2584"/>
          <a:stretch/>
        </p:blipFill>
        <p:spPr>
          <a:xfrm>
            <a:off x="0" y="0"/>
            <a:ext cx="9237518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293973" y="5288202"/>
            <a:ext cx="8842664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Dégustation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des vins du domaine pour les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adultes,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boutique avec vins du domaine, souvenirs, gourmandises et spécialités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bourguignonnes , verres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vin et boissons fraiches en terrasse.</a:t>
            </a:r>
          </a:p>
        </p:txBody>
      </p:sp>
    </p:spTree>
    <p:extLst>
      <p:ext uri="{BB962C8B-B14F-4D97-AF65-F5344CB8AC3E}">
        <p14:creationId xmlns:p14="http://schemas.microsoft.com/office/powerpoint/2010/main" val="3247177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181"/>
          <a:stretch/>
        </p:blipFill>
        <p:spPr>
          <a:xfrm>
            <a:off x="-980" y="0"/>
            <a:ext cx="914498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8209" y="5419591"/>
            <a:ext cx="84893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ne passe pas inaperçue au pied des vignes. Il a de l’allure avec sa toiture bourguignonne couverte de tuiles vernissées.</a:t>
            </a:r>
          </a:p>
        </p:txBody>
      </p:sp>
    </p:spTree>
    <p:extLst>
      <p:ext uri="{BB962C8B-B14F-4D97-AF65-F5344CB8AC3E}">
        <p14:creationId xmlns:p14="http://schemas.microsoft.com/office/powerpoint/2010/main" val="3263227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8565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90271" y="723555"/>
            <a:ext cx="27463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Sercy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862445" y="5558365"/>
            <a:ext cx="790748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fort de plaine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Sercy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(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siècles) avec son étang bordé d'arbres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séculaires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9268097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2000"/>
    </mc:Choice>
    <mc:Fallback xmlns=""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9148125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3190271" y="422218"/>
            <a:ext cx="2746329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Sercy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4" name="Rectangle 3"/>
          <p:cNvSpPr/>
          <p:nvPr/>
        </p:nvSpPr>
        <p:spPr>
          <a:xfrm>
            <a:off x="1098066" y="5589538"/>
            <a:ext cx="693073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singularise par une haute tour circulaire surmontée d'un hourd (galerie de bois, </a:t>
            </a:r>
          </a:p>
        </p:txBody>
      </p:sp>
    </p:spTree>
    <p:extLst>
      <p:ext uri="{BB962C8B-B14F-4D97-AF65-F5344CB8AC3E}">
        <p14:creationId xmlns:p14="http://schemas.microsoft.com/office/powerpoint/2010/main" val="320809693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7000"/>
    </mc:Choice>
    <mc:Fallback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10800000" flipV="1">
            <a:off x="3399557" y="279112"/>
            <a:ext cx="3696567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      Le Creusot </a:t>
            </a:r>
          </a:p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la Verrerie</a:t>
            </a:r>
          </a:p>
        </p:txBody>
      </p:sp>
      <p:sp>
        <p:nvSpPr>
          <p:cNvPr id="4" name="Rectangle 3"/>
          <p:cNvSpPr/>
          <p:nvPr/>
        </p:nvSpPr>
        <p:spPr>
          <a:xfrm>
            <a:off x="426027" y="5575592"/>
            <a:ext cx="85621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Ancienne cristallerie, le château de la Verrerie a été la résidence de la famille Schneider. </a:t>
            </a:r>
          </a:p>
        </p:txBody>
      </p:sp>
    </p:spTree>
    <p:extLst>
      <p:ext uri="{BB962C8B-B14F-4D97-AF65-F5344CB8AC3E}">
        <p14:creationId xmlns:p14="http://schemas.microsoft.com/office/powerpoint/2010/main" val="4040869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9000"/>
    </mc:Choice>
    <mc:Fallback xmlns=""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 rot="10800000" flipV="1">
            <a:off x="3209057" y="332630"/>
            <a:ext cx="3696567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la Verrerie</a:t>
            </a:r>
          </a:p>
        </p:txBody>
      </p:sp>
      <p:sp>
        <p:nvSpPr>
          <p:cNvPr id="5" name="Rectangle 4"/>
          <p:cNvSpPr/>
          <p:nvPr/>
        </p:nvSpPr>
        <p:spPr>
          <a:xfrm>
            <a:off x="488372" y="5395390"/>
            <a:ext cx="849976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nos jours, le corps central du bâtiment abrite le musée de l'Homme et de l'Industrie (cristaux, histoire de la dynastie Schneider, peintures, maquettes).</a:t>
            </a:r>
          </a:p>
        </p:txBody>
      </p:sp>
    </p:spTree>
    <p:extLst>
      <p:ext uri="{BB962C8B-B14F-4D97-AF65-F5344CB8AC3E}">
        <p14:creationId xmlns:p14="http://schemas.microsoft.com/office/powerpoint/2010/main" val="39936974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1940980" y="263009"/>
            <a:ext cx="411202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Châteaux et Sites de défense</a:t>
            </a:r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2605" r="4319"/>
          <a:stretch/>
        </p:blipFill>
        <p:spPr>
          <a:xfrm>
            <a:off x="0" y="0"/>
            <a:ext cx="9170090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116954" y="5364356"/>
            <a:ext cx="89361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La Clayette est véritable joyau niché au cœur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Charolais-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Brionnais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Bourgogne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Sud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Il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appartient à la famille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Noblet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depuis 1722, soit depuis 3 siècles...</a:t>
            </a:r>
          </a:p>
        </p:txBody>
      </p:sp>
      <p:sp>
        <p:nvSpPr>
          <p:cNvPr id="2" name="Rectangle 1"/>
          <p:cNvSpPr/>
          <p:nvPr/>
        </p:nvSpPr>
        <p:spPr>
          <a:xfrm>
            <a:off x="1654758" y="547373"/>
            <a:ext cx="3581045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Château de La Clayette</a:t>
            </a:r>
          </a:p>
        </p:txBody>
      </p:sp>
    </p:spTree>
    <p:extLst>
      <p:ext uri="{BB962C8B-B14F-4D97-AF65-F5344CB8AC3E}">
        <p14:creationId xmlns:p14="http://schemas.microsoft.com/office/powerpoint/2010/main" val="227016205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80555" y="5152936"/>
            <a:ext cx="8946573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Impossible de rater le château et le bel étang en bordure de route. Le château médiéval se mire dans les douves, il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 conservé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son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pont-levis, il est entouré d’eau  et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92863" y="6014711"/>
            <a:ext cx="283282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Construit 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1380 </a:t>
            </a:r>
            <a:endParaRPr lang="fr-FR" sz="2800" dirty="0"/>
          </a:p>
        </p:txBody>
      </p:sp>
      <p:sp>
        <p:nvSpPr>
          <p:cNvPr id="6" name="Rectangle 5"/>
          <p:cNvSpPr/>
          <p:nvPr/>
        </p:nvSpPr>
        <p:spPr>
          <a:xfrm>
            <a:off x="1815629" y="615434"/>
            <a:ext cx="3951723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Château de La Clayette</a:t>
            </a:r>
          </a:p>
        </p:txBody>
      </p:sp>
    </p:spTree>
    <p:extLst>
      <p:ext uri="{BB962C8B-B14F-4D97-AF65-F5344CB8AC3E}">
        <p14:creationId xmlns:p14="http://schemas.microsoft.com/office/powerpoint/2010/main" val="36881948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Image 4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0204"/>
          <a:stretch/>
        </p:blipFill>
        <p:spPr>
          <a:xfrm>
            <a:off x="-72735" y="0"/>
            <a:ext cx="9216736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144279" y="79600"/>
            <a:ext cx="50658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Beaurepaire-en-Bresse</a:t>
            </a:r>
          </a:p>
        </p:txBody>
      </p:sp>
      <p:sp>
        <p:nvSpPr>
          <p:cNvPr id="6" name="Rectangle 5"/>
          <p:cNvSpPr/>
          <p:nvPr/>
        </p:nvSpPr>
        <p:spPr>
          <a:xfrm>
            <a:off x="123568" y="5191551"/>
            <a:ext cx="902043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Visite uniquement des extérieurs de ce château et de ses dépendances construits entre les XVème et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siècles.</a:t>
            </a:r>
          </a:p>
        </p:txBody>
      </p:sp>
    </p:spTree>
    <p:extLst>
      <p:ext uri="{BB962C8B-B14F-4D97-AF65-F5344CB8AC3E}">
        <p14:creationId xmlns:p14="http://schemas.microsoft.com/office/powerpoint/2010/main" val="27198077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9898"/>
          <a:stretch/>
        </p:blipFill>
        <p:spPr>
          <a:xfrm>
            <a:off x="-10391" y="0"/>
            <a:ext cx="9154391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2377373" y="425026"/>
            <a:ext cx="50658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Beaurepaire-en-Bresse</a:t>
            </a:r>
          </a:p>
        </p:txBody>
      </p:sp>
    </p:spTree>
    <p:extLst>
      <p:ext uri="{BB962C8B-B14F-4D97-AF65-F5344CB8AC3E}">
        <p14:creationId xmlns:p14="http://schemas.microsoft.com/office/powerpoint/2010/main" val="10257816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5000"/>
    </mc:Choice>
    <mc:Fallback xmlns="">
      <p:transition spd="slow" advTm="5000"/>
    </mc:Fallback>
  </mc:AlternateContent>
  <p:timing>
    <p:tnLst>
      <p:par>
        <p:cTn id="1" dur="indefinite" restart="never" nodeType="tmRoot"/>
      </p:par>
    </p:tnLst>
  </p:timing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2143624" y="407616"/>
            <a:ext cx="36828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Le Château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</a:rPr>
              <a:t>Brançion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</a:endParaRPr>
          </a:p>
        </p:txBody>
      </p:sp>
      <p:pic>
        <p:nvPicPr>
          <p:cNvPr id="6" name="Imag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70164" y="5903893"/>
            <a:ext cx="8946572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cheminer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 terrasses en terrasses pour atteindre celle de son donjon (haut de 23 m) et profiter d’une vue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imprenable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.</a:t>
            </a:r>
          </a:p>
        </p:txBody>
      </p:sp>
      <p:sp>
        <p:nvSpPr>
          <p:cNvPr id="8" name="Rectangle 7"/>
          <p:cNvSpPr/>
          <p:nvPr/>
        </p:nvSpPr>
        <p:spPr>
          <a:xfrm>
            <a:off x="1838824" y="331416"/>
            <a:ext cx="3682868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Brançion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7095336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9000"/>
    </mc:Choice>
    <mc:Fallback>
      <p:transition spd="slow" advTm="9000"/>
    </mc:Fallback>
  </mc:AlternateContent>
  <p:timing>
    <p:tnLst>
      <p:par>
        <p:cTn id="1" dur="indefinite" restart="never" nodeType="tmRoot"/>
      </p:par>
    </p:tnLst>
  </p:timing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Image 3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866" r="4659"/>
          <a:stretch/>
        </p:blipFill>
        <p:spPr>
          <a:xfrm>
            <a:off x="-20782" y="0"/>
            <a:ext cx="9164782" cy="6858000"/>
          </a:xfrm>
          <a:prstGeom prst="rect">
            <a:avLst/>
          </a:prstGeom>
        </p:spPr>
      </p:pic>
      <p:sp>
        <p:nvSpPr>
          <p:cNvPr id="5" name="Rectangle 4"/>
          <p:cNvSpPr/>
          <p:nvPr/>
        </p:nvSpPr>
        <p:spPr>
          <a:xfrm>
            <a:off x="3365552" y="501134"/>
            <a:ext cx="3690434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Le Château de </a:t>
            </a:r>
            <a:r>
              <a:rPr lang="fr-FR" sz="28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Brançion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350818" y="5620435"/>
            <a:ext cx="6421582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château féodal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Brançion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domine le village médiéval ainsi que la vallée de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Grosne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, </a:t>
            </a:r>
            <a:endParaRPr lang="fr-FR" sz="2800" dirty="0"/>
          </a:p>
        </p:txBody>
      </p:sp>
    </p:spTree>
    <p:extLst>
      <p:ext uri="{BB962C8B-B14F-4D97-AF65-F5344CB8AC3E}">
        <p14:creationId xmlns:p14="http://schemas.microsoft.com/office/powerpoint/2010/main" val="244962065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7000"/>
    </mc:Choice>
    <mc:Fallback xmlns="">
      <p:transition spd="slow" advTm="7000"/>
    </mc:Fallback>
  </mc:AlternateContent>
  <p:timing>
    <p:tnLst>
      <p:par>
        <p:cTn id="1" dur="indefinite" restart="never" nodeType="tmRoot"/>
      </p:par>
    </p:tnLst>
  </p:timing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4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 r="8238"/>
          <a:stretch/>
        </p:blipFill>
        <p:spPr>
          <a:xfrm>
            <a:off x="0" y="0"/>
            <a:ext cx="917184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33415" y="5618478"/>
            <a:ext cx="8905009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C'est un château-fort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daté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 siècle, remanié entre 1873 et 1878 par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Maurice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Ouradou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gendre de Viollet-le-Duc. </a:t>
            </a:r>
          </a:p>
        </p:txBody>
      </p:sp>
      <p:sp>
        <p:nvSpPr>
          <p:cNvPr id="4" name="Rectangle 3"/>
          <p:cNvSpPr/>
          <p:nvPr/>
        </p:nvSpPr>
        <p:spPr>
          <a:xfrm>
            <a:off x="2140484" y="501134"/>
            <a:ext cx="52116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Saint-Germain-lès-Buxy</a:t>
            </a:r>
          </a:p>
        </p:txBody>
      </p:sp>
    </p:spTree>
    <p:extLst>
      <p:ext uri="{BB962C8B-B14F-4D97-AF65-F5344CB8AC3E}">
        <p14:creationId xmlns:p14="http://schemas.microsoft.com/office/powerpoint/2010/main" val="2840625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0000"/>
    </mc:Choice>
    <mc:Fallback xmlns="">
      <p:transition spd="slow" advTm="10000"/>
    </mc:Fallback>
  </mc:AlternateContent>
  <p:timing>
    <p:tnLst>
      <p:par>
        <p:cTn id="1" dur="indefinite" restart="never" nodeType="tmRoot"/>
      </p:par>
    </p:tnLst>
  </p:timing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8387"/>
          <a:stretch/>
        </p:blipFill>
        <p:spPr>
          <a:xfrm>
            <a:off x="3808" y="0"/>
            <a:ext cx="9140192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482558" y="154583"/>
            <a:ext cx="5211683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Saint-Germain-lès-Buxy</a:t>
            </a:r>
          </a:p>
        </p:txBody>
      </p:sp>
      <p:sp>
        <p:nvSpPr>
          <p:cNvPr id="5" name="Rectangle 4"/>
          <p:cNvSpPr/>
          <p:nvPr/>
        </p:nvSpPr>
        <p:spPr>
          <a:xfrm>
            <a:off x="347476" y="4951999"/>
            <a:ext cx="8162678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Il perd alors son caractère défensif et austère pour devenir un ensemble romantique néo-Renaissance avec des accents néo-gothiques</a:t>
            </a:r>
          </a:p>
        </p:txBody>
      </p:sp>
    </p:spTree>
    <p:extLst>
      <p:ext uri="{BB962C8B-B14F-4D97-AF65-F5344CB8AC3E}">
        <p14:creationId xmlns:p14="http://schemas.microsoft.com/office/powerpoint/2010/main" val="1232587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2591987" y="750516"/>
            <a:ext cx="3517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Chauffailles</a:t>
            </a:r>
          </a:p>
        </p:txBody>
      </p:sp>
      <p:sp>
        <p:nvSpPr>
          <p:cNvPr id="5" name="Rectangle 4"/>
          <p:cNvSpPr/>
          <p:nvPr/>
        </p:nvSpPr>
        <p:spPr>
          <a:xfrm>
            <a:off x="146817" y="5101303"/>
            <a:ext cx="8407650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Précédé d'une allée de platanes ,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d'un pont de pierres franchissant la rivière le </a:t>
            </a:r>
            <a:r>
              <a:rPr 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Botoret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et d’un étang, le château appartient de nos jours à la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commun, 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366517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Rectangle 2"/>
          <p:cNvSpPr/>
          <p:nvPr/>
        </p:nvSpPr>
        <p:spPr>
          <a:xfrm>
            <a:off x="1610609" y="833643"/>
            <a:ext cx="3517310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de Chauffailles</a:t>
            </a:r>
          </a:p>
        </p:txBody>
      </p:sp>
      <p:sp>
        <p:nvSpPr>
          <p:cNvPr id="4" name="Rectangle 3"/>
          <p:cNvSpPr/>
          <p:nvPr/>
        </p:nvSpPr>
        <p:spPr>
          <a:xfrm>
            <a:off x="114299" y="5267282"/>
            <a:ext cx="8738756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L'édifice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conserve deux tours médiévales (la plus grosse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présente même une ancienne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archère  canonnière bouchée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entre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elles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se développent un corps de logis du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</a:rPr>
              <a:t>XVIII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ème siècle</a:t>
            </a:r>
          </a:p>
        </p:txBody>
      </p:sp>
    </p:spTree>
    <p:extLst>
      <p:ext uri="{BB962C8B-B14F-4D97-AF65-F5344CB8AC3E}">
        <p14:creationId xmlns:p14="http://schemas.microsoft.com/office/powerpoint/2010/main" val="1819934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Image 6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500"/>
          <a:stretch/>
        </p:blipFill>
        <p:spPr>
          <a:xfrm>
            <a:off x="0" y="0"/>
            <a:ext cx="9133440" cy="6858000"/>
          </a:xfrm>
          <a:prstGeom prst="rect">
            <a:avLst/>
          </a:prstGeom>
        </p:spPr>
      </p:pic>
      <p:sp>
        <p:nvSpPr>
          <p:cNvPr id="2" name="Rectangle 1"/>
          <p:cNvSpPr/>
          <p:nvPr/>
        </p:nvSpPr>
        <p:spPr>
          <a:xfrm>
            <a:off x="349046" y="4966167"/>
            <a:ext cx="8445908" cy="150810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Il est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situé à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Blanzy en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Saône-et-Loire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sur un rebord de terrasse qui surplombe l'étang du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Plessis , Le Marquis 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Etienne de </a:t>
            </a:r>
            <a:r>
              <a:rPr lang="fr-FR" sz="3200" b="1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Barbentane</a:t>
            </a:r>
            <a:r>
              <a:rPr lang="fr-FR" sz="32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0000"/>
                </a:solidFill>
                <a:latin typeface="Harlow Solid Italic" panose="04030604020F02020D02" pitchFamily="82" charset="0"/>
              </a:rPr>
              <a:t> 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est le Propriétaire des lieux</a:t>
            </a:r>
            <a:endParaRPr lang="fr-FR" sz="2800" b="1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latin typeface="Harlow Solid Italic" panose="04030604020F02020D02" pitchFamily="82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1928327" y="81859"/>
            <a:ext cx="5102679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fr-FR" sz="32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Château du Plessis à Blanzy </a:t>
            </a:r>
          </a:p>
        </p:txBody>
      </p:sp>
    </p:spTree>
    <p:extLst>
      <p:ext uri="{BB962C8B-B14F-4D97-AF65-F5344CB8AC3E}">
        <p14:creationId xmlns:p14="http://schemas.microsoft.com/office/powerpoint/2010/main" val="15554465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467590" y="345408"/>
            <a:ext cx="8447809" cy="13849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1744 Blaise Quarré  ruiné  il vend le château en 1770 à Jean-Pierre 1</a:t>
            </a:r>
            <a:r>
              <a:rPr lang="fr-FR" altLang="fr-FR" sz="2800" b="1" baseline="30000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er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</a:t>
            </a:r>
            <a:r>
              <a:rPr lang="fr-FR" alt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Delglas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, marquis de la Tour du </a:t>
            </a:r>
            <a:r>
              <a:rPr lang="fr-FR" altLang="fr-FR" sz="2800" b="1" dirty="0" err="1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Bost</a:t>
            </a:r>
            <a:r>
              <a:rPr lang="fr-FR" alt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, conseiller du roi et trésorier de France à Lyon.</a:t>
            </a:r>
          </a:p>
        </p:txBody>
      </p:sp>
    </p:spTree>
    <p:extLst>
      <p:ext uri="{BB962C8B-B14F-4D97-AF65-F5344CB8AC3E}">
        <p14:creationId xmlns:p14="http://schemas.microsoft.com/office/powerpoint/2010/main" val="2147880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2335"/>
          <a:stretch/>
        </p:blipFill>
        <p:spPr>
          <a:xfrm>
            <a:off x="0" y="0"/>
            <a:ext cx="9175174" cy="6858000"/>
          </a:xfrm>
          <a:prstGeom prst="rect">
            <a:avLst/>
          </a:prstGeom>
        </p:spPr>
      </p:pic>
      <p:sp>
        <p:nvSpPr>
          <p:cNvPr id="3" name="Rectangle 1"/>
          <p:cNvSpPr>
            <a:spLocks noChangeArrowheads="1"/>
          </p:cNvSpPr>
          <p:nvPr/>
        </p:nvSpPr>
        <p:spPr bwMode="auto">
          <a:xfrm>
            <a:off x="270164" y="4533828"/>
            <a:ext cx="8634846" cy="18774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fr-FR" altLang="fr-FR" sz="2800" b="1" i="0" u="none" strike="noStrike" normalizeH="0" baseline="0" dirty="0" smtClean="0">
              <a:ln w="22225">
                <a:solidFill>
                  <a:schemeClr val="accent2"/>
                </a:solidFill>
                <a:prstDash val="solid"/>
              </a:ln>
              <a:solidFill>
                <a:schemeClr val="accent2">
                  <a:lumMod val="40000"/>
                  <a:lumOff val="60000"/>
                </a:schemeClr>
              </a:solidFill>
              <a:latin typeface="Harlow Solid Italic" panose="04030604020F02020D02" pitchFamily="82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chemeClr val="accent2">
                    <a:lumMod val="40000"/>
                    <a:lumOff val="60000"/>
                  </a:schemeClr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1815 Catherine </a:t>
            </a:r>
            <a:r>
              <a:rPr kumimoji="0" lang="fr-FR" altLang="fr-FR" sz="2800" b="1" i="0" u="none" strike="noStrike" normalizeH="0" baseline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Delglas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épouse le marquis de </a:t>
            </a:r>
            <a:r>
              <a:rPr kumimoji="0" lang="fr-FR" altLang="fr-FR" sz="32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Beauregard de </a:t>
            </a:r>
            <a:r>
              <a:rPr kumimoji="0" lang="fr-FR" altLang="fr-FR" sz="3200" b="1" i="0" u="none" strike="noStrike" normalizeH="0" baseline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Barbentane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00FF00"/>
                </a:solidFill>
                <a:latin typeface="Harlow Solid Italic" panose="04030604020F02020D02" pitchFamily="82" charset="0"/>
              </a:rPr>
              <a:t> 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et le château n'est pas sorti de la famille des marquis de </a:t>
            </a:r>
            <a:r>
              <a:rPr kumimoji="0" lang="fr-FR" altLang="fr-FR" sz="2800" b="1" i="0" u="none" strike="noStrike" normalizeH="0" baseline="0" dirty="0" err="1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Barbentane</a:t>
            </a:r>
            <a:r>
              <a:rPr kumimoji="0" lang="fr-FR" altLang="fr-FR" sz="2800" b="1" i="0" u="none" strike="noStrike" normalizeH="0" baseline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 depuis cette date. </a:t>
            </a:r>
          </a:p>
        </p:txBody>
      </p:sp>
    </p:spTree>
    <p:extLst>
      <p:ext uri="{BB962C8B-B14F-4D97-AF65-F5344CB8AC3E}">
        <p14:creationId xmlns:p14="http://schemas.microsoft.com/office/powerpoint/2010/main" val="31342684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1000"/>
    </mc:Choice>
    <mc:Fallback xmlns="">
      <p:transition spd="slow" advTm="11000"/>
    </mc:Fallback>
  </mc:AlternateContent>
  <p:timing>
    <p:tnLst>
      <p:par>
        <p:cTn id="1" dur="indefinite" restart="never" nodeType="tmRoot"/>
      </p:par>
    </p:tnLst>
  </p:timing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 1"/>
          <p:cNvPicPr>
            <a:picLocks noChangeAspect="1"/>
          </p:cNvPicPr>
          <p:nvPr/>
        </p:nvPicPr>
        <p:blipFill>
          <a:blip r:embed="rId2">
            <a:extLst>
              <a:ext uri="{BEBA8EAE-BF5A-486C-A8C5-ECC9F3942E4B}">
                <a14:imgProps xmlns:a14="http://schemas.microsoft.com/office/drawing/2010/main">
                  <a14:imgLayer r:embed="rId3">
                    <a14:imgEffect>
                      <a14:brightnessContrast bright="20000" contrast="2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4" name="Rectangle 3"/>
          <p:cNvSpPr/>
          <p:nvPr/>
        </p:nvSpPr>
        <p:spPr>
          <a:xfrm>
            <a:off x="0" y="3737128"/>
            <a:ext cx="9144000" cy="224676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2800" b="1" cap="none" spc="0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effectLst/>
                <a:latin typeface="Harlow Solid Italic" panose="04030604020F02020D02" pitchFamily="82" charset="0"/>
              </a:rPr>
              <a:t>Les châteaux de la Loire sont très beaux ,mais en Bourgogne </a:t>
            </a:r>
          </a:p>
          <a:p>
            <a:pPr algn="ctr"/>
            <a:r>
              <a:rPr lang="fr-FR" sz="2800" b="1" dirty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n</a:t>
            </a:r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ous  avons également de magnifiques châteaux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en voici quelques uns qui représentent la richesse 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du patrimoine Bourguignon</a:t>
            </a:r>
          </a:p>
          <a:p>
            <a:pPr algn="ctr"/>
            <a:r>
              <a:rPr lang="fr-FR" sz="2800" b="1" dirty="0" smtClean="0">
                <a:ln w="22225">
                  <a:solidFill>
                    <a:schemeClr val="accent2"/>
                  </a:solidFill>
                  <a:prstDash val="solid"/>
                </a:ln>
                <a:solidFill>
                  <a:srgbClr val="FFFF00"/>
                </a:solidFill>
                <a:latin typeface="Harlow Solid Italic" panose="04030604020F02020D02" pitchFamily="82" charset="0"/>
              </a:rPr>
              <a:t>Bonne découverte</a:t>
            </a:r>
            <a:endParaRPr lang="fr-FR" sz="2800" b="1" cap="none" spc="0" dirty="0">
              <a:ln w="22225">
                <a:solidFill>
                  <a:schemeClr val="accent2"/>
                </a:solidFill>
                <a:prstDash val="solid"/>
              </a:ln>
              <a:solidFill>
                <a:srgbClr val="FFFF00"/>
              </a:solidFill>
              <a:effectLst/>
              <a:latin typeface="Harlow Solid Italic" panose="04030604020F02020D02" pitchFamily="82" charset="0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5280338" y="6220893"/>
            <a:ext cx="3409909" cy="40011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Création </a:t>
            </a:r>
            <a:r>
              <a:rPr lang="fr-FR" sz="2000" b="1" cap="none" spc="0" dirty="0" err="1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PapyRi</a:t>
            </a:r>
            <a:r>
              <a:rPr lang="fr-FR" sz="2000" b="1" cap="none" spc="0" dirty="0" smtClean="0">
                <a:ln w="10160">
                  <a:solidFill>
                    <a:schemeClr val="accent5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Harlow Solid Italic" panose="04030604020F02020D02" pitchFamily="82" charset="0"/>
              </a:rPr>
              <a:t>: Février 2024</a:t>
            </a:r>
            <a:endParaRPr lang="fr-FR" sz="2000" b="1" cap="none" spc="0" dirty="0">
              <a:ln w="10160">
                <a:solidFill>
                  <a:schemeClr val="accent5"/>
                </a:solidFill>
                <a:prstDash val="solid"/>
              </a:ln>
              <a:solidFill>
                <a:srgbClr val="FFFFFF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Harlow Solid Italic" panose="04030604020F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2117243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13000"/>
    </mc:Choice>
    <mc:Fallback xmlns="">
      <p:transition spd="slow" advTm="13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591</TotalTime>
  <Words>1817</Words>
  <Application>Microsoft Office PowerPoint</Application>
  <PresentationFormat>Affichage à l'écran (4:3)</PresentationFormat>
  <Paragraphs>135</Paragraphs>
  <Slides>68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68</vt:i4>
      </vt:variant>
    </vt:vector>
  </HeadingPairs>
  <TitlesOfParts>
    <vt:vector size="73" baseType="lpstr">
      <vt:lpstr>Arial</vt:lpstr>
      <vt:lpstr>Calibri</vt:lpstr>
      <vt:lpstr>Calibri Light</vt:lpstr>
      <vt:lpstr>Harlow Solid Italic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jatocha.richard@sfr.fr</dc:creator>
  <cp:lastModifiedBy>jatocha.richard@sfr.fr</cp:lastModifiedBy>
  <cp:revision>74</cp:revision>
  <dcterms:created xsi:type="dcterms:W3CDTF">2024-02-26T15:35:42Z</dcterms:created>
  <dcterms:modified xsi:type="dcterms:W3CDTF">2024-03-01T07:12:21Z</dcterms:modified>
  <cp:contentStatus/>
</cp:coreProperties>
</file>