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65"/>
  </p:notesMasterIdLst>
  <p:sldIdLst>
    <p:sldId id="425" r:id="rId3"/>
    <p:sldId id="429" r:id="rId4"/>
    <p:sldId id="428" r:id="rId5"/>
    <p:sldId id="427" r:id="rId6"/>
    <p:sldId id="430" r:id="rId7"/>
    <p:sldId id="431" r:id="rId8"/>
    <p:sldId id="432" r:id="rId9"/>
    <p:sldId id="433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464" r:id="rId41"/>
    <p:sldId id="465" r:id="rId42"/>
    <p:sldId id="466" r:id="rId43"/>
    <p:sldId id="467" r:id="rId44"/>
    <p:sldId id="468" r:id="rId45"/>
    <p:sldId id="469" r:id="rId46"/>
    <p:sldId id="470" r:id="rId47"/>
    <p:sldId id="471" r:id="rId48"/>
    <p:sldId id="472" r:id="rId49"/>
    <p:sldId id="473" r:id="rId50"/>
    <p:sldId id="474" r:id="rId51"/>
    <p:sldId id="475" r:id="rId52"/>
    <p:sldId id="476" r:id="rId53"/>
    <p:sldId id="477" r:id="rId54"/>
    <p:sldId id="478" r:id="rId55"/>
    <p:sldId id="479" r:id="rId56"/>
    <p:sldId id="480" r:id="rId57"/>
    <p:sldId id="481" r:id="rId58"/>
    <p:sldId id="482" r:id="rId59"/>
    <p:sldId id="483" r:id="rId60"/>
    <p:sldId id="484" r:id="rId61"/>
    <p:sldId id="485" r:id="rId62"/>
    <p:sldId id="486" r:id="rId63"/>
    <p:sldId id="426" r:id="rId64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qRvUUUljp2mgElwm9q/eQ==" hashData="vTpAhIYAoSi0CCGTCX74Ggwqj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46" autoAdjust="0"/>
    <p:restoredTop sz="94660"/>
  </p:normalViewPr>
  <p:slideViewPr>
    <p:cSldViewPr>
      <p:cViewPr varScale="1">
        <p:scale>
          <a:sx n="77" d="100"/>
          <a:sy n="77" d="100"/>
        </p:scale>
        <p:origin x="-1206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51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5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gif"/><Relationship Id="rId3" Type="http://schemas.openxmlformats.org/officeDocument/2006/relationships/image" Target="../media/image67.gif"/><Relationship Id="rId7" Type="http://schemas.openxmlformats.org/officeDocument/2006/relationships/image" Target="../media/image71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10" Type="http://schemas.openxmlformats.org/officeDocument/2006/relationships/image" Target="../media/image74.gif"/><Relationship Id="rId4" Type="http://schemas.openxmlformats.org/officeDocument/2006/relationships/image" Target="../media/image68.gif"/><Relationship Id="rId9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0000"/>
            <a:lum/>
          </a:blip>
          <a:srcRect/>
          <a:stretch>
            <a:fillRect t="-1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80000"/>
            <a:ext cx="8640762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400" b="1" dirty="0" smtClean="0">
                <a:ln w="6350">
                  <a:solidFill>
                    <a:srgbClr val="C00000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Sur  les  traces  </a:t>
            </a:r>
          </a:p>
          <a:p>
            <a:pPr algn="ctr"/>
            <a:r>
              <a:rPr lang="fr-FR" sz="4400" b="1" dirty="0" smtClean="0">
                <a:ln w="6350">
                  <a:solidFill>
                    <a:srgbClr val="C00000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du  patrimoine  alsacien</a:t>
            </a:r>
            <a:endParaRPr lang="fr-FR" sz="4800" b="1" dirty="0" smtClean="0">
              <a:ln w="6350">
                <a:solidFill>
                  <a:srgbClr val="C00000"/>
                </a:solidFill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7253844" y="2052000"/>
            <a:ext cx="143020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sz="2400" b="1" dirty="0" smtClean="0">
                <a:latin typeface="Chiller" pitchFamily="82" charset="0"/>
              </a:rPr>
              <a:t>L’œil </a:t>
            </a:r>
          </a:p>
          <a:p>
            <a:pPr algn="ctr"/>
            <a:r>
              <a:rPr lang="fr-FR" sz="2400" b="1" dirty="0" smtClean="0">
                <a:latin typeface="Chiller" pitchFamily="82" charset="0"/>
              </a:rPr>
              <a:t> de chaque</a:t>
            </a:r>
          </a:p>
          <a:p>
            <a:pPr algn="ctr"/>
            <a:r>
              <a:rPr lang="fr-FR" sz="2400" b="1" dirty="0" smtClean="0">
                <a:latin typeface="Chiller" pitchFamily="82" charset="0"/>
              </a:rPr>
              <a:t> photographe </a:t>
            </a:r>
          </a:p>
          <a:p>
            <a:pPr algn="ctr"/>
            <a:r>
              <a:rPr lang="fr-FR" sz="2400" b="1" dirty="0" smtClean="0">
                <a:latin typeface="Chiller" pitchFamily="82" charset="0"/>
              </a:rPr>
              <a:t>  mérite</a:t>
            </a:r>
          </a:p>
          <a:p>
            <a:pPr algn="ctr"/>
            <a:r>
              <a:rPr lang="fr-FR" sz="2400" b="1" dirty="0" smtClean="0">
                <a:latin typeface="Chiller" pitchFamily="82" charset="0"/>
              </a:rPr>
              <a:t>   Son</a:t>
            </a:r>
          </a:p>
          <a:p>
            <a:pPr algn="ctr"/>
            <a:r>
              <a:rPr lang="fr-FR" sz="2400" b="1" dirty="0" smtClean="0">
                <a:latin typeface="Chiller" pitchFamily="82" charset="0"/>
              </a:rPr>
              <a:t>      détour</a:t>
            </a:r>
            <a:endParaRPr lang="fr-FR" sz="24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168000" y="5076000"/>
            <a:ext cx="324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ln w="0">
                  <a:noFill/>
                </a:ln>
                <a:latin typeface="Arial Narrow" pitchFamily="34" charset="0"/>
              </a:rPr>
              <a:t>Photos  prises  par  différents  randonneurs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latin typeface="Arial Narrow" pitchFamily="34" charset="0"/>
              </a:rPr>
              <a:t> pour  le  plaisir  de  partager  </a:t>
            </a:r>
            <a:endParaRPr lang="fr-FR" sz="1400" b="1" dirty="0">
              <a:ln w="0">
                <a:noFill/>
              </a:ln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28093" y="4681038"/>
            <a:ext cx="852554" cy="108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368000" y="2556000"/>
            <a:ext cx="52565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ln w="19050">
                  <a:solidFill>
                    <a:srgbClr val="FFC000"/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Les maisons</a:t>
            </a:r>
          </a:p>
          <a:p>
            <a:pPr algn="ctr"/>
            <a:r>
              <a:rPr lang="fr-FR" sz="3600" dirty="0" smtClean="0">
                <a:ln w="19050">
                  <a:solidFill>
                    <a:srgbClr val="FFC000"/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alsaciennes  </a:t>
            </a:r>
          </a:p>
          <a:p>
            <a:pPr algn="ctr"/>
            <a:r>
              <a:rPr lang="fr-FR" sz="3600" dirty="0" smtClean="0">
                <a:ln w="19050">
                  <a:solidFill>
                    <a:srgbClr val="FFC000"/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du  Bas-Rhin</a:t>
            </a:r>
            <a:endParaRPr lang="fr-FR" sz="3600" dirty="0">
              <a:ln w="19050">
                <a:solidFill>
                  <a:srgbClr val="FFC000"/>
                </a:solidFill>
              </a:ln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16" name="Image 15" descr="Blason_département_fr_Bas-Rhin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6000" y="4716000"/>
            <a:ext cx="720000" cy="791995"/>
          </a:xfrm>
          <a:prstGeom prst="rect">
            <a:avLst/>
          </a:prstGeom>
        </p:spPr>
      </p:pic>
      <p:pic>
        <p:nvPicPr>
          <p:cNvPr id="17" name="Image 16" descr="Logo_Collectivité_européenne_Alsace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4637" y="4896743"/>
            <a:ext cx="862462" cy="648000"/>
          </a:xfrm>
          <a:prstGeom prst="rect">
            <a:avLst/>
          </a:prstGeom>
        </p:spPr>
      </p:pic>
      <p:pic>
        <p:nvPicPr>
          <p:cNvPr id="10" name="Alsace92.wav">
            <a:hlinkClick r:id="" action="ppaction://media"/>
          </p:cNvPr>
          <p:cNvPicPr>
            <a:picLocks noRot="1" noChangeAspect="1"/>
          </p:cNvPicPr>
          <p:nvPr>
            <a:wavAudioFile r:embed="rId1" name="Alsace92.wav"/>
          </p:nvPr>
        </p:nvPicPr>
        <p:blipFill>
          <a:blip r:embed="rId7" cstate="print"/>
          <a:stretch>
            <a:fillRect/>
          </a:stretch>
        </p:blipFill>
        <p:spPr>
          <a:xfrm>
            <a:off x="4176365" y="201642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2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6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26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76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160"/>
                            </p:stCondLst>
                            <p:childTnLst>
                              <p:par>
                                <p:cTn id="38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16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16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5" grpId="0" uiExpand="1"/>
      <p:bldP spid="7" grpId="0" uiExpan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7277395_3446270469022096_6377557339395336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7277192_3446270552355421_6484793063699302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177" y="0"/>
            <a:ext cx="723840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7275722_3446270129022130_1181658967479141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502" y="0"/>
            <a:ext cx="822775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80100801_3448754462107030_827502180857168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5410" y="0"/>
            <a:ext cx="54499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8126794_1790006944750598_6683028853955491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8145767_1790005971417362_4503299679249863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8487184_3446270572355419_8264408336294050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4025" y="0"/>
            <a:ext cx="465271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0039360_3448755478773595_1196034277331825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314" y="0"/>
            <a:ext cx="834413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80420689_3446271069022036_7516069711694746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0533" y="0"/>
            <a:ext cx="601969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0490497_3446271165688693_4322189671446683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8583" y="0"/>
            <a:ext cx="582359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0693085_1790006128084013_4636286982994370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396" y="0"/>
            <a:ext cx="592597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9364926045878464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648000"/>
            <a:ext cx="8640000" cy="4500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4144647742795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648000"/>
            <a:ext cx="8640000" cy="4510066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dl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6750" y="0"/>
            <a:ext cx="382726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24437" y="504255"/>
            <a:ext cx="8467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Andlau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36405" y="720279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36405" y="720279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0261" y="432247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4237" y="360239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60341" y="360239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36405" y="720279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8213" y="216223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8683" y="0"/>
            <a:ext cx="32433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2349" y="360239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325" y="0"/>
            <a:ext cx="374411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12469" y="0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6220" y="0"/>
            <a:ext cx="456832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36405" y="720279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Hunspach</a:t>
            </a:r>
            <a:endParaRPr lang="fr-FR" dirty="0"/>
          </a:p>
        </p:txBody>
      </p:sp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Obersoultz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52029" y="432247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Obersoultzbach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270"/>
            <a:ext cx="8640763" cy="563249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933" y="432247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0381" y="216223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14" y="0"/>
            <a:ext cx="8284535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933" y="432247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8533" y="360239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8533" y="504255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013" y="216223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2280"/>
            <a:ext cx="8640763" cy="54164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933" y="432247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216223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04157" y="216223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04157" y="216223"/>
            <a:ext cx="165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Obersoultzbach</a:t>
            </a:r>
            <a:endParaRPr lang="fr-FR" dirty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ee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768653" y="64827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68653" y="64827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0221" y="432247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cover dir="l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68653" y="64827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68653" y="64827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pull dir="l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68653" y="64827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pull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277" y="28823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pull dir="l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48373" y="432247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8293" y="360239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432247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68653" y="64827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68653" y="648271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Seebach</a:t>
            </a:r>
            <a:endParaRPr lang="fr-FR" dirty="0"/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4317" y="5112767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Strasbourg</a:t>
            </a:r>
            <a:endParaRPr lang="fr-FR" dirty="0"/>
          </a:p>
        </p:txBody>
      </p:sp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56285" y="5391706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Strasbourg</a:t>
            </a:r>
            <a:endParaRPr lang="fr-FR" dirty="0"/>
          </a:p>
        </p:txBody>
      </p:sp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173" y="576263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Strasbourg</a:t>
            </a:r>
            <a:endParaRPr lang="fr-FR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tt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0300"/>
            <a:ext cx="8640763" cy="49604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864295"/>
            <a:ext cx="1002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Uttwiller</a:t>
            </a:r>
            <a:endParaRPr lang="fr-FR" dirty="0"/>
          </a:p>
        </p:txBody>
      </p:sp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tt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271"/>
            <a:ext cx="8640763" cy="56004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4317" y="576263"/>
            <a:ext cx="1002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Uttwiller</a:t>
            </a:r>
            <a:endParaRPr lang="fr-FR" dirty="0"/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tt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037" y="216223"/>
            <a:ext cx="1002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Uttwiller</a:t>
            </a:r>
            <a:endParaRPr lang="fr-FR" dirty="0"/>
          </a:p>
        </p:txBody>
      </p:sp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ttwille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8333" y="144215"/>
            <a:ext cx="1002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Uttwiller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ttw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864295"/>
            <a:ext cx="1002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Uttwiller</a:t>
            </a:r>
            <a:endParaRPr lang="fr-FR" dirty="0"/>
          </a:p>
        </p:txBody>
      </p:sp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84077" y="576263"/>
            <a:ext cx="1504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Kutzenhausen</a:t>
            </a:r>
            <a:endParaRPr lang="fr-FR" dirty="0"/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mperstslo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5965" y="432247"/>
            <a:ext cx="15390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Lamperstsloch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ther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43" y="0"/>
            <a:ext cx="86280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88133" y="504255"/>
            <a:ext cx="1019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Mothern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ewiler près Lauter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43" y="0"/>
            <a:ext cx="862807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96445" y="216223"/>
            <a:ext cx="2691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Neewiler</a:t>
            </a:r>
            <a:r>
              <a:rPr lang="fr-FR" dirty="0" smtClean="0"/>
              <a:t> près Lauterbourg</a:t>
            </a:r>
            <a:endParaRPr lang="fr-FR" dirty="0"/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st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8493" y="360239"/>
            <a:ext cx="1274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Westhoffen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5004000"/>
            <a:ext cx="1584176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44517" y="4392687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7272709" y="4608711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1886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972000" y="5400000"/>
            <a:ext cx="896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11.02.2024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60000">
            <a:off x="5433461" y="2052000"/>
            <a:ext cx="1688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25400">
                  <a:solidFill>
                    <a:schemeClr val="tx1"/>
                  </a:solidFill>
                </a:ln>
                <a:latin typeface="Book Antiqua" pitchFamily="18" charset="0"/>
              </a:rPr>
              <a:t>Internet</a:t>
            </a:r>
            <a:endParaRPr lang="fr-FR" sz="3200" b="1" dirty="0">
              <a:ln w="25400">
                <a:solidFill>
                  <a:schemeClr val="tx1"/>
                </a:solidFill>
              </a:ln>
              <a:latin typeface="Book Antiqua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947390" y="5184000"/>
            <a:ext cx="18020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r-FR" sz="3200" b="1" dirty="0" smtClean="0">
                <a:ln w="25400">
                  <a:solidFill>
                    <a:schemeClr val="tx1"/>
                  </a:solidFill>
                </a:ln>
                <a:latin typeface="Book Antiqua" pitchFamily="18" charset="0"/>
              </a:rPr>
              <a:t>Création</a:t>
            </a:r>
            <a:endParaRPr lang="fr-FR" sz="3200" b="1" dirty="0">
              <a:ln w="25400">
                <a:solidFill>
                  <a:schemeClr val="tx1"/>
                </a:solidFill>
              </a:ln>
              <a:latin typeface="Book Antiqua" pitchFamily="18" charset="0"/>
            </a:endParaRPr>
          </a:p>
        </p:txBody>
      </p:sp>
      <p:pic>
        <p:nvPicPr>
          <p:cNvPr id="16" name="Image 15" descr="giphy (19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48000" y="1116000"/>
            <a:ext cx="1821303" cy="1800000"/>
          </a:xfrm>
          <a:prstGeom prst="rect">
            <a:avLst/>
          </a:prstGeom>
        </p:spPr>
      </p:pic>
      <p:pic>
        <p:nvPicPr>
          <p:cNvPr id="17" name="Image 16" descr="002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8573" y="2772000"/>
            <a:ext cx="833137" cy="1800000"/>
          </a:xfrm>
          <a:prstGeom prst="rect">
            <a:avLst/>
          </a:prstGeom>
        </p:spPr>
      </p:pic>
      <p:pic>
        <p:nvPicPr>
          <p:cNvPr id="20" name="Image 19" descr="001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00301" y="3024000"/>
            <a:ext cx="833137" cy="1800000"/>
          </a:xfrm>
          <a:prstGeom prst="rect">
            <a:avLst/>
          </a:prstGeom>
        </p:spPr>
      </p:pic>
      <p:pic>
        <p:nvPicPr>
          <p:cNvPr id="21" name="Image 20" descr="000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20381" y="2880000"/>
            <a:ext cx="1440000" cy="1800000"/>
          </a:xfrm>
          <a:prstGeom prst="rect">
            <a:avLst/>
          </a:prstGeom>
        </p:spPr>
      </p:pic>
      <p:pic>
        <p:nvPicPr>
          <p:cNvPr id="22" name="Image 21" descr="0016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00501" y="2772000"/>
            <a:ext cx="694275" cy="1800000"/>
          </a:xfrm>
          <a:prstGeom prst="rect">
            <a:avLst/>
          </a:prstGeom>
        </p:spPr>
      </p:pic>
      <p:pic>
        <p:nvPicPr>
          <p:cNvPr id="23" name="Image 22" descr="002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80221" y="3096000"/>
            <a:ext cx="1244575" cy="1800000"/>
          </a:xfrm>
          <a:prstGeom prst="rect">
            <a:avLst/>
          </a:prstGeom>
        </p:spPr>
      </p:pic>
      <p:sp>
        <p:nvSpPr>
          <p:cNvPr id="25" name="ZoneTexte 24"/>
          <p:cNvSpPr txBox="1"/>
          <p:nvPr/>
        </p:nvSpPr>
        <p:spPr>
          <a:xfrm>
            <a:off x="3528293" y="432247"/>
            <a:ext cx="48445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n w="25400">
                  <a:solidFill>
                    <a:schemeClr val="tx1"/>
                  </a:solidFill>
                </a:ln>
                <a:latin typeface="Book Antiqua" pitchFamily="18" charset="0"/>
              </a:rPr>
              <a:t>Musique  traditionnelle</a:t>
            </a:r>
          </a:p>
          <a:p>
            <a:pPr algn="ctr"/>
            <a:r>
              <a:rPr lang="fr-FR" sz="3200" b="1" dirty="0" smtClean="0">
                <a:ln w="0">
                  <a:solidFill>
                    <a:schemeClr val="tx1"/>
                  </a:solidFill>
                </a:ln>
                <a:latin typeface="Book Antiqua" pitchFamily="18" charset="0"/>
              </a:rPr>
              <a:t> </a:t>
            </a:r>
            <a:r>
              <a:rPr lang="fr-FR" sz="2000" b="1" dirty="0" smtClean="0">
                <a:ln w="0">
                  <a:solidFill>
                    <a:schemeClr val="tx1"/>
                  </a:solidFill>
                </a:ln>
                <a:latin typeface="Book Antiqua" pitchFamily="18" charset="0"/>
              </a:rPr>
              <a:t>alsacienne</a:t>
            </a:r>
            <a:endParaRPr lang="fr-FR" sz="3600" b="1" dirty="0" smtClean="0">
              <a:ln w="0">
                <a:solidFill>
                  <a:schemeClr val="tx1"/>
                </a:solidFill>
              </a:ln>
              <a:latin typeface="Book Antiqua" pitchFamily="18" charset="0"/>
            </a:endParaRPr>
          </a:p>
          <a:p>
            <a:endParaRPr lang="fr-FR" sz="3200" b="1" dirty="0">
              <a:ln w="25400">
                <a:solidFill>
                  <a:schemeClr val="tx1"/>
                </a:solidFill>
              </a:ln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4" grpId="0"/>
      <p:bldP spid="15" grpId="0"/>
      <p:bldP spid="25" grpId="0"/>
    </p:bld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4564</TotalTime>
  <Words>92</Words>
  <Application>Microsoft Office PowerPoint</Application>
  <PresentationFormat>Personnalisé</PresentationFormat>
  <Paragraphs>66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461</cp:revision>
  <dcterms:created xsi:type="dcterms:W3CDTF">2020-01-17T12:16:53Z</dcterms:created>
  <dcterms:modified xsi:type="dcterms:W3CDTF">2024-03-15T10:16:35Z</dcterms:modified>
</cp:coreProperties>
</file>