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6" r:id="rId3"/>
    <p:sldId id="266" r:id="rId4"/>
    <p:sldId id="274" r:id="rId5"/>
    <p:sldId id="271" r:id="rId6"/>
    <p:sldId id="272" r:id="rId7"/>
    <p:sldId id="273" r:id="rId8"/>
    <p:sldId id="270" r:id="rId9"/>
    <p:sldId id="269" r:id="rId10"/>
    <p:sldId id="268" r:id="rId11"/>
    <p:sldId id="267" r:id="rId12"/>
    <p:sldId id="265" r:id="rId13"/>
    <p:sldId id="264" r:id="rId14"/>
    <p:sldId id="263" r:id="rId15"/>
    <p:sldId id="261" r:id="rId16"/>
    <p:sldId id="262" r:id="rId17"/>
    <p:sldId id="260" r:id="rId18"/>
    <p:sldId id="259" r:id="rId19"/>
    <p:sldId id="258" r:id="rId20"/>
    <p:sldId id="257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9758" autoAdjust="0"/>
    <p:restoredTop sz="94660"/>
  </p:normalViewPr>
  <p:slideViewPr>
    <p:cSldViewPr snapToGrid="0">
      <p:cViewPr varScale="1">
        <p:scale>
          <a:sx n="79" d="100"/>
          <a:sy n="79" d="100"/>
        </p:scale>
        <p:origin x="54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4A8D5A-65ED-BCD3-2F3A-8C68553622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2DDE9594-4386-991A-720D-64F043474D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3437844-AEA3-D734-1334-58DC5CC524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99B1A8F-899F-DFCF-5D85-8CDF14C8D4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48F0837-C32E-F6BB-567F-1B2A5D96C4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5640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4488C3-1D8B-8D28-F3B7-6F555EFE8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5BE5212-60B7-74E0-0250-678C840184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26181FC-2383-0C2A-9ED1-9ADC523BFA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1AAC4F9-B71C-E5E3-4A66-59E614722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50AC60E-C8E0-ABE1-D4D9-51E921002F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2044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6B737E-3DEE-23FF-1E38-F621F5F07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898279C-3A69-89B5-4D05-1B50B94322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479FBBE-40DA-6C5D-A48A-A2EFD7F017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303780F-AED6-C7D7-A6A0-D3978E8E04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CF11EC8-7591-44C7-DB70-40BF53B963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7632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44E392-0C3A-4D90-FA0E-B4D45D6FF3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B39E616-7634-03EF-F8D2-18C42C0926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58F534-0429-09CE-E905-EBD452F6893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D1A93D9-526C-EA66-8A20-7933578C9E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B1209FA-81C8-0549-76C7-ECCF6E4FC2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33840C4C-1545-619C-8B16-431AC6E79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5444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DB1025-2B01-827F-EF2D-937EB11FC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53E6963-8E27-7E96-CC13-65E9003592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AFB62F0-FE75-D4A9-68C8-161F8B89E7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7AABB672-7F34-4B89-DDBE-0C9ADB1C337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3EC86538-6F9B-1BF2-9015-C02F4C08B0E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A221C5AA-2E1E-7913-7D23-DC95DED23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1AB32D3B-D0A3-BA81-3DC7-7C8DE5A333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CE19B2E1-F679-80F5-C04F-C0BC86A667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8875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F502E4-60EA-EBD2-B8A0-0AB7E28EEE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32188F95-7424-D81F-9E27-9F67609432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3FFD9207-E909-D51B-27EC-D12FA8252C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BCA5860-680A-5A0D-84EB-ADF3873F0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85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CB6CB6F4-CC0A-F215-2D54-EA7B2B0169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46836F9-2110-7EED-BF1B-C659C8827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B25391-E349-E150-17CE-69ABFAA5FB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898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14E831-1BAC-1268-DEFE-F2C09166E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B7A08ED-AD37-FBF2-6027-3FDFD1BECE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9C0C194C-2A60-D038-0AAE-1012BDB434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E38F626-9BC6-7E84-5F39-8E41CD8FE0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C4CC0F8-FBA3-5576-DADD-6D8FFA216C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0951EC-A062-3921-C94D-F27E0CC701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50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B6F080-31AB-3446-32C8-D1FE629ECF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B646938-DFC9-D563-DEC3-5B3A73613C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256CC39-A143-3BB3-500D-9833EB5015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6CE416-D59B-825C-75C0-E19DBA3027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ED64239-D63B-EB8F-C675-C8623BBAE3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1FD9301-6F3B-4EB1-EBFC-566F708CA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736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DDA630-C01C-2F28-6B36-CE4878450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A559CA-2CF9-D133-3B58-30897523015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5B7F353-4C6D-A24E-1106-37320EFE7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187994E-6CEA-901C-1D54-E47E4F4308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957978-E417-9284-027A-290DB8CEE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1788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35E8129B-F8C7-EF46-6980-90D6AA7F571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D6B6BE-0CE1-AD3C-5866-D3285FB581F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95189D-A256-4F45-0544-F1FF3D1040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35369B2-CE52-5497-99B1-11C75A5786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015E9DE-808A-7F46-DB0A-904C262C3A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139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2A1A75E7-82BF-457A-8759-66B060C72E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A13D5C9-2993-57D9-41D3-EBC4246205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3D9D45B-0655-264D-2297-71FCA1CBAFB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E6717A-3953-425C-B281-6F50F043EEFA}" type="datetimeFigureOut">
              <a:rPr lang="fr-FR" smtClean="0"/>
              <a:t>28/02/2024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9DCDF7-BCE3-5AA2-4AFC-985BF9BE1EE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460C497C-4873-1B35-3D14-619CD26917F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9B624D-D1B0-49BC-92D0-EF3914E496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9807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Vue plongeante, aérien, eau&#10;&#10;Description générée automatiquement">
            <a:extLst>
              <a:ext uri="{FF2B5EF4-FFF2-40B4-BE49-F238E27FC236}">
                <a16:creationId xmlns:a16="http://schemas.microsoft.com/office/drawing/2014/main" id="{D4B6B3C5-6F99-BF56-3886-63FE6F8700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423" y="171000"/>
            <a:ext cx="9743552" cy="6516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583560-A95E-4648-B89C-7020DCBB7983}"/>
              </a:ext>
            </a:extLst>
          </p:cNvPr>
          <p:cNvSpPr txBox="1"/>
          <p:nvPr/>
        </p:nvSpPr>
        <p:spPr>
          <a:xfrm>
            <a:off x="2808055" y="0"/>
            <a:ext cx="102549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Lorient Vous Présente Istrie ( Croatie )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B337DFE-1371-0705-43B9-B27BE6116CF8}"/>
              </a:ext>
            </a:extLst>
          </p:cNvPr>
          <p:cNvSpPr txBox="1"/>
          <p:nvPr/>
        </p:nvSpPr>
        <p:spPr>
          <a:xfrm>
            <a:off x="9601200" y="2103838"/>
            <a:ext cx="23643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aérienne de la rade de Pula (Croatie), jadis principale base de la marine austro-hongroise</a:t>
            </a:r>
          </a:p>
        </p:txBody>
      </p:sp>
    </p:spTree>
    <p:extLst>
      <p:ext uri="{BB962C8B-B14F-4D97-AF65-F5344CB8AC3E}">
        <p14:creationId xmlns:p14="http://schemas.microsoft.com/office/powerpoint/2010/main" val="175412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  <p:sndAc>
          <p:stSnd loop="1">
            <p:snd r:embed="rId2" name="WAITING FOR YOU - Ernesto Cortazar.wav"/>
          </p:stSnd>
        </p:sndAc>
      </p:transition>
    </mc:Choice>
    <mc:Fallback>
      <p:transition spd="slow" advClick="0" advTm="8000">
        <p:fade/>
        <p:sndAc>
          <p:stSnd loop="1">
            <p:snd r:embed="rId2" name="WAITING FOR YOU - Ernesto Cortazar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85C68E-20CF-1AFB-208C-A50BD92E07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8A86B755-5ADD-CABD-D1E3-17D766A4168C}"/>
              </a:ext>
            </a:extLst>
          </p:cNvPr>
          <p:cNvSpPr txBox="1"/>
          <p:nvPr/>
        </p:nvSpPr>
        <p:spPr>
          <a:xfrm>
            <a:off x="570413" y="0"/>
            <a:ext cx="11390810" cy="68634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4000" b="1" dirty="0">
                <a:solidFill>
                  <a:schemeClr val="bg1"/>
                </a:solidFill>
              </a:rPr>
              <a:t>L’Istrie (en </a:t>
            </a:r>
            <a:r>
              <a:rPr lang="fr-FR" sz="4000" b="1" dirty="0" err="1">
                <a:solidFill>
                  <a:schemeClr val="bg1"/>
                </a:solidFill>
              </a:rPr>
              <a:t>istriote</a:t>
            </a:r>
            <a:r>
              <a:rPr lang="fr-FR" sz="4000" b="1" dirty="0">
                <a:solidFill>
                  <a:schemeClr val="bg1"/>
                </a:solidFill>
              </a:rPr>
              <a:t> et italien </a:t>
            </a:r>
            <a:r>
              <a:rPr lang="fr-FR" sz="4000" b="1" dirty="0" err="1">
                <a:solidFill>
                  <a:schemeClr val="bg1"/>
                </a:solidFill>
              </a:rPr>
              <a:t>Istria</a:t>
            </a:r>
            <a:r>
              <a:rPr lang="fr-FR" sz="4000" b="1" dirty="0">
                <a:solidFill>
                  <a:schemeClr val="bg1"/>
                </a:solidFill>
              </a:rPr>
              <a:t>, en croate et en slovène Istra, anciennement </a:t>
            </a:r>
            <a:r>
              <a:rPr lang="fr-FR" sz="4000" b="1" dirty="0" err="1">
                <a:solidFill>
                  <a:schemeClr val="bg1"/>
                </a:solidFill>
              </a:rPr>
              <a:t>Histria</a:t>
            </a:r>
            <a:r>
              <a:rPr lang="fr-FR" sz="4000" b="1" dirty="0">
                <a:solidFill>
                  <a:schemeClr val="bg1"/>
                </a:solidFill>
              </a:rPr>
              <a:t> en latin) est une péninsule de l'Adriatique de forme triangulaire pointée vers le sud, reliée au continent par le nord-est. Sa superficie est de 2 820 km2. Son littoral commence au nord-ouest avec le golfe de Trieste, suit un tracé rectiligne nord-ouest - sud-est long de 242,5 km jusqu'au cap </a:t>
            </a:r>
            <a:r>
              <a:rPr lang="fr-FR" sz="4000" b="1" dirty="0" err="1">
                <a:solidFill>
                  <a:schemeClr val="bg1"/>
                </a:solidFill>
              </a:rPr>
              <a:t>Kamenjak</a:t>
            </a:r>
            <a:r>
              <a:rPr lang="fr-FR" sz="4000" b="1" dirty="0">
                <a:solidFill>
                  <a:schemeClr val="bg1"/>
                </a:solidFill>
              </a:rPr>
              <a:t> où il s'infléchit et suit une ligne sud-ouest - nord-est longue de 212,4 km jusqu'à la baie de Kvarner. Son territoire est principalement situé en Croatie.</a:t>
            </a:r>
          </a:p>
        </p:txBody>
      </p:sp>
    </p:spTree>
    <p:extLst>
      <p:ext uri="{BB962C8B-B14F-4D97-AF65-F5344CB8AC3E}">
        <p14:creationId xmlns:p14="http://schemas.microsoft.com/office/powerpoint/2010/main" val="124184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C1C0AB9-2E98-C862-57D4-8B2DF69A35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carte, diagramme&#10;&#10;Description générée automatiquement">
            <a:extLst>
              <a:ext uri="{FF2B5EF4-FFF2-40B4-BE49-F238E27FC236}">
                <a16:creationId xmlns:a16="http://schemas.microsoft.com/office/drawing/2014/main" id="{7DA24C23-453A-7759-24EA-6DC94DF747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72596" y="279000"/>
            <a:ext cx="6762266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DA284DF-CB3E-2CCB-4A09-E587F61C46D1}"/>
              </a:ext>
            </a:extLst>
          </p:cNvPr>
          <p:cNvSpPr txBox="1"/>
          <p:nvPr/>
        </p:nvSpPr>
        <p:spPr>
          <a:xfrm>
            <a:off x="313509" y="3265714"/>
            <a:ext cx="27027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frontières internationales en mer Adriatique, au large de l'Istrie.</a:t>
            </a:r>
          </a:p>
        </p:txBody>
      </p:sp>
    </p:spTree>
    <p:extLst>
      <p:ext uri="{BB962C8B-B14F-4D97-AF65-F5344CB8AC3E}">
        <p14:creationId xmlns:p14="http://schemas.microsoft.com/office/powerpoint/2010/main" val="1630556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E220F17-2877-19CA-8396-361A6629D5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lmier, ciel, route&#10;&#10;Description générée automatiquement">
            <a:extLst>
              <a:ext uri="{FF2B5EF4-FFF2-40B4-BE49-F238E27FC236}">
                <a16:creationId xmlns:a16="http://schemas.microsoft.com/office/drawing/2014/main" id="{CCE289DD-28F9-5905-02A3-C2E8EC770BB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810" y="279000"/>
            <a:ext cx="800551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2015F4-02B0-59BE-DA5E-79ABEB6A1DC1}"/>
              </a:ext>
            </a:extLst>
          </p:cNvPr>
          <p:cNvSpPr txBox="1"/>
          <p:nvPr/>
        </p:nvSpPr>
        <p:spPr>
          <a:xfrm>
            <a:off x="653143" y="3683725"/>
            <a:ext cx="29783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promenade de </a:t>
            </a:r>
            <a:r>
              <a:rPr lang="fr-FR" sz="2400" b="1" dirty="0" err="1">
                <a:solidFill>
                  <a:srgbClr val="FFFF00"/>
                </a:solidFill>
              </a:rPr>
              <a:t>Poreč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528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D0C290C-7885-9E1B-1700-53C5EBDF1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ciel&#10;&#10;Description générée automatiquement">
            <a:extLst>
              <a:ext uri="{FF2B5EF4-FFF2-40B4-BE49-F238E27FC236}">
                <a16:creationId xmlns:a16="http://schemas.microsoft.com/office/drawing/2014/main" id="{CEA1F6EF-BE5A-C544-3CB6-856414CEAC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48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1D306B-7E4D-27F3-6689-051C0D927989}"/>
              </a:ext>
            </a:extLst>
          </p:cNvPr>
          <p:cNvSpPr txBox="1"/>
          <p:nvPr/>
        </p:nvSpPr>
        <p:spPr>
          <a:xfrm>
            <a:off x="9056914" y="2756262"/>
            <a:ext cx="31350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Rovinj, vu depuis le clocher de la Cathédrale Sainte-Euphémie de Rovinj</a:t>
            </a:r>
          </a:p>
        </p:txBody>
      </p:sp>
    </p:spTree>
    <p:extLst>
      <p:ext uri="{BB962C8B-B14F-4D97-AF65-F5344CB8AC3E}">
        <p14:creationId xmlns:p14="http://schemas.microsoft.com/office/powerpoint/2010/main" val="165749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BC8D49-92A4-8635-F842-CADB927B4E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ontagne, paysage&#10;&#10;Description générée automatiquement">
            <a:extLst>
              <a:ext uri="{FF2B5EF4-FFF2-40B4-BE49-F238E27FC236}">
                <a16:creationId xmlns:a16="http://schemas.microsoft.com/office/drawing/2014/main" id="{600DAB32-1002-CEA5-5AE4-50F81BE7F47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822" y="279000"/>
            <a:ext cx="11210365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71552A3-A48E-C04A-D03D-0A73D48C0FEA}"/>
              </a:ext>
            </a:extLst>
          </p:cNvPr>
          <p:cNvSpPr txBox="1"/>
          <p:nvPr/>
        </p:nvSpPr>
        <p:spPr>
          <a:xfrm>
            <a:off x="4326098" y="6117335"/>
            <a:ext cx="83863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solidFill>
                  <a:srgbClr val="FFFF00"/>
                </a:solidFill>
              </a:rPr>
              <a:t> </a:t>
            </a:r>
            <a:r>
              <a:rPr lang="fr-FR" sz="2400" b="1" dirty="0">
                <a:solidFill>
                  <a:srgbClr val="FFFF00"/>
                </a:solidFill>
              </a:rPr>
              <a:t>Vue aérienne de </a:t>
            </a:r>
            <a:r>
              <a:rPr lang="fr-FR" sz="2400" b="1" dirty="0" err="1">
                <a:solidFill>
                  <a:srgbClr val="FFFF00"/>
                </a:solidFill>
              </a:rPr>
              <a:t>Motovun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265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CAB2C0-3252-24F6-DA41-AED6D8192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arbre&#10;&#10;Description générée automatiquement">
            <a:extLst>
              <a:ext uri="{FF2B5EF4-FFF2-40B4-BE49-F238E27FC236}">
                <a16:creationId xmlns:a16="http://schemas.microsoft.com/office/drawing/2014/main" id="{D31A53E7-B928-97C8-E931-C5FF153B012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47852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C75F7D-9AB7-490A-FA90-6284C04DAFDE}"/>
              </a:ext>
            </a:extLst>
          </p:cNvPr>
          <p:cNvSpPr txBox="1"/>
          <p:nvPr/>
        </p:nvSpPr>
        <p:spPr>
          <a:xfrm>
            <a:off x="844148" y="3429000"/>
            <a:ext cx="30828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Canal de </a:t>
            </a:r>
            <a:r>
              <a:rPr lang="fr-FR" sz="2400" b="1" dirty="0" err="1"/>
              <a:t>Lème</a:t>
            </a:r>
            <a:r>
              <a:rPr lang="fr-FR" sz="2400" b="1" dirty="0"/>
              <a:t> en</a:t>
            </a:r>
          </a:p>
        </p:txBody>
      </p:sp>
    </p:spTree>
    <p:extLst>
      <p:ext uri="{BB962C8B-B14F-4D97-AF65-F5344CB8AC3E}">
        <p14:creationId xmlns:p14="http://schemas.microsoft.com/office/powerpoint/2010/main" val="2464847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741E3FA-9F23-5EE6-9847-67B3C8BA13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Architecture médiévale&#10;&#10;Description générée automatiquement">
            <a:extLst>
              <a:ext uri="{FF2B5EF4-FFF2-40B4-BE49-F238E27FC236}">
                <a16:creationId xmlns:a16="http://schemas.microsoft.com/office/drawing/2014/main" id="{86634B39-86DA-E8B9-5359-439A3524565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8423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12650CB-12B7-EDE8-4470-5D4FF5EEE8A1}"/>
              </a:ext>
            </a:extLst>
          </p:cNvPr>
          <p:cNvSpPr txBox="1"/>
          <p:nvPr/>
        </p:nvSpPr>
        <p:spPr>
          <a:xfrm>
            <a:off x="9388424" y="3526972"/>
            <a:ext cx="2590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 Palais prétorien de Koper/Capodistria</a:t>
            </a:r>
          </a:p>
        </p:txBody>
      </p:sp>
    </p:spTree>
    <p:extLst>
      <p:ext uri="{BB962C8B-B14F-4D97-AF65-F5344CB8AC3E}">
        <p14:creationId xmlns:p14="http://schemas.microsoft.com/office/powerpoint/2010/main" val="2140785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DAFBAA-DC8A-EC17-1AEA-98F2AD755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bâtiment&#10;&#10;Description générée automatiquement">
            <a:extLst>
              <a:ext uri="{FF2B5EF4-FFF2-40B4-BE49-F238E27FC236}">
                <a16:creationId xmlns:a16="http://schemas.microsoft.com/office/drawing/2014/main" id="{A237A663-3992-66A6-A6E5-D9D864BD8F7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4000" y="247919"/>
            <a:ext cx="10404000" cy="607478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026E371-58CD-78CF-8335-5A676BC84CCD}"/>
              </a:ext>
            </a:extLst>
          </p:cNvPr>
          <p:cNvSpPr txBox="1"/>
          <p:nvPr/>
        </p:nvSpPr>
        <p:spPr>
          <a:xfrm>
            <a:off x="4732421" y="6054273"/>
            <a:ext cx="8229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Vieille ville de Piran</a:t>
            </a:r>
          </a:p>
        </p:txBody>
      </p:sp>
    </p:spTree>
    <p:extLst>
      <p:ext uri="{BB962C8B-B14F-4D97-AF65-F5344CB8AC3E}">
        <p14:creationId xmlns:p14="http://schemas.microsoft.com/office/powerpoint/2010/main" val="2250502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2E7916A-1540-6725-F940-633E4DC504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ateau, eau&#10;&#10;Description générée automatiquement">
            <a:extLst>
              <a:ext uri="{FF2B5EF4-FFF2-40B4-BE49-F238E27FC236}">
                <a16:creationId xmlns:a16="http://schemas.microsoft.com/office/drawing/2014/main" id="{26770A3B-B067-DBD2-CDD0-B33F03D26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34789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E862F2-C431-298A-A7AC-8114043F2249}"/>
              </a:ext>
            </a:extLst>
          </p:cNvPr>
          <p:cNvSpPr txBox="1"/>
          <p:nvPr/>
        </p:nvSpPr>
        <p:spPr>
          <a:xfrm>
            <a:off x="613955" y="3429000"/>
            <a:ext cx="3291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>
                <a:solidFill>
                  <a:schemeClr val="bg1"/>
                </a:solidFill>
              </a:rPr>
              <a:t>Muggia</a:t>
            </a:r>
            <a:r>
              <a:rPr lang="fr-FR" sz="2400" b="1" dirty="0">
                <a:solidFill>
                  <a:schemeClr val="bg1"/>
                </a:solidFill>
              </a:rPr>
              <a:t> (seul port d'Istrie resté italien après 1954)</a:t>
            </a:r>
          </a:p>
        </p:txBody>
      </p:sp>
    </p:spTree>
    <p:extLst>
      <p:ext uri="{BB962C8B-B14F-4D97-AF65-F5344CB8AC3E}">
        <p14:creationId xmlns:p14="http://schemas.microsoft.com/office/powerpoint/2010/main" val="2831596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430A558-7F0F-64DE-821C-C2BFFA9D4C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personne, intérieur, mur&#10;&#10;Description générée automatiquement">
            <a:extLst>
              <a:ext uri="{FF2B5EF4-FFF2-40B4-BE49-F238E27FC236}">
                <a16:creationId xmlns:a16="http://schemas.microsoft.com/office/drawing/2014/main" id="{567B22A8-F320-20A2-B808-B2E7008A75D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5544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B060902-892A-CDD2-7F97-685E721FF5CC}"/>
              </a:ext>
            </a:extLst>
          </p:cNvPr>
          <p:cNvSpPr txBox="1"/>
          <p:nvPr/>
        </p:nvSpPr>
        <p:spPr>
          <a:xfrm>
            <a:off x="9300755" y="3429000"/>
            <a:ext cx="278238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Costumes folkloriques traditionnels de l'Istrie</a:t>
            </a:r>
          </a:p>
        </p:txBody>
      </p:sp>
    </p:spTree>
    <p:extLst>
      <p:ext uri="{BB962C8B-B14F-4D97-AF65-F5344CB8AC3E}">
        <p14:creationId xmlns:p14="http://schemas.microsoft.com/office/powerpoint/2010/main" val="109743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359424D-1F33-4027-BCD2-A621199D8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ciel, nuage&#10;&#10;Description générée automatiquement">
            <a:extLst>
              <a:ext uri="{FF2B5EF4-FFF2-40B4-BE49-F238E27FC236}">
                <a16:creationId xmlns:a16="http://schemas.microsoft.com/office/drawing/2014/main" id="{2BF6A4F3-6A6C-D121-362D-C5D4A6CEA9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00" y="1357917"/>
            <a:ext cx="9972000" cy="433633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439B78-1F11-49F0-8FC0-4648F4F653F8}"/>
              </a:ext>
            </a:extLst>
          </p:cNvPr>
          <p:cNvSpPr txBox="1"/>
          <p:nvPr/>
        </p:nvSpPr>
        <p:spPr>
          <a:xfrm>
            <a:off x="2586446" y="5500083"/>
            <a:ext cx="79683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En surplomb d’une vallée aux airs de Toscane, le village fortifié de </a:t>
            </a:r>
            <a:r>
              <a:rPr lang="fr-FR" sz="2400" b="1" dirty="0" err="1">
                <a:solidFill>
                  <a:srgbClr val="FFFF00"/>
                </a:solidFill>
              </a:rPr>
              <a:t>Groznjan</a:t>
            </a:r>
            <a:r>
              <a:rPr lang="fr-FR" sz="2400" b="1" dirty="0">
                <a:solidFill>
                  <a:srgbClr val="FFFF00"/>
                </a:solidFill>
              </a:rPr>
              <a:t>, déclaré « village d’artistes » en 1965. </a:t>
            </a:r>
          </a:p>
        </p:txBody>
      </p:sp>
    </p:spTree>
    <p:extLst>
      <p:ext uri="{BB962C8B-B14F-4D97-AF65-F5344CB8AC3E}">
        <p14:creationId xmlns:p14="http://schemas.microsoft.com/office/powerpoint/2010/main" val="1606733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B364406-ACA3-1078-C81C-FDCCA792C2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ciel, rue&#10;&#10;Description générée automatiquement">
            <a:extLst>
              <a:ext uri="{FF2B5EF4-FFF2-40B4-BE49-F238E27FC236}">
                <a16:creationId xmlns:a16="http://schemas.microsoft.com/office/drawing/2014/main" id="{414A1716-2E3E-811A-64DF-1335222CA7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0000" y="404949"/>
            <a:ext cx="9972000" cy="56092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EC7734-506A-5009-4B46-D0A1DB2B33A3}"/>
              </a:ext>
            </a:extLst>
          </p:cNvPr>
          <p:cNvSpPr txBox="1"/>
          <p:nvPr/>
        </p:nvSpPr>
        <p:spPr>
          <a:xfrm>
            <a:off x="5088327" y="5552534"/>
            <a:ext cx="75111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Comitat d'Istrie</a:t>
            </a:r>
          </a:p>
        </p:txBody>
      </p:sp>
    </p:spTree>
    <p:extLst>
      <p:ext uri="{BB962C8B-B14F-4D97-AF65-F5344CB8AC3E}">
        <p14:creationId xmlns:p14="http://schemas.microsoft.com/office/powerpoint/2010/main" val="2382789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F667DEA-4F38-E55B-BEA1-3F4BA2A47A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Une image contenant statue, art, bâtiment, Lieux sacrés&#10;&#10;Description générée automatiquement">
            <a:extLst>
              <a:ext uri="{FF2B5EF4-FFF2-40B4-BE49-F238E27FC236}">
                <a16:creationId xmlns:a16="http://schemas.microsoft.com/office/drawing/2014/main" id="{410C0F08-83F4-1B8C-EF83-E7C551BF838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6000" y="444137"/>
            <a:ext cx="10240000" cy="576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E19A8438-E626-BF44-3806-8DC2920C7B88}"/>
              </a:ext>
            </a:extLst>
          </p:cNvPr>
          <p:cNvSpPr txBox="1"/>
          <p:nvPr/>
        </p:nvSpPr>
        <p:spPr>
          <a:xfrm>
            <a:off x="1707520" y="6003729"/>
            <a:ext cx="105976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Sainte-Euphémie mettant en vedette aspects religieux</a:t>
            </a:r>
          </a:p>
        </p:txBody>
      </p:sp>
    </p:spTree>
    <p:extLst>
      <p:ext uri="{BB962C8B-B14F-4D97-AF65-F5344CB8AC3E}">
        <p14:creationId xmlns:p14="http://schemas.microsoft.com/office/powerpoint/2010/main" val="3462360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5D118C3-AC84-DE81-DE56-407A8D95F9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rive&#10;&#10;Description générée automatiquement">
            <a:extLst>
              <a:ext uri="{FF2B5EF4-FFF2-40B4-BE49-F238E27FC236}">
                <a16:creationId xmlns:a16="http://schemas.microsoft.com/office/drawing/2014/main" id="{F7DA5738-739F-5A77-229E-FD1AC8B43B3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522515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2C48ACA-F629-A0D9-39D6-0892EEE9AEAD}"/>
              </a:ext>
            </a:extLst>
          </p:cNvPr>
          <p:cNvSpPr txBox="1"/>
          <p:nvPr/>
        </p:nvSpPr>
        <p:spPr>
          <a:xfrm>
            <a:off x="1606731" y="5617029"/>
            <a:ext cx="91570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Sainte-Euphémie montrant vues littorales aussi bien que petit groupe de personnes</a:t>
            </a:r>
          </a:p>
        </p:txBody>
      </p:sp>
    </p:spTree>
    <p:extLst>
      <p:ext uri="{BB962C8B-B14F-4D97-AF65-F5344CB8AC3E}">
        <p14:creationId xmlns:p14="http://schemas.microsoft.com/office/powerpoint/2010/main" val="3124916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C227351-C330-F682-E803-F1249CC8CC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hare&#10;&#10;Description générée automatiquement">
            <a:extLst>
              <a:ext uri="{FF2B5EF4-FFF2-40B4-BE49-F238E27FC236}">
                <a16:creationId xmlns:a16="http://schemas.microsoft.com/office/drawing/2014/main" id="{1D272B5D-1F68-9CA5-1FC7-F77DC8261A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600891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CBF52C2-1FF4-5D1E-1924-AA6AE6C99656}"/>
              </a:ext>
            </a:extLst>
          </p:cNvPr>
          <p:cNvSpPr txBox="1"/>
          <p:nvPr/>
        </p:nvSpPr>
        <p:spPr>
          <a:xfrm>
            <a:off x="3519566" y="6079226"/>
            <a:ext cx="70670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Rovinj mettant en vedette vues littorales</a:t>
            </a:r>
          </a:p>
        </p:txBody>
      </p:sp>
    </p:spTree>
    <p:extLst>
      <p:ext uri="{BB962C8B-B14F-4D97-AF65-F5344CB8AC3E}">
        <p14:creationId xmlns:p14="http://schemas.microsoft.com/office/powerpoint/2010/main" val="1306353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6DA44B1-904A-29B1-C718-1EA836BAFB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orteresse&#10;&#10;Description générée automatiquement">
            <a:extLst>
              <a:ext uri="{FF2B5EF4-FFF2-40B4-BE49-F238E27FC236}">
                <a16:creationId xmlns:a16="http://schemas.microsoft.com/office/drawing/2014/main" id="{71A95FDD-6DC9-A92F-44F1-51812A36BB2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DAB1D3-D21C-1F83-CA1E-0E2532F846BA}"/>
              </a:ext>
            </a:extLst>
          </p:cNvPr>
          <p:cNvSpPr txBox="1"/>
          <p:nvPr/>
        </p:nvSpPr>
        <p:spPr>
          <a:xfrm>
            <a:off x="2952206" y="5799909"/>
            <a:ext cx="74588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Île Rouge qui incluses vues aussi bien que femme</a:t>
            </a:r>
          </a:p>
        </p:txBody>
      </p:sp>
    </p:spTree>
    <p:extLst>
      <p:ext uri="{BB962C8B-B14F-4D97-AF65-F5344CB8AC3E}">
        <p14:creationId xmlns:p14="http://schemas.microsoft.com/office/powerpoint/2010/main" val="1506125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C2A0F5-C424-AB53-C902-2AA26C2E96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ciel, arbre&#10;&#10;Description générée automatiquement">
            <a:extLst>
              <a:ext uri="{FF2B5EF4-FFF2-40B4-BE49-F238E27FC236}">
                <a16:creationId xmlns:a16="http://schemas.microsoft.com/office/drawing/2014/main" id="{EB06F7A2-72F3-0235-EC71-42FFA2E1986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4EA2D1F-BE60-0D2E-ECF8-2D6DA9952750}"/>
              </a:ext>
            </a:extLst>
          </p:cNvPr>
          <p:cNvSpPr txBox="1"/>
          <p:nvPr/>
        </p:nvSpPr>
        <p:spPr>
          <a:xfrm>
            <a:off x="2894456" y="5757335"/>
            <a:ext cx="900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Ile Rouge qui incluses randonnée ou marche à pied </a:t>
            </a:r>
          </a:p>
        </p:txBody>
      </p:sp>
    </p:spTree>
    <p:extLst>
      <p:ext uri="{BB962C8B-B14F-4D97-AF65-F5344CB8AC3E}">
        <p14:creationId xmlns:p14="http://schemas.microsoft.com/office/powerpoint/2010/main" val="2300411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CF2984A-DA4A-5B6C-BCB3-941F45AA63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éclairage, cire, léger, nuit&#10;&#10;Description générée automatiquement">
            <a:extLst>
              <a:ext uri="{FF2B5EF4-FFF2-40B4-BE49-F238E27FC236}">
                <a16:creationId xmlns:a16="http://schemas.microsoft.com/office/drawing/2014/main" id="{9CA43892-1D72-5B4C-5F3D-982EC3E796D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6000" y="459000"/>
            <a:ext cx="10560000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AB60374-89A3-7FD0-A061-6B58626AB97C}"/>
              </a:ext>
            </a:extLst>
          </p:cNvPr>
          <p:cNvSpPr txBox="1"/>
          <p:nvPr/>
        </p:nvSpPr>
        <p:spPr>
          <a:xfrm>
            <a:off x="2795451" y="5937335"/>
            <a:ext cx="90003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Église Sainte-Euphémie qui </a:t>
            </a:r>
            <a:r>
              <a:rPr lang="fr-FR" sz="2400" b="1" dirty="0" err="1">
                <a:solidFill>
                  <a:srgbClr val="FFFF00"/>
                </a:solidFill>
              </a:rPr>
              <a:t>includes</a:t>
            </a:r>
            <a:r>
              <a:rPr lang="fr-FR" sz="2400" b="1" dirty="0">
                <a:solidFill>
                  <a:srgbClr val="FFFF00"/>
                </a:solidFill>
              </a:rPr>
              <a:t> scènes de nuit</a:t>
            </a:r>
          </a:p>
        </p:txBody>
      </p:sp>
    </p:spTree>
    <p:extLst>
      <p:ext uri="{BB962C8B-B14F-4D97-AF65-F5344CB8AC3E}">
        <p14:creationId xmlns:p14="http://schemas.microsoft.com/office/powerpoint/2010/main" val="2629493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B4E1D16-EF08-119D-4034-D4C04D810C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ive, plage, arbre&#10;&#10;Description générée automatiquement">
            <a:extLst>
              <a:ext uri="{FF2B5EF4-FFF2-40B4-BE49-F238E27FC236}">
                <a16:creationId xmlns:a16="http://schemas.microsoft.com/office/drawing/2014/main" id="{C380FDB0-C256-9F85-88A8-C9285A6E674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A3A7A6D-4CD5-05A3-2126-90161C439D1E}"/>
              </a:ext>
            </a:extLst>
          </p:cNvPr>
          <p:cNvSpPr txBox="1"/>
          <p:nvPr/>
        </p:nvSpPr>
        <p:spPr>
          <a:xfrm>
            <a:off x="1708235" y="5988167"/>
            <a:ext cx="99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Ile Rouge mettant en vedette plage de galets aussi bien que couple)</a:t>
            </a:r>
          </a:p>
        </p:txBody>
      </p:sp>
    </p:spTree>
    <p:extLst>
      <p:ext uri="{BB962C8B-B14F-4D97-AF65-F5344CB8AC3E}">
        <p14:creationId xmlns:p14="http://schemas.microsoft.com/office/powerpoint/2010/main" val="343913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63B74E3-9DD4-BCD8-A0DE-F1AA172CB1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tatue, sanctuaire, Lieux sacrés, lieu de culte&#10;&#10;Description générée automatiquement">
            <a:extLst>
              <a:ext uri="{FF2B5EF4-FFF2-40B4-BE49-F238E27FC236}">
                <a16:creationId xmlns:a16="http://schemas.microsoft.com/office/drawing/2014/main" id="{16154CE7-FAFA-23CF-7254-A570FE59E3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5E96518-7846-AD1F-C902-B20F7E908D4A}"/>
              </a:ext>
            </a:extLst>
          </p:cNvPr>
          <p:cNvSpPr txBox="1"/>
          <p:nvPr/>
        </p:nvSpPr>
        <p:spPr>
          <a:xfrm>
            <a:off x="2387513" y="5988167"/>
            <a:ext cx="992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Église Sainte-Euphémie mettant en vedette aspects religieux</a:t>
            </a:r>
          </a:p>
        </p:txBody>
      </p:sp>
    </p:spTree>
    <p:extLst>
      <p:ext uri="{BB962C8B-B14F-4D97-AF65-F5344CB8AC3E}">
        <p14:creationId xmlns:p14="http://schemas.microsoft.com/office/powerpoint/2010/main" val="236621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8735702-8352-5117-8649-CD59D3F2F7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bâtiment&#10;&#10;Description générée automatiquement">
            <a:extLst>
              <a:ext uri="{FF2B5EF4-FFF2-40B4-BE49-F238E27FC236}">
                <a16:creationId xmlns:a16="http://schemas.microsoft.com/office/drawing/2014/main" id="{C250BC48-2D52-0183-FBD1-F38958DCF3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DF322D3-0016-F797-539E-9B928BB02733}"/>
              </a:ext>
            </a:extLst>
          </p:cNvPr>
          <p:cNvSpPr txBox="1"/>
          <p:nvPr/>
        </p:nvSpPr>
        <p:spPr>
          <a:xfrm>
            <a:off x="2837051" y="5988167"/>
            <a:ext cx="79291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ile Rouge qui inclues jardin et patrimoine historique</a:t>
            </a:r>
          </a:p>
        </p:txBody>
      </p:sp>
    </p:spTree>
    <p:extLst>
      <p:ext uri="{BB962C8B-B14F-4D97-AF65-F5344CB8AC3E}">
        <p14:creationId xmlns:p14="http://schemas.microsoft.com/office/powerpoint/2010/main" val="2954478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3A032C-07D6-28B3-551D-D27F8BA5A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nsport, bateau&#10;&#10;Description générée automatiquement">
            <a:extLst>
              <a:ext uri="{FF2B5EF4-FFF2-40B4-BE49-F238E27FC236}">
                <a16:creationId xmlns:a16="http://schemas.microsoft.com/office/drawing/2014/main" id="{6FE6A203-3DE9-613F-E561-EEA08C99A5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522515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AA3188-7986-AA38-4CD1-D7D3216B7028}"/>
              </a:ext>
            </a:extLst>
          </p:cNvPr>
          <p:cNvSpPr txBox="1"/>
          <p:nvPr/>
        </p:nvSpPr>
        <p:spPr>
          <a:xfrm>
            <a:off x="2390503" y="5875981"/>
            <a:ext cx="96273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Rovinj Harbour montrant navigation et baie ou port)</a:t>
            </a:r>
          </a:p>
        </p:txBody>
      </p:sp>
    </p:spTree>
    <p:extLst>
      <p:ext uri="{BB962C8B-B14F-4D97-AF65-F5344CB8AC3E}">
        <p14:creationId xmlns:p14="http://schemas.microsoft.com/office/powerpoint/2010/main" val="1782840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3F9BB9-6560-1B36-7D00-CD7D640C5B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ersonnes&#10;&#10;Description générée automatiquement">
            <a:extLst>
              <a:ext uri="{FF2B5EF4-FFF2-40B4-BE49-F238E27FC236}">
                <a16:creationId xmlns:a16="http://schemas.microsoft.com/office/drawing/2014/main" id="{1CD72141-4779-439B-2F4F-819E49DC25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7B7E56-9813-70B5-F9C5-FA0A4D22EB92}"/>
              </a:ext>
            </a:extLst>
          </p:cNvPr>
          <p:cNvSpPr txBox="1"/>
          <p:nvPr/>
        </p:nvSpPr>
        <p:spPr>
          <a:xfrm>
            <a:off x="2948085" y="5988167"/>
            <a:ext cx="83341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Sveta Katarina montrant vues littorales</a:t>
            </a:r>
          </a:p>
        </p:txBody>
      </p:sp>
    </p:spTree>
    <p:extLst>
      <p:ext uri="{BB962C8B-B14F-4D97-AF65-F5344CB8AC3E}">
        <p14:creationId xmlns:p14="http://schemas.microsoft.com/office/powerpoint/2010/main" val="912699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02120D-A87D-A9E8-F5AA-F596BF6160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iscine, ciel, plein air, eau&#10;&#10;Description générée automatiquement">
            <a:extLst>
              <a:ext uri="{FF2B5EF4-FFF2-40B4-BE49-F238E27FC236}">
                <a16:creationId xmlns:a16="http://schemas.microsoft.com/office/drawing/2014/main" id="{E123A680-82E5-9E29-AD73-5EB20E4B111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737EBE-7541-3AE2-D197-3DE07E268729}"/>
              </a:ext>
            </a:extLst>
          </p:cNvPr>
          <p:cNvSpPr txBox="1"/>
          <p:nvPr/>
        </p:nvSpPr>
        <p:spPr>
          <a:xfrm>
            <a:off x="3670663" y="5870062"/>
            <a:ext cx="83602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 err="1"/>
              <a:t>sveta</a:t>
            </a:r>
            <a:r>
              <a:rPr lang="fr-FR" sz="2400" b="1" dirty="0"/>
              <a:t> Katarina montrant piscines</a:t>
            </a:r>
          </a:p>
        </p:txBody>
      </p:sp>
    </p:spTree>
    <p:extLst>
      <p:ext uri="{BB962C8B-B14F-4D97-AF65-F5344CB8AC3E}">
        <p14:creationId xmlns:p14="http://schemas.microsoft.com/office/powerpoint/2010/main" val="1807921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DB6350A-ED6B-FDEC-BEC8-4E12114E18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arbre&#10;&#10;Description générée automatiquement">
            <a:extLst>
              <a:ext uri="{FF2B5EF4-FFF2-40B4-BE49-F238E27FC236}">
                <a16:creationId xmlns:a16="http://schemas.microsoft.com/office/drawing/2014/main" id="{9DFE874B-52E0-9DB4-F688-13ECB722006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4C39E72-7655-0979-9353-6743E7C83F2A}"/>
              </a:ext>
            </a:extLst>
          </p:cNvPr>
          <p:cNvSpPr txBox="1"/>
          <p:nvPr/>
        </p:nvSpPr>
        <p:spPr>
          <a:xfrm>
            <a:off x="3657600" y="5873985"/>
            <a:ext cx="9144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Sveta Katarina qui </a:t>
            </a:r>
            <a:r>
              <a:rPr lang="fr-FR" sz="2400" b="1" dirty="0" err="1">
                <a:solidFill>
                  <a:srgbClr val="FFFF00"/>
                </a:solidFill>
              </a:rPr>
              <a:t>includes</a:t>
            </a:r>
            <a:r>
              <a:rPr lang="fr-FR" sz="2400" b="1" dirty="0">
                <a:solidFill>
                  <a:srgbClr val="FFFF00"/>
                </a:solidFill>
              </a:rPr>
              <a:t> mare et pont</a:t>
            </a:r>
          </a:p>
        </p:txBody>
      </p:sp>
    </p:spTree>
    <p:extLst>
      <p:ext uri="{BB962C8B-B14F-4D97-AF65-F5344CB8AC3E}">
        <p14:creationId xmlns:p14="http://schemas.microsoft.com/office/powerpoint/2010/main" val="1446956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CB7E57-690C-FE21-8526-85D32404E8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ateau, ciel, scène&#10;&#10;Description générée automatiquement">
            <a:extLst>
              <a:ext uri="{FF2B5EF4-FFF2-40B4-BE49-F238E27FC236}">
                <a16:creationId xmlns:a16="http://schemas.microsoft.com/office/drawing/2014/main" id="{8373D23B-BCB7-6B47-4636-FCEFB72E2B6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6000" y="639000"/>
            <a:ext cx="9920000" cy="55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6954A4-857D-C393-0944-6C19514C17EB}"/>
              </a:ext>
            </a:extLst>
          </p:cNvPr>
          <p:cNvSpPr txBox="1"/>
          <p:nvPr/>
        </p:nvSpPr>
        <p:spPr>
          <a:xfrm>
            <a:off x="3618412" y="5922313"/>
            <a:ext cx="8974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Rovinj Harbour qui inclues marina</a:t>
            </a:r>
          </a:p>
        </p:txBody>
      </p:sp>
    </p:spTree>
    <p:extLst>
      <p:ext uri="{BB962C8B-B14F-4D97-AF65-F5344CB8AC3E}">
        <p14:creationId xmlns:p14="http://schemas.microsoft.com/office/powerpoint/2010/main" val="3233399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F32C38-8C3A-9CA4-E5BA-EA7CEA1366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Photographie aérienne, Vue plongeante&#10;&#10;Description générée automatiquement">
            <a:extLst>
              <a:ext uri="{FF2B5EF4-FFF2-40B4-BE49-F238E27FC236}">
                <a16:creationId xmlns:a16="http://schemas.microsoft.com/office/drawing/2014/main" id="{80B083D1-2020-9638-CBD2-62AA7816DF6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6000" y="1150875"/>
            <a:ext cx="10800000" cy="455625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59D84D-EEB7-83F8-DAEF-7E3B05CE6B1B}"/>
              </a:ext>
            </a:extLst>
          </p:cNvPr>
          <p:cNvSpPr txBox="1"/>
          <p:nvPr/>
        </p:nvSpPr>
        <p:spPr>
          <a:xfrm>
            <a:off x="5172892" y="5424713"/>
            <a:ext cx="73021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Comitat d'Istrie</a:t>
            </a:r>
          </a:p>
        </p:txBody>
      </p:sp>
    </p:spTree>
    <p:extLst>
      <p:ext uri="{BB962C8B-B14F-4D97-AF65-F5344CB8AC3E}">
        <p14:creationId xmlns:p14="http://schemas.microsoft.com/office/powerpoint/2010/main" val="3372868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A52AAC7-4E67-2C3C-8BFB-AFC08D6735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ol, grotte, nature, plein air&#10;&#10;Description générée automatiquement">
            <a:extLst>
              <a:ext uri="{FF2B5EF4-FFF2-40B4-BE49-F238E27FC236}">
                <a16:creationId xmlns:a16="http://schemas.microsoft.com/office/drawing/2014/main" id="{20994961-667E-D5F1-4C75-DE8AFE54E23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46667" y="459000"/>
            <a:ext cx="9298666" cy="594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47AD580-01C9-BB6A-D21E-CD43697B00E2}"/>
              </a:ext>
            </a:extLst>
          </p:cNvPr>
          <p:cNvSpPr txBox="1"/>
          <p:nvPr/>
        </p:nvSpPr>
        <p:spPr>
          <a:xfrm>
            <a:off x="5081451" y="5937335"/>
            <a:ext cx="7981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Comitat d'Istrie</a:t>
            </a:r>
          </a:p>
        </p:txBody>
      </p:sp>
    </p:spTree>
    <p:extLst>
      <p:ext uri="{BB962C8B-B14F-4D97-AF65-F5344CB8AC3E}">
        <p14:creationId xmlns:p14="http://schemas.microsoft.com/office/powerpoint/2010/main" val="2587558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DFA599-324E-620E-4482-62D8D287CD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423192CC-6751-C05F-C1DA-F5CC22795E4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310" y="424800"/>
            <a:ext cx="8970983" cy="5976000"/>
          </a:xfrm>
          <a:prstGeom prst="rect">
            <a:avLst/>
          </a:prstGeom>
          <a:ln>
            <a:solidFill>
              <a:srgbClr val="FFFF00"/>
            </a:solidFill>
          </a:ln>
          <a:effectLst>
            <a:softEdge rad="635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98DC3E-9972-51E0-2CA9-5637600ECF30}"/>
              </a:ext>
            </a:extLst>
          </p:cNvPr>
          <p:cNvSpPr txBox="1"/>
          <p:nvPr/>
        </p:nvSpPr>
        <p:spPr>
          <a:xfrm>
            <a:off x="3785717" y="6010853"/>
            <a:ext cx="75764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Comitat d'Istrie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A6D68C1C-72A7-28A6-E615-3E9B9E94CDFE}"/>
              </a:ext>
            </a:extLst>
          </p:cNvPr>
          <p:cNvSpPr txBox="1"/>
          <p:nvPr/>
        </p:nvSpPr>
        <p:spPr>
          <a:xfrm>
            <a:off x="1583805" y="323927"/>
            <a:ext cx="10608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 Istrie ( Croatie )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C245D0C3-18C3-75A8-4D42-D85C57C5BB2F}"/>
              </a:ext>
            </a:extLst>
          </p:cNvPr>
          <p:cNvSpPr txBox="1"/>
          <p:nvPr/>
        </p:nvSpPr>
        <p:spPr>
          <a:xfrm>
            <a:off x="8808380" y="2669866"/>
            <a:ext cx="29687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A3BCBCF-0E34-AB92-9150-CB846CFB3501}"/>
              </a:ext>
            </a:extLst>
          </p:cNvPr>
          <p:cNvSpPr txBox="1"/>
          <p:nvPr/>
        </p:nvSpPr>
        <p:spPr>
          <a:xfrm>
            <a:off x="9760704" y="4146925"/>
            <a:ext cx="3498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398208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window dir="vert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343</Words>
  <Application>Microsoft Office PowerPoint</Application>
  <PresentationFormat>Grand écran</PresentationFormat>
  <Paragraphs>34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2024-02-28T09:00:29Z</dcterms:created>
  <dcterms:modified xsi:type="dcterms:W3CDTF">2024-02-28T10:55:03Z</dcterms:modified>
</cp:coreProperties>
</file>