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8" r:id="rId4"/>
    <p:sldId id="277" r:id="rId5"/>
    <p:sldId id="276" r:id="rId6"/>
    <p:sldId id="275" r:id="rId7"/>
    <p:sldId id="274" r:id="rId8"/>
    <p:sldId id="273" r:id="rId9"/>
    <p:sldId id="272" r:id="rId10"/>
    <p:sldId id="271" r:id="rId11"/>
    <p:sldId id="270" r:id="rId12"/>
    <p:sldId id="264" r:id="rId13"/>
    <p:sldId id="269" r:id="rId14"/>
    <p:sldId id="268" r:id="rId15"/>
    <p:sldId id="267" r:id="rId16"/>
    <p:sldId id="266" r:id="rId17"/>
    <p:sldId id="265" r:id="rId18"/>
    <p:sldId id="263" r:id="rId19"/>
    <p:sldId id="262" r:id="rId20"/>
    <p:sldId id="261" r:id="rId21"/>
    <p:sldId id="260" r:id="rId22"/>
    <p:sldId id="259" r:id="rId23"/>
    <p:sldId id="258" r:id="rId24"/>
    <p:sldId id="257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297" autoAdjust="0"/>
    <p:restoredTop sz="94660"/>
  </p:normalViewPr>
  <p:slideViewPr>
    <p:cSldViewPr snapToGrid="0">
      <p:cViewPr varScale="1">
        <p:scale>
          <a:sx n="75" d="100"/>
          <a:sy n="75" d="100"/>
        </p:scale>
        <p:origin x="8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A94A89-AEBD-CD9D-67F9-6B71C413B4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2B8162A-142D-D5E0-657A-9E825EE8BF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64532C-7031-B9C8-5F67-E39D7BF83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F50C1-E02D-4E4B-8010-2692FB5E203E}" type="datetimeFigureOut">
              <a:rPr lang="fr-FR" smtClean="0"/>
              <a:t>10/03/2024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F68230-5445-08C6-6EFF-AE986F892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397A92-D518-7BD2-B930-CD1CF3551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E646F-9B54-41BF-83B7-7A5384EA8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90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678F63-C14D-12F1-B7D3-5374F52F8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0AC1007-1DE0-3A41-5B4E-35EE27BFE0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A531CD-C59A-34A4-605B-EC1DB58D4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F50C1-E02D-4E4B-8010-2692FB5E203E}" type="datetimeFigureOut">
              <a:rPr lang="fr-FR" smtClean="0"/>
              <a:t>10/03/2024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AD620C6-DD38-24FC-1DD3-5E8442BC8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D261DC-E4B5-CA47-EB64-A87E37DB8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E646F-9B54-41BF-83B7-7A5384EA8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32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A2A2E-F403-4939-A0A6-6E26B3453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5B1D9A4-4A3D-67F9-485C-8277B07911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E2A513-45C1-046E-BA3C-AF04FA1C9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F50C1-E02D-4E4B-8010-2692FB5E203E}" type="datetimeFigureOut">
              <a:rPr lang="fr-FR" smtClean="0"/>
              <a:t>10/03/2024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01E2F6-D2E8-F0B8-44AA-9E51CE375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678631-23F2-259F-0A96-4227EC17B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E646F-9B54-41BF-83B7-7A5384EA8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062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CB91A9-8FD3-C4B5-AA44-C6DBF3C2F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68D1A4A-62BA-6516-13BB-5925E5BC45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627E454-305D-DEE5-B175-B8ECBDCDAB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4EE6831-9618-FDB1-8E13-8ADB4A2F30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F50C1-E02D-4E4B-8010-2692FB5E203E}" type="datetimeFigureOut">
              <a:rPr lang="fr-FR" smtClean="0"/>
              <a:t>10/03/2024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D6843EB-0DA5-ABC9-0209-D5C7C03D1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3D420A-AD19-D760-680E-57E2B7E36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E646F-9B54-41BF-83B7-7A5384EA8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2433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E9BD7A-269E-435F-0F68-0F698A4CF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D516470-A452-4950-4A0D-C9561A5B51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F3AF64D-0F39-6189-ECF4-0E4FA45D74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34BAA94-A559-5676-9432-F36DEBA823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224CF3E-4B98-81FD-C71E-D5F44EA24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23B4BBB-8DF1-6D6D-1CF9-EAB4C6BBF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F50C1-E02D-4E4B-8010-2692FB5E203E}" type="datetimeFigureOut">
              <a:rPr lang="fr-FR" smtClean="0"/>
              <a:t>10/03/2024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886F0CE-3EC3-D303-E1B9-96C0AF4F9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C036F94-3C8D-F70E-A678-CE1D881CC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E646F-9B54-41BF-83B7-7A5384EA8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351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071B15-9339-21AA-6F4D-275489F8A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191257E-4D01-2EED-51AE-5091FD6AD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F50C1-E02D-4E4B-8010-2692FB5E203E}" type="datetimeFigureOut">
              <a:rPr lang="fr-FR" smtClean="0"/>
              <a:t>10/03/2024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3846ECB-7B8E-6AA4-06C3-44EEB7853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5893657-3D7D-3CC3-FF18-CB8CCC8E9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E646F-9B54-41BF-83B7-7A5384EA8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476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7602E0-3804-52AB-C105-9A211DC35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F50C1-E02D-4E4B-8010-2692FB5E203E}" type="datetimeFigureOut">
              <a:rPr lang="fr-FR" smtClean="0"/>
              <a:t>10/03/2024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53FA9C4-5484-A10E-F3F1-B51C50450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6BF6310-F1C4-CA85-0935-A8616C6B1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E646F-9B54-41BF-83B7-7A5384EA8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055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989EC8-169B-ACA9-14BC-99618CCF2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FBA78B4-CED8-2F3F-2856-4FBBB77E72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8796634-E420-7602-75FF-F2D6953067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9221F92-D011-68AC-7A49-5B26BCA3BB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F50C1-E02D-4E4B-8010-2692FB5E203E}" type="datetimeFigureOut">
              <a:rPr lang="fr-FR" smtClean="0"/>
              <a:t>10/03/2024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398895F-551F-2854-77BB-1087B83CE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C7B713D-B0C2-145B-7B58-E217D0587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E646F-9B54-41BF-83B7-7A5384EA8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197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3349F8-25E0-B9AF-F580-E4783E428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FA645AC-6E4F-3900-4550-02391EA919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6CFDEA8-B767-B41D-170E-FA55B67282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A31C79B-E2D2-4D48-273E-E776F7CA1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F50C1-E02D-4E4B-8010-2692FB5E203E}" type="datetimeFigureOut">
              <a:rPr lang="fr-FR" smtClean="0"/>
              <a:t>10/03/2024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22BB68D-E446-A98F-5B53-F1615A040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B36511-781F-89F4-C09E-03FFED992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E646F-9B54-41BF-83B7-7A5384EA8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5264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F8558D-B943-BAC5-753B-C30152FB3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B9B1FE7-1D40-DEE9-E9FC-24F04A73BA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A42FFE-E9A3-7184-9E06-57F83EAAC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F50C1-E02D-4E4B-8010-2692FB5E203E}" type="datetimeFigureOut">
              <a:rPr lang="fr-FR" smtClean="0"/>
              <a:t>10/03/2024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83D1C9-28B4-8064-4CEE-D97DE3C89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F0B272-C076-7FFF-8B18-9CAFF04B5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E646F-9B54-41BF-83B7-7A5384EA8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978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2460950-C130-03AF-9C9A-CD6856DE1F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1B737CE-24D0-186C-B765-3B31D2FB39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89F68B-BACB-E88C-22AE-4D38A9257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F50C1-E02D-4E4B-8010-2692FB5E203E}" type="datetimeFigureOut">
              <a:rPr lang="fr-FR" smtClean="0"/>
              <a:t>10/03/2024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E0346D-178F-89F1-BB97-6382065CB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AD0EE9-2F4C-894E-B396-1FA3C91E5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E646F-9B54-41BF-83B7-7A5384EA8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675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3D0DAE3-C9B0-4E61-B64C-6F579C1EFE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FAC9681-12BF-5D4E-8603-EAD478200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02FC65-C744-8FC2-2FD0-D3EB7365C3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1BF50C1-E02D-4E4B-8010-2692FB5E203E}" type="datetimeFigureOut">
              <a:rPr lang="fr-FR" smtClean="0"/>
              <a:t>10/03/2024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6773B1-61A6-A173-4FF9-04497D176D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9C41EE-4BC0-E6D0-C384-125824B370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8E646F-9B54-41BF-83B7-7A5384EA8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6559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Description générée automatiquement">
            <a:extLst>
              <a:ext uri="{FF2B5EF4-FFF2-40B4-BE49-F238E27FC236}">
                <a16:creationId xmlns:a16="http://schemas.microsoft.com/office/drawing/2014/main" id="{D53568E1-CDBB-2F25-B123-7EFCE93F9C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408227"/>
            <a:ext cx="10728000" cy="604154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460FC7-D5B9-4A83-B09E-6A964A41070F}"/>
              </a:ext>
            </a:extLst>
          </p:cNvPr>
          <p:cNvSpPr txBox="1"/>
          <p:nvPr/>
        </p:nvSpPr>
        <p:spPr>
          <a:xfrm>
            <a:off x="3270061" y="408227"/>
            <a:ext cx="1072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 </a:t>
            </a:r>
            <a:r>
              <a:rPr lang="fr-FR" sz="2400" b="1" dirty="0" err="1">
                <a:solidFill>
                  <a:srgbClr val="FFFF00"/>
                </a:solidFill>
              </a:rPr>
              <a:t>Bikamer</a:t>
            </a:r>
            <a:r>
              <a:rPr lang="fr-FR" sz="2400" b="1" dirty="0">
                <a:solidFill>
                  <a:srgbClr val="FFFF00"/>
                </a:solidFill>
              </a:rPr>
              <a:t> (inde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95AAF22-F94A-19C5-A655-6BFE4A206927}"/>
              </a:ext>
            </a:extLst>
          </p:cNvPr>
          <p:cNvSpPr txBox="1"/>
          <p:nvPr/>
        </p:nvSpPr>
        <p:spPr>
          <a:xfrm>
            <a:off x="3120390" y="5899920"/>
            <a:ext cx="9818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Lalgarh</a:t>
            </a:r>
            <a:r>
              <a:rPr lang="fr-FR" sz="2400" b="1" dirty="0">
                <a:solidFill>
                  <a:srgbClr val="FFFF00"/>
                </a:solidFill>
              </a:rPr>
              <a:t> Palace in </a:t>
            </a:r>
            <a:r>
              <a:rPr lang="fr-FR" sz="2400" b="1" dirty="0" err="1">
                <a:solidFill>
                  <a:srgbClr val="FFFF00"/>
                </a:solidFill>
              </a:rPr>
              <a:t>Bikaner</a:t>
            </a:r>
            <a:r>
              <a:rPr lang="fr-FR" sz="2400" b="1" dirty="0">
                <a:solidFill>
                  <a:srgbClr val="FFFF00"/>
                </a:solidFill>
              </a:rPr>
              <a:t>, Rajasthan, </a:t>
            </a:r>
            <a:r>
              <a:rPr lang="fr-FR" sz="2400" b="1" dirty="0" err="1">
                <a:solidFill>
                  <a:srgbClr val="FFFF00"/>
                </a:solidFill>
              </a:rPr>
              <a:t>India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53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  <p:sndAc>
          <p:stSnd loop="1">
            <p:snd r:embed="rId2" name="Desireless - Voyage, voyage (1987).wav"/>
          </p:stSnd>
        </p:sndAc>
      </p:transition>
    </mc:Choice>
    <mc:Fallback>
      <p:transition spd="slow" advClick="0" advTm="8000">
        <p:fade/>
        <p:sndAc>
          <p:stSnd loop="1">
            <p:snd r:embed="rId2" name="Desireless - Voyage, voyage (1987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08CDFF69-BA78-DBC7-09B9-88499873542F}"/>
              </a:ext>
            </a:extLst>
          </p:cNvPr>
          <p:cNvSpPr txBox="1"/>
          <p:nvPr/>
        </p:nvSpPr>
        <p:spPr>
          <a:xfrm>
            <a:off x="154652" y="674400"/>
            <a:ext cx="11947357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200" b="1" dirty="0" err="1">
                <a:solidFill>
                  <a:schemeClr val="bg1"/>
                </a:solidFill>
              </a:rPr>
              <a:t>Bîkâner</a:t>
            </a:r>
            <a:r>
              <a:rPr lang="fr-FR" sz="3200" b="1" dirty="0">
                <a:solidFill>
                  <a:schemeClr val="bg1"/>
                </a:solidFill>
              </a:rPr>
              <a:t> (prononciationⓘ ) est une ville du nord-ouest de l'</a:t>
            </a:r>
            <a:r>
              <a:rPr lang="fr-FR" sz="3200" b="1" dirty="0" err="1">
                <a:solidFill>
                  <a:schemeClr val="bg1"/>
                </a:solidFill>
              </a:rPr>
              <a:t>ÉtatduRajasthan,en</a:t>
            </a:r>
            <a:r>
              <a:rPr lang="fr-FR" sz="3200" b="1" dirty="0">
                <a:solidFill>
                  <a:schemeClr val="bg1"/>
                </a:solidFill>
              </a:rPr>
              <a:t> Inde. Il est situé à 330 kilomètres (205 mi) au nord-ouest de la capitale de l'</a:t>
            </a:r>
            <a:r>
              <a:rPr lang="fr-FR" sz="3200" b="1" dirty="0" err="1">
                <a:solidFill>
                  <a:schemeClr val="bg1"/>
                </a:solidFill>
              </a:rPr>
              <a:t>État,Jaipur</a:t>
            </a:r>
            <a:r>
              <a:rPr lang="fr-FR" sz="3200" b="1" dirty="0">
                <a:solidFill>
                  <a:schemeClr val="bg1"/>
                </a:solidFill>
              </a:rPr>
              <a:t>. La ville de </a:t>
            </a:r>
            <a:r>
              <a:rPr lang="fr-FR" sz="3200" b="1" dirty="0" err="1">
                <a:solidFill>
                  <a:schemeClr val="bg1"/>
                </a:solidFill>
              </a:rPr>
              <a:t>Bikaner</a:t>
            </a:r>
            <a:r>
              <a:rPr lang="fr-FR" sz="3200" b="1" dirty="0">
                <a:solidFill>
                  <a:schemeClr val="bg1"/>
                </a:solidFill>
              </a:rPr>
              <a:t> est le siège administratif </a:t>
            </a:r>
            <a:r>
              <a:rPr lang="fr-FR" sz="3200" b="1" dirty="0" err="1">
                <a:solidFill>
                  <a:schemeClr val="bg1"/>
                </a:solidFill>
              </a:rPr>
              <a:t>dudistrictetde</a:t>
            </a:r>
            <a:r>
              <a:rPr lang="fr-FR" sz="3200" b="1" dirty="0">
                <a:solidFill>
                  <a:schemeClr val="bg1"/>
                </a:solidFill>
              </a:rPr>
              <a:t> la division de </a:t>
            </a:r>
            <a:r>
              <a:rPr lang="fr-FR" sz="3200" b="1" dirty="0" err="1">
                <a:solidFill>
                  <a:schemeClr val="bg1"/>
                </a:solidFill>
              </a:rPr>
              <a:t>Bikaner</a:t>
            </a:r>
            <a:r>
              <a:rPr lang="fr-FR" sz="3200" b="1" dirty="0">
                <a:solidFill>
                  <a:schemeClr val="bg1"/>
                </a:solidFill>
              </a:rPr>
              <a:t>.</a:t>
            </a:r>
          </a:p>
          <a:p>
            <a:endParaRPr lang="fr-FR" sz="3200" b="1" dirty="0">
              <a:solidFill>
                <a:schemeClr val="bg1"/>
              </a:solidFill>
            </a:endParaRPr>
          </a:p>
          <a:p>
            <a:r>
              <a:rPr lang="fr-FR" sz="3200" b="1" dirty="0">
                <a:solidFill>
                  <a:schemeClr val="bg1"/>
                </a:solidFill>
              </a:rPr>
              <a:t>Anciennement capitale de l' État princier de </a:t>
            </a:r>
            <a:r>
              <a:rPr lang="fr-FR" sz="3200" b="1" dirty="0" err="1">
                <a:solidFill>
                  <a:schemeClr val="bg1"/>
                </a:solidFill>
              </a:rPr>
              <a:t>Bikaner</a:t>
            </a:r>
            <a:r>
              <a:rPr lang="fr-FR" sz="3200" b="1" dirty="0">
                <a:solidFill>
                  <a:schemeClr val="bg1"/>
                </a:solidFill>
              </a:rPr>
              <a:t> , la ville a été fondée par Rao </a:t>
            </a:r>
            <a:r>
              <a:rPr lang="fr-FR" sz="3200" b="1" dirty="0" err="1">
                <a:solidFill>
                  <a:schemeClr val="bg1"/>
                </a:solidFill>
              </a:rPr>
              <a:t>Bika</a:t>
            </a:r>
            <a:r>
              <a:rPr lang="fr-FR" sz="3200" b="1" dirty="0">
                <a:solidFill>
                  <a:schemeClr val="bg1"/>
                </a:solidFill>
              </a:rPr>
              <a:t> , un chef Rajput du clan Rathore en 1488 CE [8] [9] et depuis ses petites origines, elle est devenue la quatrième plus grande ville du Rajasthan. Le canal Ganga , achevé en 1928, et le canal Indira Gandhi , achevé en 1987, ont facilité son développement.</a:t>
            </a:r>
          </a:p>
        </p:txBody>
      </p:sp>
    </p:spTree>
    <p:extLst>
      <p:ext uri="{BB962C8B-B14F-4D97-AF65-F5344CB8AC3E}">
        <p14:creationId xmlns:p14="http://schemas.microsoft.com/office/powerpoint/2010/main" val="3720623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port, ciel, plein air, personne&#10;&#10;Description générée automatiquement">
            <a:extLst>
              <a:ext uri="{FF2B5EF4-FFF2-40B4-BE49-F238E27FC236}">
                <a16:creationId xmlns:a16="http://schemas.microsoft.com/office/drawing/2014/main" id="{8E1FEB79-F579-DE06-8394-099B964463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042C46-3883-DA91-679F-97F873A20C85}"/>
              </a:ext>
            </a:extLst>
          </p:cNvPr>
          <p:cNvSpPr txBox="1"/>
          <p:nvPr/>
        </p:nvSpPr>
        <p:spPr>
          <a:xfrm>
            <a:off x="3270360" y="6178950"/>
            <a:ext cx="8606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Festival des chameaux de </a:t>
            </a:r>
            <a:r>
              <a:rPr lang="fr-FR" sz="2400" b="1" dirty="0" err="1">
                <a:solidFill>
                  <a:srgbClr val="FFFF00"/>
                </a:solidFill>
              </a:rPr>
              <a:t>Bikaner</a:t>
            </a:r>
            <a:r>
              <a:rPr lang="fr-FR" sz="2400" b="1" dirty="0">
                <a:solidFill>
                  <a:srgbClr val="FFFF00"/>
                </a:solidFill>
              </a:rPr>
              <a:t> 2020</a:t>
            </a:r>
          </a:p>
        </p:txBody>
      </p:sp>
    </p:spTree>
    <p:extLst>
      <p:ext uri="{BB962C8B-B14F-4D97-AF65-F5344CB8AC3E}">
        <p14:creationId xmlns:p14="http://schemas.microsoft.com/office/powerpoint/2010/main" val="92528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ersonnes&#10;&#10;Description générée automatiquement">
            <a:extLst>
              <a:ext uri="{FF2B5EF4-FFF2-40B4-BE49-F238E27FC236}">
                <a16:creationId xmlns:a16="http://schemas.microsoft.com/office/drawing/2014/main" id="{8BC70119-125F-E82D-5F28-6A91B1F1A1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391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D30224-D35C-85D7-5C3E-BDB84036F9DC}"/>
              </a:ext>
            </a:extLst>
          </p:cNvPr>
          <p:cNvSpPr txBox="1"/>
          <p:nvPr/>
        </p:nvSpPr>
        <p:spPr>
          <a:xfrm>
            <a:off x="4743450" y="6236100"/>
            <a:ext cx="9304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Bikaner</a:t>
            </a:r>
            <a:r>
              <a:rPr lang="fr-FR" sz="2400" b="1" dirty="0"/>
              <a:t> – ville fortifiée</a:t>
            </a:r>
          </a:p>
        </p:txBody>
      </p:sp>
    </p:spTree>
    <p:extLst>
      <p:ext uri="{BB962C8B-B14F-4D97-AF65-F5344CB8AC3E}">
        <p14:creationId xmlns:p14="http://schemas.microsoft.com/office/powerpoint/2010/main" val="116166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temple, homme&#10;&#10;Description générée automatiquement">
            <a:extLst>
              <a:ext uri="{FF2B5EF4-FFF2-40B4-BE49-F238E27FC236}">
                <a16:creationId xmlns:a16="http://schemas.microsoft.com/office/drawing/2014/main" id="{9BA7C79C-D59E-1144-71AD-78756C3C53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98" y="189000"/>
            <a:ext cx="4858481" cy="6480000"/>
          </a:xfrm>
          <a:prstGeom prst="rect">
            <a:avLst/>
          </a:prstGeom>
          <a:ln w="508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8ACD6F-F1A9-81AC-E0AD-6A5572EA2C75}"/>
              </a:ext>
            </a:extLst>
          </p:cNvPr>
          <p:cNvSpPr txBox="1"/>
          <p:nvPr/>
        </p:nvSpPr>
        <p:spPr>
          <a:xfrm>
            <a:off x="8686800" y="4126230"/>
            <a:ext cx="31432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de </a:t>
            </a:r>
            <a:r>
              <a:rPr lang="fr-FR" sz="2400" b="1" dirty="0" err="1">
                <a:solidFill>
                  <a:srgbClr val="FFFF00"/>
                </a:solidFill>
              </a:rPr>
              <a:t>Karni</a:t>
            </a:r>
            <a:r>
              <a:rPr lang="fr-FR" sz="2400" b="1" dirty="0">
                <a:solidFill>
                  <a:srgbClr val="FFFF00"/>
                </a:solidFill>
              </a:rPr>
              <a:t> Mata et rats à l'avant-plan</a:t>
            </a:r>
          </a:p>
        </p:txBody>
      </p:sp>
    </p:spTree>
    <p:extLst>
      <p:ext uri="{BB962C8B-B14F-4D97-AF65-F5344CB8AC3E}">
        <p14:creationId xmlns:p14="http://schemas.microsoft.com/office/powerpoint/2010/main" val="146421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rbre, mur, bâtiment, intérieur&#10;&#10;Description générée automatiquement">
            <a:extLst>
              <a:ext uri="{FF2B5EF4-FFF2-40B4-BE49-F238E27FC236}">
                <a16:creationId xmlns:a16="http://schemas.microsoft.com/office/drawing/2014/main" id="{FBF4E82F-A465-CBF4-1EE5-B0C0765186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188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CA08D7-D549-455F-DC76-391BB581F2FA}"/>
              </a:ext>
            </a:extLst>
          </p:cNvPr>
          <p:cNvSpPr txBox="1"/>
          <p:nvPr/>
        </p:nvSpPr>
        <p:spPr>
          <a:xfrm>
            <a:off x="308610" y="3760470"/>
            <a:ext cx="32689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Rats dans le temple de </a:t>
            </a:r>
            <a:r>
              <a:rPr lang="fr-FR" sz="2400" b="1" dirty="0" err="1"/>
              <a:t>Karni</a:t>
            </a:r>
            <a:r>
              <a:rPr lang="fr-FR" sz="2400" b="1" dirty="0"/>
              <a:t> Mata</a:t>
            </a:r>
          </a:p>
        </p:txBody>
      </p:sp>
    </p:spTree>
    <p:extLst>
      <p:ext uri="{BB962C8B-B14F-4D97-AF65-F5344CB8AC3E}">
        <p14:creationId xmlns:p14="http://schemas.microsoft.com/office/powerpoint/2010/main" val="4043867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Site historique&#10;&#10;Description générée automatiquement">
            <a:extLst>
              <a:ext uri="{FF2B5EF4-FFF2-40B4-BE49-F238E27FC236}">
                <a16:creationId xmlns:a16="http://schemas.microsoft.com/office/drawing/2014/main" id="{02287F90-AF48-3DBE-FDFB-79B32FED18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505" y="279000"/>
            <a:ext cx="940956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51DA26-1381-4FAC-5092-689AD7C5D66C}"/>
              </a:ext>
            </a:extLst>
          </p:cNvPr>
          <p:cNvSpPr txBox="1"/>
          <p:nvPr/>
        </p:nvSpPr>
        <p:spPr>
          <a:xfrm>
            <a:off x="9715500" y="4194423"/>
            <a:ext cx="23964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: </a:t>
            </a:r>
            <a:r>
              <a:rPr lang="fr-FR" sz="2000" b="1" dirty="0">
                <a:solidFill>
                  <a:srgbClr val="FFFF00"/>
                </a:solidFill>
              </a:rPr>
              <a:t>Vue du fort de </a:t>
            </a:r>
            <a:r>
              <a:rPr lang="fr-FR" sz="2000" b="1" dirty="0" err="1">
                <a:solidFill>
                  <a:srgbClr val="FFFF00"/>
                </a:solidFill>
              </a:rPr>
              <a:t>Bikaner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52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façade&#10;&#10;Description générée automatiquement">
            <a:extLst>
              <a:ext uri="{FF2B5EF4-FFF2-40B4-BE49-F238E27FC236}">
                <a16:creationId xmlns:a16="http://schemas.microsoft.com/office/drawing/2014/main" id="{6D6EA9A3-5A40-72AC-43AB-67D41E48B8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8264" y="279000"/>
            <a:ext cx="9453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67CF59-5162-3F4F-23F6-A8F84E80EB9B}"/>
              </a:ext>
            </a:extLst>
          </p:cNvPr>
          <p:cNvSpPr txBox="1"/>
          <p:nvPr/>
        </p:nvSpPr>
        <p:spPr>
          <a:xfrm>
            <a:off x="240030" y="1808708"/>
            <a:ext cx="25374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Pour venir chasser le tigre, les chasseurs quittent l'Angleterre en train, traversent l'océan en bateau pour arriver en char à banc tiré par un éléphant.</a:t>
            </a:r>
          </a:p>
        </p:txBody>
      </p:sp>
    </p:spTree>
    <p:extLst>
      <p:ext uri="{BB962C8B-B14F-4D97-AF65-F5344CB8AC3E}">
        <p14:creationId xmlns:p14="http://schemas.microsoft.com/office/powerpoint/2010/main" val="3338688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anctuaire, bâtiment, Lieux sacrés&#10;&#10;Description générée automatiquement">
            <a:extLst>
              <a:ext uri="{FF2B5EF4-FFF2-40B4-BE49-F238E27FC236}">
                <a16:creationId xmlns:a16="http://schemas.microsoft.com/office/drawing/2014/main" id="{10531221-2CA1-F5B4-262E-9588BD091E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3333" y="188235"/>
            <a:ext cx="4858486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EBEF68-09C3-0F6F-04B9-A17A62F0B228}"/>
              </a:ext>
            </a:extLst>
          </p:cNvPr>
          <p:cNvSpPr txBox="1"/>
          <p:nvPr/>
        </p:nvSpPr>
        <p:spPr>
          <a:xfrm>
            <a:off x="6551819" y="4149090"/>
            <a:ext cx="3266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 l'intérieur du fort</a:t>
            </a:r>
          </a:p>
        </p:txBody>
      </p:sp>
    </p:spTree>
    <p:extLst>
      <p:ext uri="{BB962C8B-B14F-4D97-AF65-F5344CB8AC3E}">
        <p14:creationId xmlns:p14="http://schemas.microsoft.com/office/powerpoint/2010/main" val="1127867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lonne, arcade, intérieur&#10;&#10;Description générée automatiquement">
            <a:extLst>
              <a:ext uri="{FF2B5EF4-FFF2-40B4-BE49-F238E27FC236}">
                <a16:creationId xmlns:a16="http://schemas.microsoft.com/office/drawing/2014/main" id="{E03F09F4-BACF-315C-2EAC-6C07149885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821F42-901E-64A1-3885-B8E79BA7FA0B}"/>
              </a:ext>
            </a:extLst>
          </p:cNvPr>
          <p:cNvSpPr txBox="1"/>
          <p:nvPr/>
        </p:nvSpPr>
        <p:spPr>
          <a:xfrm>
            <a:off x="5052060" y="6117335"/>
            <a:ext cx="8766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salle des audiences</a:t>
            </a:r>
          </a:p>
        </p:txBody>
      </p:sp>
    </p:spTree>
    <p:extLst>
      <p:ext uri="{BB962C8B-B14F-4D97-AF65-F5344CB8AC3E}">
        <p14:creationId xmlns:p14="http://schemas.microsoft.com/office/powerpoint/2010/main" val="388988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sol, décoration d’intérieur&#10;&#10;Description générée automatiquement">
            <a:extLst>
              <a:ext uri="{FF2B5EF4-FFF2-40B4-BE49-F238E27FC236}">
                <a16:creationId xmlns:a16="http://schemas.microsoft.com/office/drawing/2014/main" id="{251141DF-35FE-2144-92F6-FD2EE38CA7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2870" y="189000"/>
            <a:ext cx="4858478" cy="6480000"/>
          </a:xfrm>
          <a:prstGeom prst="rect">
            <a:avLst/>
          </a:prstGeom>
          <a:ln w="508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5B44C2-E945-F7A6-CCAC-51446F23151E}"/>
              </a:ext>
            </a:extLst>
          </p:cNvPr>
          <p:cNvSpPr txBox="1"/>
          <p:nvPr/>
        </p:nvSpPr>
        <p:spPr>
          <a:xfrm>
            <a:off x="3611880" y="4174182"/>
            <a:ext cx="4486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Chambre palais</a:t>
            </a:r>
          </a:p>
        </p:txBody>
      </p:sp>
    </p:spTree>
    <p:extLst>
      <p:ext uri="{BB962C8B-B14F-4D97-AF65-F5344CB8AC3E}">
        <p14:creationId xmlns:p14="http://schemas.microsoft.com/office/powerpoint/2010/main" val="1969509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dessin, peinture, croquis&#10;&#10;Description générée automatiquement">
            <a:extLst>
              <a:ext uri="{FF2B5EF4-FFF2-40B4-BE49-F238E27FC236}">
                <a16:creationId xmlns:a16="http://schemas.microsoft.com/office/drawing/2014/main" id="{426A4F55-4B56-6649-B6AB-7F2CF61C66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1747" y="189000"/>
            <a:ext cx="4270183" cy="6480000"/>
          </a:xfrm>
          <a:prstGeom prst="rect">
            <a:avLst/>
          </a:prstGeom>
          <a:ln w="508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5A29D7-EC85-4B7C-7FF3-3D591B13CAE4}"/>
              </a:ext>
            </a:extLst>
          </p:cNvPr>
          <p:cNvSpPr txBox="1"/>
          <p:nvPr/>
        </p:nvSpPr>
        <p:spPr>
          <a:xfrm>
            <a:off x="5852160" y="3429000"/>
            <a:ext cx="40805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peintre de Kota[3]. Vers 1780. Miniature, 26,7 x 13,6 cm. National Museum, New Delhi.</a:t>
            </a:r>
          </a:p>
        </p:txBody>
      </p:sp>
    </p:spTree>
    <p:extLst>
      <p:ext uri="{BB962C8B-B14F-4D97-AF65-F5344CB8AC3E}">
        <p14:creationId xmlns:p14="http://schemas.microsoft.com/office/powerpoint/2010/main" val="2031785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ersonne, habits&#10;&#10;Description générée automatiquement">
            <a:extLst>
              <a:ext uri="{FF2B5EF4-FFF2-40B4-BE49-F238E27FC236}">
                <a16:creationId xmlns:a16="http://schemas.microsoft.com/office/drawing/2014/main" id="{EFDAF066-65DD-2563-87E0-EB1C335276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760" y="279000"/>
            <a:ext cx="1010527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42FD64-822E-E0D0-75B8-5E102C5DC6D4}"/>
              </a:ext>
            </a:extLst>
          </p:cNvPr>
          <p:cNvSpPr txBox="1"/>
          <p:nvPr/>
        </p:nvSpPr>
        <p:spPr>
          <a:xfrm>
            <a:off x="434340" y="3886200"/>
            <a:ext cx="19431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Bikaner</a:t>
            </a:r>
            <a:r>
              <a:rPr lang="fr-FR" sz="2400" b="1" dirty="0">
                <a:solidFill>
                  <a:srgbClr val="FFFF00"/>
                </a:solidFill>
              </a:rPr>
              <a:t> Camel Festival 2020</a:t>
            </a:r>
          </a:p>
        </p:txBody>
      </p:sp>
    </p:spTree>
    <p:extLst>
      <p:ext uri="{BB962C8B-B14F-4D97-AF65-F5344CB8AC3E}">
        <p14:creationId xmlns:p14="http://schemas.microsoft.com/office/powerpoint/2010/main" val="344342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personne, Camélidé&#10;&#10;Description générée automatiquement">
            <a:extLst>
              <a:ext uri="{FF2B5EF4-FFF2-40B4-BE49-F238E27FC236}">
                <a16:creationId xmlns:a16="http://schemas.microsoft.com/office/drawing/2014/main" id="{BE1CF41D-FD7A-AA7F-8F00-24788C3FB3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015" y="279000"/>
            <a:ext cx="726486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19A8C3-E296-C29B-12B5-43F7FA9604B5}"/>
              </a:ext>
            </a:extLst>
          </p:cNvPr>
          <p:cNvSpPr txBox="1"/>
          <p:nvPr/>
        </p:nvSpPr>
        <p:spPr>
          <a:xfrm>
            <a:off x="8089565" y="4069080"/>
            <a:ext cx="33604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Bikaner</a:t>
            </a:r>
            <a:r>
              <a:rPr lang="fr-FR" sz="2400" b="1" dirty="0"/>
              <a:t> Camel Festival 2020</a:t>
            </a:r>
          </a:p>
        </p:txBody>
      </p:sp>
    </p:spTree>
    <p:extLst>
      <p:ext uri="{BB962C8B-B14F-4D97-AF65-F5344CB8AC3E}">
        <p14:creationId xmlns:p14="http://schemas.microsoft.com/office/powerpoint/2010/main" val="2111743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personne, dromadaire&#10;&#10;Description générée automatiquement">
            <a:extLst>
              <a:ext uri="{FF2B5EF4-FFF2-40B4-BE49-F238E27FC236}">
                <a16:creationId xmlns:a16="http://schemas.microsoft.com/office/drawing/2014/main" id="{5D342744-0491-A473-CA01-B9FB53E6CB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3651" y="189000"/>
            <a:ext cx="5215292" cy="6480000"/>
          </a:xfrm>
          <a:prstGeom prst="rect">
            <a:avLst/>
          </a:prstGeom>
          <a:ln w="50800">
            <a:solidFill>
              <a:srgbClr val="7030A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0AFE557-6EF0-04FE-4B35-1B05FB3AEF16}"/>
              </a:ext>
            </a:extLst>
          </p:cNvPr>
          <p:cNvSpPr txBox="1"/>
          <p:nvPr/>
        </p:nvSpPr>
        <p:spPr>
          <a:xfrm>
            <a:off x="1154430" y="4057650"/>
            <a:ext cx="4709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Bikaner</a:t>
            </a:r>
            <a:r>
              <a:rPr lang="fr-FR" sz="2400" b="1" dirty="0"/>
              <a:t> Camel Festival 2020</a:t>
            </a:r>
          </a:p>
        </p:txBody>
      </p:sp>
    </p:spTree>
    <p:extLst>
      <p:ext uri="{BB962C8B-B14F-4D97-AF65-F5344CB8AC3E}">
        <p14:creationId xmlns:p14="http://schemas.microsoft.com/office/powerpoint/2010/main" val="2330918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port, personne&#10;&#10;Description générée automatiquement">
            <a:extLst>
              <a:ext uri="{FF2B5EF4-FFF2-40B4-BE49-F238E27FC236}">
                <a16:creationId xmlns:a16="http://schemas.microsoft.com/office/drawing/2014/main" id="{B617BCD5-DF2D-9FE1-3768-C1586F4561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46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CEDFCF-1C1E-C448-32EE-241F212C240F}"/>
              </a:ext>
            </a:extLst>
          </p:cNvPr>
          <p:cNvSpPr txBox="1"/>
          <p:nvPr/>
        </p:nvSpPr>
        <p:spPr>
          <a:xfrm>
            <a:off x="9132570" y="4103370"/>
            <a:ext cx="31775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Bikaner</a:t>
            </a:r>
            <a:r>
              <a:rPr lang="fr-FR" sz="2400" b="1" dirty="0"/>
              <a:t> Camel Festival 2020</a:t>
            </a:r>
          </a:p>
        </p:txBody>
      </p:sp>
    </p:spTree>
    <p:extLst>
      <p:ext uri="{BB962C8B-B14F-4D97-AF65-F5344CB8AC3E}">
        <p14:creationId xmlns:p14="http://schemas.microsoft.com/office/powerpoint/2010/main" val="2780946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sport, habits, danseur&#10;&#10;Description générée automatiquement">
            <a:extLst>
              <a:ext uri="{FF2B5EF4-FFF2-40B4-BE49-F238E27FC236}">
                <a16:creationId xmlns:a16="http://schemas.microsoft.com/office/drawing/2014/main" id="{EC1053E0-7FA6-8E7D-C40F-C7CD2E9E93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96" y="279000"/>
            <a:ext cx="115862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102883-247A-C56E-F453-AB2B667BACCD}"/>
              </a:ext>
            </a:extLst>
          </p:cNvPr>
          <p:cNvSpPr txBox="1"/>
          <p:nvPr/>
        </p:nvSpPr>
        <p:spPr>
          <a:xfrm>
            <a:off x="4194810" y="6126480"/>
            <a:ext cx="9749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Bikaner</a:t>
            </a:r>
            <a:r>
              <a:rPr lang="fr-FR" sz="2400" b="1" dirty="0"/>
              <a:t> Camel Festival 2020</a:t>
            </a:r>
          </a:p>
        </p:txBody>
      </p:sp>
    </p:spTree>
    <p:extLst>
      <p:ext uri="{BB962C8B-B14F-4D97-AF65-F5344CB8AC3E}">
        <p14:creationId xmlns:p14="http://schemas.microsoft.com/office/powerpoint/2010/main" val="3477603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uage&#10;&#10;Description générée automatiquement">
            <a:extLst>
              <a:ext uri="{FF2B5EF4-FFF2-40B4-BE49-F238E27FC236}">
                <a16:creationId xmlns:a16="http://schemas.microsoft.com/office/drawing/2014/main" id="{CAB4E78A-2230-D87F-5495-3E6EF258B6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8622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CA3B11-79F0-70F6-B304-02A0189370A0}"/>
              </a:ext>
            </a:extLst>
          </p:cNvPr>
          <p:cNvSpPr txBox="1"/>
          <p:nvPr/>
        </p:nvSpPr>
        <p:spPr>
          <a:xfrm>
            <a:off x="331470" y="3429000"/>
            <a:ext cx="34861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la magnifique architecture de la demeure de la famille royale de </a:t>
            </a:r>
            <a:r>
              <a:rPr lang="fr-FR" sz="2400" b="1" dirty="0" err="1">
                <a:solidFill>
                  <a:srgbClr val="FFFF00"/>
                </a:solidFill>
              </a:rPr>
              <a:t>Bikaner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5992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Site historique&#10;&#10;Description générée automatiquement">
            <a:extLst>
              <a:ext uri="{FF2B5EF4-FFF2-40B4-BE49-F238E27FC236}">
                <a16:creationId xmlns:a16="http://schemas.microsoft.com/office/drawing/2014/main" id="{46301C62-3C2A-AF06-8337-7955DE0BA4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660" y="441000"/>
            <a:ext cx="8967465" cy="597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288B8A-46E4-ED65-F9D7-1A1FF2D44700}"/>
              </a:ext>
            </a:extLst>
          </p:cNvPr>
          <p:cNvSpPr txBox="1"/>
          <p:nvPr/>
        </p:nvSpPr>
        <p:spPr>
          <a:xfrm>
            <a:off x="9457685" y="3566160"/>
            <a:ext cx="26428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Fort de </a:t>
            </a:r>
            <a:r>
              <a:rPr lang="fr-FR" sz="2400" b="1" dirty="0" err="1">
                <a:solidFill>
                  <a:srgbClr val="FFFF00"/>
                </a:solidFill>
              </a:rPr>
              <a:t>Junagarh</a:t>
            </a:r>
            <a:r>
              <a:rPr lang="fr-FR" sz="2400" b="1" dirty="0">
                <a:solidFill>
                  <a:srgbClr val="FFFF00"/>
                </a:solidFill>
              </a:rPr>
              <a:t> - Le palais municipal de </a:t>
            </a:r>
            <a:r>
              <a:rPr lang="fr-FR" sz="2400" b="1" dirty="0" err="1">
                <a:solidFill>
                  <a:srgbClr val="FFFF00"/>
                </a:solidFill>
              </a:rPr>
              <a:t>Bikaner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31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dôme&#10;&#10;Description générée automatiquement">
            <a:extLst>
              <a:ext uri="{FF2B5EF4-FFF2-40B4-BE49-F238E27FC236}">
                <a16:creationId xmlns:a16="http://schemas.microsoft.com/office/drawing/2014/main" id="{7E86FF54-1820-EF1F-EC8F-F8EF535528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0677" y="279000"/>
            <a:ext cx="94537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49CDB2-276B-6AAC-38FA-1332BD420591}"/>
              </a:ext>
            </a:extLst>
          </p:cNvPr>
          <p:cNvSpPr txBox="1"/>
          <p:nvPr/>
        </p:nvSpPr>
        <p:spPr>
          <a:xfrm>
            <a:off x="543735" y="3874769"/>
            <a:ext cx="21831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Devikund Sagar (Bikaner)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83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sanctuaire, Lieux sacrés&#10;&#10;Description générée automatiquement">
            <a:extLst>
              <a:ext uri="{FF2B5EF4-FFF2-40B4-BE49-F238E27FC236}">
                <a16:creationId xmlns:a16="http://schemas.microsoft.com/office/drawing/2014/main" id="{BCFDEDBE-DC5E-D322-5D01-EFF5C50013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BD7F98-E50A-B617-F74D-44FD0051B04B}"/>
              </a:ext>
            </a:extLst>
          </p:cNvPr>
          <p:cNvSpPr txBox="1"/>
          <p:nvPr/>
        </p:nvSpPr>
        <p:spPr>
          <a:xfrm>
            <a:off x="3897630" y="6334504"/>
            <a:ext cx="8869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Plafond du Temple de </a:t>
            </a:r>
            <a:r>
              <a:rPr lang="fr-FR" sz="2400" b="1" dirty="0" err="1"/>
              <a:t>Bhandasar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486842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cour&#10;&#10;Description générée automatiquement">
            <a:extLst>
              <a:ext uri="{FF2B5EF4-FFF2-40B4-BE49-F238E27FC236}">
                <a16:creationId xmlns:a16="http://schemas.microsoft.com/office/drawing/2014/main" id="{3407D10C-814B-BD00-B8FC-BBA9C9B12C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279" y="441000"/>
            <a:ext cx="8967441" cy="597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8323FF-A212-D53E-2560-4BBC013BD76B}"/>
              </a:ext>
            </a:extLst>
          </p:cNvPr>
          <p:cNvSpPr txBox="1"/>
          <p:nvPr/>
        </p:nvSpPr>
        <p:spPr>
          <a:xfrm>
            <a:off x="5154930" y="5829605"/>
            <a:ext cx="9475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Cour du Palais.</a:t>
            </a:r>
          </a:p>
        </p:txBody>
      </p:sp>
    </p:spTree>
    <p:extLst>
      <p:ext uri="{BB962C8B-B14F-4D97-AF65-F5344CB8AC3E}">
        <p14:creationId xmlns:p14="http://schemas.microsoft.com/office/powerpoint/2010/main" val="2991474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bâtiment&#10;&#10;Description générée automatiquement">
            <a:extLst>
              <a:ext uri="{FF2B5EF4-FFF2-40B4-BE49-F238E27FC236}">
                <a16:creationId xmlns:a16="http://schemas.microsoft.com/office/drawing/2014/main" id="{93F1A4C9-3A4C-02AB-40DC-63A37EA15D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7794" y="189000"/>
            <a:ext cx="4860000" cy="6480000"/>
          </a:xfrm>
          <a:prstGeom prst="rect">
            <a:avLst/>
          </a:prstGeom>
          <a:ln w="508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798112-7CF0-4125-80DB-F28FABDABB5A}"/>
              </a:ext>
            </a:extLst>
          </p:cNvPr>
          <p:cNvSpPr txBox="1"/>
          <p:nvPr/>
        </p:nvSpPr>
        <p:spPr>
          <a:xfrm>
            <a:off x="8778240" y="3543300"/>
            <a:ext cx="3413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Le temple de </a:t>
            </a:r>
            <a:r>
              <a:rPr lang="fr-FR" sz="2400" b="1" dirty="0" err="1"/>
              <a:t>Karni</a:t>
            </a:r>
            <a:r>
              <a:rPr lang="fr-FR" sz="2400" b="1" dirty="0"/>
              <a:t> Mata (</a:t>
            </a:r>
            <a:r>
              <a:rPr lang="fr-FR" sz="2400" b="1" dirty="0" err="1"/>
              <a:t>Deshnoke</a:t>
            </a:r>
            <a:r>
              <a:rPr lang="fr-FR" sz="24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5872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dune, sable, plein air&#10;&#10;Description générée automatiquement">
            <a:extLst>
              <a:ext uri="{FF2B5EF4-FFF2-40B4-BE49-F238E27FC236}">
                <a16:creationId xmlns:a16="http://schemas.microsoft.com/office/drawing/2014/main" id="{A5EE9BDD-8A95-4B3E-3880-82F1FC636D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DCB7F5-1A64-6494-4406-C3F179B7D16B}"/>
              </a:ext>
            </a:extLst>
          </p:cNvPr>
          <p:cNvSpPr txBox="1"/>
          <p:nvPr/>
        </p:nvSpPr>
        <p:spPr>
          <a:xfrm>
            <a:off x="3886200" y="6396335"/>
            <a:ext cx="8732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Dunes de sable du désert du Thar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288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Description générée automatiquement">
            <a:extLst>
              <a:ext uri="{FF2B5EF4-FFF2-40B4-BE49-F238E27FC236}">
                <a16:creationId xmlns:a16="http://schemas.microsoft.com/office/drawing/2014/main" id="{E7EC9C83-1E8D-D753-205C-7AB1B44869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154" y="459000"/>
            <a:ext cx="10547691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842ED6-1D10-D21F-5689-4DAE62AFA59B}"/>
              </a:ext>
            </a:extLst>
          </p:cNvPr>
          <p:cNvSpPr txBox="1"/>
          <p:nvPr/>
        </p:nvSpPr>
        <p:spPr>
          <a:xfrm>
            <a:off x="3140242" y="6078830"/>
            <a:ext cx="10547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Palais </a:t>
            </a:r>
            <a:r>
              <a:rPr lang="fr-FR" sz="2400" b="1" dirty="0" err="1"/>
              <a:t>Lalgarh</a:t>
            </a:r>
            <a:r>
              <a:rPr lang="fr-FR" sz="2400" b="1" dirty="0"/>
              <a:t> à </a:t>
            </a:r>
            <a:r>
              <a:rPr lang="fr-FR" sz="2400" b="1" dirty="0" err="1"/>
              <a:t>Bikaner</a:t>
            </a:r>
            <a:r>
              <a:rPr lang="fr-FR" sz="2400" b="1" dirty="0"/>
              <a:t>, Rajasthan , Inde</a:t>
            </a:r>
          </a:p>
        </p:txBody>
      </p:sp>
    </p:spTree>
    <p:extLst>
      <p:ext uri="{BB962C8B-B14F-4D97-AF65-F5344CB8AC3E}">
        <p14:creationId xmlns:p14="http://schemas.microsoft.com/office/powerpoint/2010/main" val="2883754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uage&#10;&#10;Description générée automatiquement">
            <a:extLst>
              <a:ext uri="{FF2B5EF4-FFF2-40B4-BE49-F238E27FC236}">
                <a16:creationId xmlns:a16="http://schemas.microsoft.com/office/drawing/2014/main" id="{6683AF79-BF77-FADC-6F06-1EF8A5B045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F41E6A-3921-6CAC-78AC-6CD518AB7A8C}"/>
              </a:ext>
            </a:extLst>
          </p:cNvPr>
          <p:cNvSpPr txBox="1"/>
          <p:nvPr/>
        </p:nvSpPr>
        <p:spPr>
          <a:xfrm>
            <a:off x="4391526" y="6256421"/>
            <a:ext cx="8217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palais Laxmi </a:t>
            </a:r>
            <a:r>
              <a:rPr lang="fr-FR" sz="2400" b="1" dirty="0" err="1">
                <a:solidFill>
                  <a:srgbClr val="FFFF00"/>
                </a:solidFill>
              </a:rPr>
              <a:t>Niwas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02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Site historique&#10;&#10;Description générée automatiquement">
            <a:extLst>
              <a:ext uri="{FF2B5EF4-FFF2-40B4-BE49-F238E27FC236}">
                <a16:creationId xmlns:a16="http://schemas.microsoft.com/office/drawing/2014/main" id="{8EC60DB2-487D-DF9A-7361-54A6753B6B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5666" y="279000"/>
            <a:ext cx="952066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F71062-8EBD-AAB3-1526-783D1C75172D}"/>
              </a:ext>
            </a:extLst>
          </p:cNvPr>
          <p:cNvSpPr txBox="1"/>
          <p:nvPr/>
        </p:nvSpPr>
        <p:spPr>
          <a:xfrm>
            <a:off x="3284621" y="6247036"/>
            <a:ext cx="8710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Temple </a:t>
            </a:r>
            <a:r>
              <a:rPr lang="fr-FR" sz="2400" b="1" dirty="0" err="1">
                <a:solidFill>
                  <a:srgbClr val="FFFF00"/>
                </a:solidFill>
              </a:rPr>
              <a:t>Karni</a:t>
            </a:r>
            <a:r>
              <a:rPr lang="fr-FR" sz="2400" b="1" dirty="0">
                <a:solidFill>
                  <a:srgbClr val="FFFF00"/>
                </a:solidFill>
              </a:rPr>
              <a:t> Mata de </a:t>
            </a:r>
            <a:r>
              <a:rPr lang="fr-FR" sz="2400" b="1" dirty="0" err="1">
                <a:solidFill>
                  <a:srgbClr val="FFFF00"/>
                </a:solidFill>
              </a:rPr>
              <a:t>Deshnoke</a:t>
            </a:r>
            <a:r>
              <a:rPr lang="fr-FR" sz="2400" b="1" dirty="0">
                <a:solidFill>
                  <a:srgbClr val="FFFF00"/>
                </a:solidFill>
              </a:rPr>
              <a:t> ( </a:t>
            </a:r>
            <a:r>
              <a:rPr lang="fr-FR" sz="2400" b="1" dirty="0" err="1">
                <a:solidFill>
                  <a:srgbClr val="FFFF00"/>
                </a:solidFill>
              </a:rPr>
              <a:t>Bikaner</a:t>
            </a:r>
            <a:r>
              <a:rPr lang="fr-FR" sz="2400" b="1" dirty="0">
                <a:solidFill>
                  <a:srgbClr val="FFFF00"/>
                </a:solidFill>
              </a:rPr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13842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lieu de culte, bâtiment&#10;&#10;Description générée automatiquement">
            <a:extLst>
              <a:ext uri="{FF2B5EF4-FFF2-40B4-BE49-F238E27FC236}">
                <a16:creationId xmlns:a16="http://schemas.microsoft.com/office/drawing/2014/main" id="{FF63D89A-61D4-7350-CABB-AE0490AAC5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7731" y="189000"/>
            <a:ext cx="4309228" cy="6480000"/>
          </a:xfrm>
          <a:prstGeom prst="rect">
            <a:avLst/>
          </a:prstGeom>
          <a:ln w="508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02485E-2EAD-AC20-EC4E-CC174C9F6DBC}"/>
              </a:ext>
            </a:extLst>
          </p:cNvPr>
          <p:cNvSpPr txBox="1"/>
          <p:nvPr/>
        </p:nvSpPr>
        <p:spPr>
          <a:xfrm>
            <a:off x="1191127" y="4225492"/>
            <a:ext cx="3454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Temple Jain de Bhandasar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658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auter, herbe&#10;&#10;Description générée automatiquement">
            <a:extLst>
              <a:ext uri="{FF2B5EF4-FFF2-40B4-BE49-F238E27FC236}">
                <a16:creationId xmlns:a16="http://schemas.microsoft.com/office/drawing/2014/main" id="{D7C0E02D-878D-BC9A-F4F0-8B0B932EB8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8371" y="279000"/>
            <a:ext cx="943525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A0FEAD-7890-4338-1C9F-16C7D2A644A4}"/>
              </a:ext>
            </a:extLst>
          </p:cNvPr>
          <p:cNvSpPr txBox="1"/>
          <p:nvPr/>
        </p:nvSpPr>
        <p:spPr>
          <a:xfrm>
            <a:off x="3104147" y="6025588"/>
            <a:ext cx="8626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Centre national de recherche sur les équidés</a:t>
            </a:r>
          </a:p>
        </p:txBody>
      </p:sp>
    </p:spTree>
    <p:extLst>
      <p:ext uri="{BB962C8B-B14F-4D97-AF65-F5344CB8AC3E}">
        <p14:creationId xmlns:p14="http://schemas.microsoft.com/office/powerpoint/2010/main" val="1509107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, plein air, façade&#10;&#10;Description générée automatiquement">
            <a:extLst>
              <a:ext uri="{FF2B5EF4-FFF2-40B4-BE49-F238E27FC236}">
                <a16:creationId xmlns:a16="http://schemas.microsoft.com/office/drawing/2014/main" id="{5D07321F-022F-8D8A-62D7-DB821FD68C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413260"/>
            <a:ext cx="5724000" cy="62176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0A893F-52E8-4BCD-7632-86C8F06672B0}"/>
              </a:ext>
            </a:extLst>
          </p:cNvPr>
          <p:cNvSpPr txBox="1"/>
          <p:nvPr/>
        </p:nvSpPr>
        <p:spPr>
          <a:xfrm>
            <a:off x="84221" y="22388"/>
            <a:ext cx="838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</a:t>
            </a:r>
            <a:r>
              <a:rPr lang="fr-FR" sz="2800" b="1" dirty="0" err="1">
                <a:solidFill>
                  <a:srgbClr val="FFFF00"/>
                </a:solidFill>
              </a:rPr>
              <a:t>Bikamer</a:t>
            </a:r>
            <a:r>
              <a:rPr lang="fr-FR" sz="2800" b="1" dirty="0">
                <a:solidFill>
                  <a:srgbClr val="FFFF00"/>
                </a:solidFill>
              </a:rPr>
              <a:t> (Inde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B9EB7F4-8846-5CC2-6377-50CA25FF6E22}"/>
              </a:ext>
            </a:extLst>
          </p:cNvPr>
          <p:cNvSpPr txBox="1"/>
          <p:nvPr/>
        </p:nvSpPr>
        <p:spPr>
          <a:xfrm>
            <a:off x="6096000" y="2550695"/>
            <a:ext cx="5394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3FD0946-6370-176F-9E9F-406FE996DA92}"/>
              </a:ext>
            </a:extLst>
          </p:cNvPr>
          <p:cNvSpPr txBox="1"/>
          <p:nvPr/>
        </p:nvSpPr>
        <p:spPr>
          <a:xfrm>
            <a:off x="8013032" y="3429000"/>
            <a:ext cx="3609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FF01ACF-1513-2261-7663-0C993E4068F1}"/>
              </a:ext>
            </a:extLst>
          </p:cNvPr>
          <p:cNvSpPr txBox="1"/>
          <p:nvPr/>
        </p:nvSpPr>
        <p:spPr>
          <a:xfrm>
            <a:off x="6220326" y="5692896"/>
            <a:ext cx="55996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Collège médical Sardar Patel, Bikaner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718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358</Words>
  <Application>Microsoft Office PowerPoint</Application>
  <PresentationFormat>Grand écran</PresentationFormat>
  <Paragraphs>36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2024-03-10T06:31:40Z</dcterms:created>
  <dcterms:modified xsi:type="dcterms:W3CDTF">2024-03-10T09:08:31Z</dcterms:modified>
</cp:coreProperties>
</file>