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71" r:id="rId4"/>
    <p:sldId id="276" r:id="rId5"/>
    <p:sldId id="277" r:id="rId6"/>
    <p:sldId id="275" r:id="rId7"/>
    <p:sldId id="274" r:id="rId8"/>
    <p:sldId id="273" r:id="rId9"/>
    <p:sldId id="272" r:id="rId10"/>
    <p:sldId id="270" r:id="rId11"/>
    <p:sldId id="268" r:id="rId12"/>
    <p:sldId id="269" r:id="rId13"/>
    <p:sldId id="267" r:id="rId14"/>
    <p:sldId id="266" r:id="rId15"/>
    <p:sldId id="264" r:id="rId16"/>
    <p:sldId id="265" r:id="rId17"/>
    <p:sldId id="263" r:id="rId18"/>
    <p:sldId id="262" r:id="rId19"/>
    <p:sldId id="261" r:id="rId20"/>
    <p:sldId id="260" r:id="rId21"/>
    <p:sldId id="259" r:id="rId22"/>
    <p:sldId id="258" r:id="rId23"/>
    <p:sldId id="257" r:id="rId24"/>
    <p:sldId id="279" r:id="rId25"/>
    <p:sldId id="280" r:id="rId26"/>
    <p:sldId id="278" r:id="rId27"/>
    <p:sldId id="281" r:id="rId28"/>
    <p:sldId id="282" r:id="rId29"/>
    <p:sldId id="283"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804" autoAdjust="0"/>
    <p:restoredTop sz="94660"/>
  </p:normalViewPr>
  <p:slideViewPr>
    <p:cSldViewPr snapToGrid="0">
      <p:cViewPr varScale="1">
        <p:scale>
          <a:sx n="75" d="100"/>
          <a:sy n="75" d="100"/>
        </p:scale>
        <p:origin x="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6473519-1EB1-1A0F-F71B-2BD75013FF1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C585536-496C-D846-91A4-69AE0F09BB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C74C6C7-4402-1B49-45A9-5C3F1BE039D3}"/>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5" name="Espace réservé du pied de page 4">
            <a:extLst>
              <a:ext uri="{FF2B5EF4-FFF2-40B4-BE49-F238E27FC236}">
                <a16:creationId xmlns:a16="http://schemas.microsoft.com/office/drawing/2014/main" id="{C86CE7CD-17E6-CC4B-2F3B-7FAE8056A05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8E99071-9926-3199-E409-5D352156383C}"/>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4071201281"/>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182E66-BF12-898B-D864-94C70C26975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0F562DD-09DB-7BEB-08A6-114E4D27214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8D8784-0A11-4EEC-18E2-96BADE273FF1}"/>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5" name="Espace réservé du pied de page 4">
            <a:extLst>
              <a:ext uri="{FF2B5EF4-FFF2-40B4-BE49-F238E27FC236}">
                <a16:creationId xmlns:a16="http://schemas.microsoft.com/office/drawing/2014/main" id="{4FA65AC9-E163-C5CA-CEE0-F644169A02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5709715-5A17-FBBE-9CF7-83840C1EDEB9}"/>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2464082263"/>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AEE0BA-83D5-1FD7-FB38-255208A0BC2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B2C8F15-AF5E-446E-A3F6-07483FC646A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92AD735-C306-D69A-B390-8E62DAEAA298}"/>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5" name="Espace réservé du pied de page 4">
            <a:extLst>
              <a:ext uri="{FF2B5EF4-FFF2-40B4-BE49-F238E27FC236}">
                <a16:creationId xmlns:a16="http://schemas.microsoft.com/office/drawing/2014/main" id="{970575BF-3320-AD9F-3C2A-2A0BA5EAB7D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E25BCC9-6984-B3C3-E85B-C1748B4D3CBF}"/>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330462849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610685-5DB6-742A-52D4-D6D6CBAD5D1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FF18642-5873-50A2-2D8F-72379597064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68E1484-0050-EC3C-5D9D-E85F00223DD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24FEF17-023B-B2D0-463A-CFC6430C4ED8}"/>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6" name="Espace réservé du pied de page 5">
            <a:extLst>
              <a:ext uri="{FF2B5EF4-FFF2-40B4-BE49-F238E27FC236}">
                <a16:creationId xmlns:a16="http://schemas.microsoft.com/office/drawing/2014/main" id="{3289ACC9-D07B-AC80-C19E-9938A138E84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DB92B75-CD2A-B61B-6135-364861C5418D}"/>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4098448040"/>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3CB998-C384-4F4A-1335-E0169AD441E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572E054-CAC1-0B31-C230-AEFC55FEEA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9B67A65-547C-DA75-C2FC-F2A5FE03889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FB0C4A2-FDAF-4344-DB07-11FBE0B855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CD78F51-07AD-656B-2E6E-AF95647EFC1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58EE898-E3C8-5D1D-643B-475B4FC94524}"/>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8" name="Espace réservé du pied de page 7">
            <a:extLst>
              <a:ext uri="{FF2B5EF4-FFF2-40B4-BE49-F238E27FC236}">
                <a16:creationId xmlns:a16="http://schemas.microsoft.com/office/drawing/2014/main" id="{E347B3E9-A947-602A-5389-7F29C20E932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11052BA-289C-8182-0D63-15A560F5509E}"/>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3435748863"/>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7B0630-A815-2C08-7FB6-00128C0B2E2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02ECA9C-A4E1-1C1B-8709-8F1E82E7F927}"/>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4" name="Espace réservé du pied de page 3">
            <a:extLst>
              <a:ext uri="{FF2B5EF4-FFF2-40B4-BE49-F238E27FC236}">
                <a16:creationId xmlns:a16="http://schemas.microsoft.com/office/drawing/2014/main" id="{063F50F4-DDC0-8041-3611-D95AD079D780}"/>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8556E88-3674-8C85-BA3D-1E5CA1F028E5}"/>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2700189251"/>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64CCAEE-6B52-9AA2-C48D-6F61871C8F42}"/>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3" name="Espace réservé du pied de page 2">
            <a:extLst>
              <a:ext uri="{FF2B5EF4-FFF2-40B4-BE49-F238E27FC236}">
                <a16:creationId xmlns:a16="http://schemas.microsoft.com/office/drawing/2014/main" id="{C161EFD3-9A32-3DCC-EFEA-860044DA25A6}"/>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777F047-316C-9E73-6889-9CDF680EE5C4}"/>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472292444"/>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014807-D219-92A0-FDF6-40C67281245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9E7E02E-3813-565D-308F-401D82B8B6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7EACC39-4D10-BCC9-FF97-BBB74009C3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6279D52-45D9-C0B3-196A-F2C406BD6185}"/>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6" name="Espace réservé du pied de page 5">
            <a:extLst>
              <a:ext uri="{FF2B5EF4-FFF2-40B4-BE49-F238E27FC236}">
                <a16:creationId xmlns:a16="http://schemas.microsoft.com/office/drawing/2014/main" id="{A9F7E1BB-7243-29AA-9897-EDB9F8FF51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7C26F54-EBB7-F653-6143-F8A21CB38BE0}"/>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3355536443"/>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807117-D4E5-7BAB-9621-CA783C09F6F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830A850-FADE-F080-4E93-C4C0AC2816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0874BE7-2BF9-C109-6E4F-4CA87F8445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D0B3276-074F-55F3-01FF-6CC8EEA4272A}"/>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6" name="Espace réservé du pied de page 5">
            <a:extLst>
              <a:ext uri="{FF2B5EF4-FFF2-40B4-BE49-F238E27FC236}">
                <a16:creationId xmlns:a16="http://schemas.microsoft.com/office/drawing/2014/main" id="{7034FEC3-BDFB-B1D5-04AA-66655B586B6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4762C3A-325A-1079-9D25-0D478026E2AA}"/>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4107000925"/>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A487EE-E15B-33E0-EAA1-86FA79A4941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DB040B0-FE19-8370-512B-6ACD2C02503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E8D7AEE-5374-3113-9036-A0B34243CC8A}"/>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5" name="Espace réservé du pied de page 4">
            <a:extLst>
              <a:ext uri="{FF2B5EF4-FFF2-40B4-BE49-F238E27FC236}">
                <a16:creationId xmlns:a16="http://schemas.microsoft.com/office/drawing/2014/main" id="{CC35BF5B-C1A9-8A58-63D1-14AA644FB00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04744E3-6492-9822-1970-AE5EA1E16A18}"/>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280522622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122D92D-9E4B-D87C-C84D-695DC0932A2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EAC41C5-D8D8-27E3-8803-44B1B3514952}"/>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BE2717D-4095-90E4-DCE3-444391CEE1BE}"/>
              </a:ext>
            </a:extLst>
          </p:cNvPr>
          <p:cNvSpPr>
            <a:spLocks noGrp="1"/>
          </p:cNvSpPr>
          <p:nvPr>
            <p:ph type="dt" sz="half" idx="10"/>
          </p:nvPr>
        </p:nvSpPr>
        <p:spPr/>
        <p:txBody>
          <a:bodyPr/>
          <a:lstStyle/>
          <a:p>
            <a:fld id="{B0B0FA03-723F-4811-8DFA-997DE039E3BA}" type="datetimeFigureOut">
              <a:rPr lang="fr-FR" smtClean="0"/>
              <a:t>08/03/2024</a:t>
            </a:fld>
            <a:endParaRPr lang="fr-FR"/>
          </a:p>
        </p:txBody>
      </p:sp>
      <p:sp>
        <p:nvSpPr>
          <p:cNvPr id="5" name="Espace réservé du pied de page 4">
            <a:extLst>
              <a:ext uri="{FF2B5EF4-FFF2-40B4-BE49-F238E27FC236}">
                <a16:creationId xmlns:a16="http://schemas.microsoft.com/office/drawing/2014/main" id="{16FBCD42-197C-7F87-D2CD-9C3D809A0A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C56DE24-91A5-50F3-2942-B89B12F352A6}"/>
              </a:ext>
            </a:extLst>
          </p:cNvPr>
          <p:cNvSpPr>
            <a:spLocks noGrp="1"/>
          </p:cNvSpPr>
          <p:nvPr>
            <p:ph type="sldNum" sz="quarter" idx="12"/>
          </p:nvPr>
        </p:nvSpPr>
        <p:spPr/>
        <p:txBody>
          <a:bodyPr/>
          <a:lstStyle/>
          <a:p>
            <a:fld id="{7F261810-F99D-477F-835B-3CA25384089B}" type="slidenum">
              <a:rPr lang="fr-FR" smtClean="0"/>
              <a:t>‹N°›</a:t>
            </a:fld>
            <a:endParaRPr lang="fr-FR"/>
          </a:p>
        </p:txBody>
      </p:sp>
    </p:spTree>
    <p:extLst>
      <p:ext uri="{BB962C8B-B14F-4D97-AF65-F5344CB8AC3E}">
        <p14:creationId xmlns:p14="http://schemas.microsoft.com/office/powerpoint/2010/main" val="97227471"/>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F4289DD-95E6-B3E3-63CF-8E42DABCDD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5A5B5AD-5139-A16F-3301-E40393C14E3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8020-FC33-508B-4B4D-624F89745C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0B0FA03-723F-4811-8DFA-997DE039E3BA}" type="datetimeFigureOut">
              <a:rPr lang="fr-FR" smtClean="0"/>
              <a:t>08/03/2024</a:t>
            </a:fld>
            <a:endParaRPr lang="fr-FR"/>
          </a:p>
        </p:txBody>
      </p:sp>
      <p:sp>
        <p:nvSpPr>
          <p:cNvPr id="5" name="Espace réservé du pied de page 4">
            <a:extLst>
              <a:ext uri="{FF2B5EF4-FFF2-40B4-BE49-F238E27FC236}">
                <a16:creationId xmlns:a16="http://schemas.microsoft.com/office/drawing/2014/main" id="{E014E6E9-2894-69AD-2A4A-3E0F86CE9E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4EEE7C9-888A-F722-B4E5-6417A09A71F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F261810-F99D-477F-835B-3CA25384089B}" type="slidenum">
              <a:rPr lang="fr-FR" smtClean="0"/>
              <a:t>‹N°›</a:t>
            </a:fld>
            <a:endParaRPr lang="fr-FR"/>
          </a:p>
        </p:txBody>
      </p:sp>
    </p:spTree>
    <p:extLst>
      <p:ext uri="{BB962C8B-B14F-4D97-AF65-F5344CB8AC3E}">
        <p14:creationId xmlns:p14="http://schemas.microsoft.com/office/powerpoint/2010/main" val="351232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aysage, plein air, lac&#10;&#10;Description générée automatiquement">
            <a:extLst>
              <a:ext uri="{FF2B5EF4-FFF2-40B4-BE49-F238E27FC236}">
                <a16:creationId xmlns:a16="http://schemas.microsoft.com/office/drawing/2014/main" id="{4833B92F-C341-33D3-E997-EACDA4CE080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7189" y="0"/>
            <a:ext cx="10877621" cy="6858000"/>
          </a:xfrm>
          <a:prstGeom prst="rect">
            <a:avLst/>
          </a:prstGeom>
          <a:effectLst>
            <a:softEdge rad="635000"/>
          </a:effectLst>
        </p:spPr>
      </p:pic>
      <p:sp>
        <p:nvSpPr>
          <p:cNvPr id="4" name="ZoneTexte 3">
            <a:extLst>
              <a:ext uri="{FF2B5EF4-FFF2-40B4-BE49-F238E27FC236}">
                <a16:creationId xmlns:a16="http://schemas.microsoft.com/office/drawing/2014/main" id="{675B3533-FC82-83AF-F8EE-83DB8CF4A27D}"/>
              </a:ext>
            </a:extLst>
          </p:cNvPr>
          <p:cNvSpPr txBox="1"/>
          <p:nvPr/>
        </p:nvSpPr>
        <p:spPr>
          <a:xfrm>
            <a:off x="657189" y="0"/>
            <a:ext cx="12310110" cy="584775"/>
          </a:xfrm>
          <a:prstGeom prst="rect">
            <a:avLst/>
          </a:prstGeom>
          <a:noFill/>
        </p:spPr>
        <p:txBody>
          <a:bodyPr wrap="square" rtlCol="0">
            <a:spAutoFit/>
          </a:bodyPr>
          <a:lstStyle/>
          <a:p>
            <a:r>
              <a:rPr lang="fr-FR" sz="3200" b="1" dirty="0">
                <a:ln>
                  <a:solidFill>
                    <a:srgbClr val="FF0000"/>
                  </a:solidFill>
                </a:ln>
                <a:solidFill>
                  <a:srgbClr val="FFFF00"/>
                </a:solidFill>
                <a:effectLst>
                  <a:glow rad="228600">
                    <a:schemeClr val="accent2">
                      <a:satMod val="175000"/>
                      <a:alpha val="40000"/>
                    </a:schemeClr>
                  </a:glow>
                </a:effectLst>
                <a:latin typeface="Algerian" panose="04020705040A02060702" pitchFamily="82" charset="0"/>
              </a:rPr>
              <a:t>Lorient Vous Présente La Baie False   Afrique Du Sud </a:t>
            </a:r>
          </a:p>
        </p:txBody>
      </p:sp>
    </p:spTree>
    <p:extLst>
      <p:ext uri="{BB962C8B-B14F-4D97-AF65-F5344CB8AC3E}">
        <p14:creationId xmlns:p14="http://schemas.microsoft.com/office/powerpoint/2010/main" val="843949064"/>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sndAc>
          <p:stSnd>
            <p:snd r:embed="rId2" name="Karaoke Piano Tous les cris les S.OS. (Balavoine).wav"/>
          </p:stSnd>
        </p:sndAc>
      </p:transition>
    </mc:Choice>
    <mc:Fallback>
      <p:transition spd="slow" advClick="0" advTm="8000">
        <p:fade/>
        <p:sndAc>
          <p:stSnd>
            <p:snd r:embed="rId2" name="Karaoke Piano Tous les cris les S.OS. (Balavoi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11" name="ZoneTexte 10">
            <a:extLst>
              <a:ext uri="{FF2B5EF4-FFF2-40B4-BE49-F238E27FC236}">
                <a16:creationId xmlns:a16="http://schemas.microsoft.com/office/drawing/2014/main" id="{BA7B8533-198C-2FD2-9485-AEAD0AE45BB4}"/>
              </a:ext>
            </a:extLst>
          </p:cNvPr>
          <p:cNvSpPr txBox="1"/>
          <p:nvPr/>
        </p:nvSpPr>
        <p:spPr>
          <a:xfrm>
            <a:off x="397567" y="305068"/>
            <a:ext cx="11794433" cy="6247864"/>
          </a:xfrm>
          <a:prstGeom prst="rect">
            <a:avLst/>
          </a:prstGeom>
          <a:noFill/>
        </p:spPr>
        <p:txBody>
          <a:bodyPr wrap="square">
            <a:spAutoFit/>
          </a:bodyPr>
          <a:lstStyle/>
          <a:p>
            <a:r>
              <a:rPr lang="fr-FR" sz="4000" b="1" dirty="0">
                <a:solidFill>
                  <a:schemeClr val="bg1"/>
                </a:solidFill>
              </a:rPr>
              <a:t>La baie False, en afrikaans Valsbaai, en anglais False Bay, est une baie sud-africaine, encadrée par la péninsule du Cap à l'ouest et par le cap </a:t>
            </a:r>
            <a:r>
              <a:rPr lang="fr-FR" sz="4000" b="1" dirty="0" err="1">
                <a:solidFill>
                  <a:schemeClr val="bg1"/>
                </a:solidFill>
              </a:rPr>
              <a:t>Hangklip</a:t>
            </a:r>
            <a:r>
              <a:rPr lang="fr-FR" sz="4000" b="1" dirty="0">
                <a:solidFill>
                  <a:schemeClr val="bg1"/>
                </a:solidFill>
              </a:rPr>
              <a:t> à l'est. Elle est donc située à l'extrémité sud de la Cape Flats (la « Plaine du Cap ») à environ 20 km du centre-ville du Cap, au sud-est de celui-ci, dont elle dépend administrativement en grande partie. Elle est donc bordée par les quartiers et Townships méridionaux de l'agglomération.</a:t>
            </a:r>
          </a:p>
        </p:txBody>
      </p:sp>
    </p:spTree>
    <p:extLst>
      <p:ext uri="{BB962C8B-B14F-4D97-AF65-F5344CB8AC3E}">
        <p14:creationId xmlns:p14="http://schemas.microsoft.com/office/powerpoint/2010/main" val="2561340900"/>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11">
                                            <p:txEl>
                                              <p:pRg st="0" end="0"/>
                                            </p:txEl>
                                          </p:spTgt>
                                        </p:tgtEl>
                                        <p:attrNameLst>
                                          <p:attrName>style.visibility</p:attrName>
                                        </p:attrNameLst>
                                      </p:cBhvr>
                                      <p:to>
                                        <p:strVal val="visible"/>
                                      </p:to>
                                    </p:set>
                                    <p:set>
                                      <p:cBhvr>
                                        <p:cTn id="7" dur="455" fill="hold">
                                          <p:stCondLst>
                                            <p:cond delay="0"/>
                                          </p:stCondLst>
                                        </p:cTn>
                                        <p:tgtEl>
                                          <p:spTgt spid="11">
                                            <p:txEl>
                                              <p:pRg st="0" end="0"/>
                                            </p:txEl>
                                          </p:spTgt>
                                        </p:tgtEl>
                                        <p:attrNameLst>
                                          <p:attrName>style.rotation</p:attrName>
                                        </p:attrNameLst>
                                      </p:cBhvr>
                                      <p:to>
                                        <p:strVal val="-45.0"/>
                                      </p:to>
                                    </p:set>
                                    <p:anim calcmode="lin" valueType="num">
                                      <p:cBhvr>
                                        <p:cTn id="8" dur="455" fill="hold">
                                          <p:stCondLst>
                                            <p:cond delay="455"/>
                                          </p:stCondLst>
                                        </p:cTn>
                                        <p:tgtEl>
                                          <p:spTgt spid="11">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11">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11">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11">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lein air, Reliefs côtiers et océaniques, côte&#10;&#10;Description générée automatiquement">
            <a:extLst>
              <a:ext uri="{FF2B5EF4-FFF2-40B4-BE49-F238E27FC236}">
                <a16:creationId xmlns:a16="http://schemas.microsoft.com/office/drawing/2014/main" id="{4759F7FB-48AD-4932-6405-83F40CCB0E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540" y="0"/>
            <a:ext cx="9144000" cy="6858000"/>
          </a:xfrm>
          <a:prstGeom prst="rect">
            <a:avLst/>
          </a:prstGeom>
          <a:effectLst>
            <a:softEdge rad="635000"/>
          </a:effectLst>
        </p:spPr>
      </p:pic>
      <p:sp>
        <p:nvSpPr>
          <p:cNvPr id="4" name="ZoneTexte 3">
            <a:extLst>
              <a:ext uri="{FF2B5EF4-FFF2-40B4-BE49-F238E27FC236}">
                <a16:creationId xmlns:a16="http://schemas.microsoft.com/office/drawing/2014/main" id="{5ECCF952-3C5B-20AD-A280-8AA05434D7CD}"/>
              </a:ext>
            </a:extLst>
          </p:cNvPr>
          <p:cNvSpPr txBox="1"/>
          <p:nvPr/>
        </p:nvSpPr>
        <p:spPr>
          <a:xfrm>
            <a:off x="9185910" y="243512"/>
            <a:ext cx="3006090" cy="6370975"/>
          </a:xfrm>
          <a:prstGeom prst="rect">
            <a:avLst/>
          </a:prstGeom>
          <a:noFill/>
        </p:spPr>
        <p:txBody>
          <a:bodyPr wrap="square" rtlCol="0">
            <a:spAutoFit/>
          </a:bodyPr>
          <a:lstStyle/>
          <a:p>
            <a:r>
              <a:rPr lang="fr-FR" sz="2400" b="1" dirty="0">
                <a:solidFill>
                  <a:srgbClr val="FFFF00"/>
                </a:solidFill>
              </a:rPr>
              <a:t>Baie False : Il s’agit de la baie </a:t>
            </a:r>
            <a:r>
              <a:rPr lang="fr-FR" sz="2400" b="1" dirty="0" err="1">
                <a:solidFill>
                  <a:srgbClr val="FFFF00"/>
                </a:solidFill>
              </a:rPr>
              <a:t>Smitswinkel</a:t>
            </a:r>
            <a:r>
              <a:rPr lang="fr-FR" sz="2400" b="1" dirty="0">
                <a:solidFill>
                  <a:srgbClr val="FFFF00"/>
                </a:solidFill>
              </a:rPr>
              <a:t> à False Bay. C'est en route vers Cape Point et le Cap de Bonne-Espérance. False Bay est la plus grande baie véritable d'Afrique du Sud et l'une des plus grandes baies du monde. le plan d'eau couvre environ 1 000 km 2 et le littoral s'étend sur environ 30 km.</a:t>
            </a:r>
          </a:p>
        </p:txBody>
      </p:sp>
    </p:spTree>
    <p:extLst>
      <p:ext uri="{BB962C8B-B14F-4D97-AF65-F5344CB8AC3E}">
        <p14:creationId xmlns:p14="http://schemas.microsoft.com/office/powerpoint/2010/main" val="2915799383"/>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eau, montagne&#10;&#10;Description générée automatiquement">
            <a:extLst>
              <a:ext uri="{FF2B5EF4-FFF2-40B4-BE49-F238E27FC236}">
                <a16:creationId xmlns:a16="http://schemas.microsoft.com/office/drawing/2014/main" id="{36481C8F-A9D2-62D5-FBB3-20BBFB7D9F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112889"/>
            <a:ext cx="9144000" cy="6858000"/>
          </a:xfrm>
          <a:prstGeom prst="rect">
            <a:avLst/>
          </a:prstGeom>
          <a:effectLst>
            <a:softEdge rad="635000"/>
          </a:effectLst>
        </p:spPr>
      </p:pic>
      <p:sp>
        <p:nvSpPr>
          <p:cNvPr id="4" name="ZoneTexte 3">
            <a:extLst>
              <a:ext uri="{FF2B5EF4-FFF2-40B4-BE49-F238E27FC236}">
                <a16:creationId xmlns:a16="http://schemas.microsoft.com/office/drawing/2014/main" id="{CAE9707A-EAC6-1459-9268-ADC0EB7C7D9B}"/>
              </a:ext>
            </a:extLst>
          </p:cNvPr>
          <p:cNvSpPr txBox="1"/>
          <p:nvPr/>
        </p:nvSpPr>
        <p:spPr>
          <a:xfrm>
            <a:off x="2846070" y="6283446"/>
            <a:ext cx="10264140" cy="461665"/>
          </a:xfrm>
          <a:prstGeom prst="rect">
            <a:avLst/>
          </a:prstGeom>
          <a:noFill/>
        </p:spPr>
        <p:txBody>
          <a:bodyPr wrap="square" rtlCol="0">
            <a:spAutoFit/>
          </a:bodyPr>
          <a:lstStyle/>
          <a:p>
            <a:r>
              <a:rPr lang="fr-FR" sz="2400" b="1" dirty="0"/>
              <a:t>En route pour le Cap de Bonne-Espérance, SA.</a:t>
            </a:r>
          </a:p>
        </p:txBody>
      </p:sp>
    </p:spTree>
    <p:extLst>
      <p:ext uri="{BB962C8B-B14F-4D97-AF65-F5344CB8AC3E}">
        <p14:creationId xmlns:p14="http://schemas.microsoft.com/office/powerpoint/2010/main" val="4170711212"/>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lune, ciel, bâtiment, plein air&#10;&#10;Description générée automatiquement">
            <a:extLst>
              <a:ext uri="{FF2B5EF4-FFF2-40B4-BE49-F238E27FC236}">
                <a16:creationId xmlns:a16="http://schemas.microsoft.com/office/drawing/2014/main" id="{789DE652-DEA2-A043-54F4-4A7714E75C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3508" y="308045"/>
            <a:ext cx="8944983" cy="5940000"/>
          </a:xfrm>
          <a:prstGeom prst="rect">
            <a:avLst/>
          </a:prstGeom>
          <a:effectLst>
            <a:softEdge rad="635000"/>
          </a:effectLst>
        </p:spPr>
      </p:pic>
      <p:sp>
        <p:nvSpPr>
          <p:cNvPr id="4" name="ZoneTexte 3">
            <a:extLst>
              <a:ext uri="{FF2B5EF4-FFF2-40B4-BE49-F238E27FC236}">
                <a16:creationId xmlns:a16="http://schemas.microsoft.com/office/drawing/2014/main" id="{6DB51686-0E00-8E85-07A3-E10CC90C9F29}"/>
              </a:ext>
            </a:extLst>
          </p:cNvPr>
          <p:cNvSpPr txBox="1"/>
          <p:nvPr/>
        </p:nvSpPr>
        <p:spPr>
          <a:xfrm>
            <a:off x="1394460" y="5509381"/>
            <a:ext cx="1030986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Vue de la baie de False Creek, avec notamment le BC Place Stadium.</a:t>
            </a:r>
          </a:p>
        </p:txBody>
      </p:sp>
    </p:spTree>
    <p:extLst>
      <p:ext uri="{BB962C8B-B14F-4D97-AF65-F5344CB8AC3E}">
        <p14:creationId xmlns:p14="http://schemas.microsoft.com/office/powerpoint/2010/main" val="181485929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lein air, paysage, herbe&#10;&#10;Description générée automatiquement">
            <a:extLst>
              <a:ext uri="{FF2B5EF4-FFF2-40B4-BE49-F238E27FC236}">
                <a16:creationId xmlns:a16="http://schemas.microsoft.com/office/drawing/2014/main" id="{467AD4CD-A992-542D-F913-BFFC3F370C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5930" y="588181"/>
            <a:ext cx="9288000" cy="5681637"/>
          </a:xfrm>
          <a:prstGeom prst="rect">
            <a:avLst/>
          </a:prstGeom>
          <a:effectLst>
            <a:softEdge rad="635000"/>
          </a:effectLst>
        </p:spPr>
      </p:pic>
      <p:sp>
        <p:nvSpPr>
          <p:cNvPr id="5" name="ZoneTexte 4">
            <a:extLst>
              <a:ext uri="{FF2B5EF4-FFF2-40B4-BE49-F238E27FC236}">
                <a16:creationId xmlns:a16="http://schemas.microsoft.com/office/drawing/2014/main" id="{99BE07AF-44C7-79A7-3800-B88E9408218B}"/>
              </a:ext>
            </a:extLst>
          </p:cNvPr>
          <p:cNvSpPr txBox="1"/>
          <p:nvPr/>
        </p:nvSpPr>
        <p:spPr>
          <a:xfrm>
            <a:off x="0" y="1351507"/>
            <a:ext cx="2887620" cy="4154984"/>
          </a:xfrm>
          <a:prstGeom prst="rect">
            <a:avLst/>
          </a:prstGeom>
          <a:noFill/>
        </p:spPr>
        <p:txBody>
          <a:bodyPr wrap="square" rtlCol="0">
            <a:spAutoFit/>
          </a:bodyPr>
          <a:lstStyle/>
          <a:p>
            <a:r>
              <a:rPr lang="fr-FR" sz="2400" dirty="0">
                <a:solidFill>
                  <a:srgbClr val="FFFF00"/>
                </a:solidFill>
              </a:rPr>
              <a:t> : </a:t>
            </a:r>
            <a:r>
              <a:rPr lang="fr-FR" sz="2400" b="1" dirty="0">
                <a:solidFill>
                  <a:srgbClr val="FFFF00"/>
                </a:solidFill>
              </a:rPr>
              <a:t>La ville de False </a:t>
            </a:r>
            <a:r>
              <a:rPr lang="fr-FR" sz="2400" b="1" dirty="0" err="1">
                <a:solidFill>
                  <a:srgbClr val="FFFF00"/>
                </a:solidFill>
              </a:rPr>
              <a:t>Pass</a:t>
            </a:r>
            <a:r>
              <a:rPr lang="fr-FR" sz="2400" b="1" dirty="0">
                <a:solidFill>
                  <a:srgbClr val="FFFF00"/>
                </a:solidFill>
              </a:rPr>
              <a:t>, en Alaska, vue nord-ouest en direction de la mer de Béring. La ville est un port maritime et une communauté de pêcheurs située sur le détroit d'</a:t>
            </a:r>
            <a:r>
              <a:rPr lang="fr-FR" sz="2400" b="1" dirty="0" err="1">
                <a:solidFill>
                  <a:srgbClr val="FFFF00"/>
                </a:solidFill>
              </a:rPr>
              <a:t>Isanotski</a:t>
            </a:r>
            <a:r>
              <a:rPr lang="fr-FR" sz="2400" dirty="0">
                <a:solidFill>
                  <a:srgbClr val="FFFF00"/>
                </a:solidFill>
              </a:rPr>
              <a:t>, </a:t>
            </a:r>
          </a:p>
        </p:txBody>
      </p:sp>
    </p:spTree>
    <p:extLst>
      <p:ext uri="{BB962C8B-B14F-4D97-AF65-F5344CB8AC3E}">
        <p14:creationId xmlns:p14="http://schemas.microsoft.com/office/powerpoint/2010/main" val="709140626"/>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montagne, ciel, nuage&#10;&#10;Description générée automatiquement">
            <a:extLst>
              <a:ext uri="{FF2B5EF4-FFF2-40B4-BE49-F238E27FC236}">
                <a16:creationId xmlns:a16="http://schemas.microsoft.com/office/drawing/2014/main" id="{E14B211E-4B52-1C8E-9113-5A227302F1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1302" y="0"/>
            <a:ext cx="10009396" cy="6858000"/>
          </a:xfrm>
          <a:prstGeom prst="rect">
            <a:avLst/>
          </a:prstGeom>
          <a:effectLst>
            <a:softEdge rad="635000"/>
          </a:effectLst>
        </p:spPr>
      </p:pic>
      <p:sp>
        <p:nvSpPr>
          <p:cNvPr id="4" name="ZoneTexte 3">
            <a:extLst>
              <a:ext uri="{FF2B5EF4-FFF2-40B4-BE49-F238E27FC236}">
                <a16:creationId xmlns:a16="http://schemas.microsoft.com/office/drawing/2014/main" id="{37EEABA7-499F-58E3-3DDE-DD2078D8765C}"/>
              </a:ext>
            </a:extLst>
          </p:cNvPr>
          <p:cNvSpPr txBox="1"/>
          <p:nvPr/>
        </p:nvSpPr>
        <p:spPr>
          <a:xfrm>
            <a:off x="4491990" y="6160770"/>
            <a:ext cx="9715500" cy="461665"/>
          </a:xfrm>
          <a:prstGeom prst="rect">
            <a:avLst/>
          </a:prstGeom>
          <a:noFill/>
        </p:spPr>
        <p:txBody>
          <a:bodyPr wrap="square" rtlCol="0">
            <a:spAutoFit/>
          </a:bodyPr>
          <a:lstStyle/>
          <a:p>
            <a:r>
              <a:rPr lang="fr-FR" sz="2400" b="1" dirty="0">
                <a:solidFill>
                  <a:srgbClr val="FFFF00"/>
                </a:solidFill>
              </a:rPr>
              <a:t>False </a:t>
            </a:r>
            <a:r>
              <a:rPr lang="fr-FR" sz="2400" b="1" dirty="0" err="1">
                <a:solidFill>
                  <a:srgbClr val="FFFF00"/>
                </a:solidFill>
              </a:rPr>
              <a:t>Pass</a:t>
            </a:r>
            <a:r>
              <a:rPr lang="fr-FR" sz="2400" b="1" dirty="0">
                <a:solidFill>
                  <a:srgbClr val="FFFF00"/>
                </a:solidFill>
              </a:rPr>
              <a:t> vu du sud</a:t>
            </a:r>
          </a:p>
        </p:txBody>
      </p:sp>
    </p:spTree>
    <p:extLst>
      <p:ext uri="{BB962C8B-B14F-4D97-AF65-F5344CB8AC3E}">
        <p14:creationId xmlns:p14="http://schemas.microsoft.com/office/powerpoint/2010/main" val="309720900"/>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6" name="Image 5" descr="Une image contenant plein air, ciel, Photographie aérienne, eau&#10;&#10;Description générée automatiquement">
            <a:extLst>
              <a:ext uri="{FF2B5EF4-FFF2-40B4-BE49-F238E27FC236}">
                <a16:creationId xmlns:a16="http://schemas.microsoft.com/office/drawing/2014/main" id="{7619043E-14E6-7531-CC79-4F9AA727C3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a:effectLst>
            <a:softEdge rad="635000"/>
          </a:effectLst>
        </p:spPr>
      </p:pic>
      <p:sp>
        <p:nvSpPr>
          <p:cNvPr id="7" name="ZoneTexte 6">
            <a:extLst>
              <a:ext uri="{FF2B5EF4-FFF2-40B4-BE49-F238E27FC236}">
                <a16:creationId xmlns:a16="http://schemas.microsoft.com/office/drawing/2014/main" id="{614F7DF3-6A30-EE51-6E1D-00B14C9A28A1}"/>
              </a:ext>
            </a:extLst>
          </p:cNvPr>
          <p:cNvSpPr txBox="1"/>
          <p:nvPr/>
        </p:nvSpPr>
        <p:spPr>
          <a:xfrm>
            <a:off x="2651760" y="6382405"/>
            <a:ext cx="9144000" cy="461665"/>
          </a:xfrm>
          <a:prstGeom prst="rect">
            <a:avLst/>
          </a:prstGeom>
          <a:noFill/>
        </p:spPr>
        <p:txBody>
          <a:bodyPr wrap="square" rtlCol="0">
            <a:spAutoFit/>
          </a:bodyPr>
          <a:lstStyle/>
          <a:p>
            <a:r>
              <a:rPr lang="fr-FR" sz="2400" b="1" dirty="0">
                <a:solidFill>
                  <a:schemeClr val="bg1"/>
                </a:solidFill>
              </a:rPr>
              <a:t>Port et ville de </a:t>
            </a:r>
            <a:r>
              <a:rPr lang="fr-FR" sz="2400" b="1" dirty="0" err="1">
                <a:solidFill>
                  <a:schemeClr val="bg1"/>
                </a:solidFill>
              </a:rPr>
              <a:t>Kalk</a:t>
            </a:r>
            <a:r>
              <a:rPr lang="fr-FR" sz="2400" b="1" dirty="0">
                <a:solidFill>
                  <a:schemeClr val="bg1"/>
                </a:solidFill>
              </a:rPr>
              <a:t> Bay au Cap, Afrique du Sud</a:t>
            </a:r>
          </a:p>
        </p:txBody>
      </p:sp>
    </p:spTree>
    <p:extLst>
      <p:ext uri="{BB962C8B-B14F-4D97-AF65-F5344CB8AC3E}">
        <p14:creationId xmlns:p14="http://schemas.microsoft.com/office/powerpoint/2010/main" val="2050819763"/>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ateau, eau, embarcation&#10;&#10;Description générée automatiquement">
            <a:extLst>
              <a:ext uri="{FF2B5EF4-FFF2-40B4-BE49-F238E27FC236}">
                <a16:creationId xmlns:a16="http://schemas.microsoft.com/office/drawing/2014/main" id="{756153BE-012D-E779-7CA9-0108483C81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4827" y="513000"/>
            <a:ext cx="8782345" cy="5832000"/>
          </a:xfrm>
          <a:prstGeom prst="rect">
            <a:avLst/>
          </a:prstGeom>
          <a:effectLst>
            <a:softEdge rad="635000"/>
          </a:effectLst>
        </p:spPr>
      </p:pic>
      <p:sp>
        <p:nvSpPr>
          <p:cNvPr id="4" name="ZoneTexte 3">
            <a:extLst>
              <a:ext uri="{FF2B5EF4-FFF2-40B4-BE49-F238E27FC236}">
                <a16:creationId xmlns:a16="http://schemas.microsoft.com/office/drawing/2014/main" id="{15D0E45A-DA21-A49A-D823-62AADEBE6664}"/>
              </a:ext>
            </a:extLst>
          </p:cNvPr>
          <p:cNvSpPr txBox="1"/>
          <p:nvPr/>
        </p:nvSpPr>
        <p:spPr>
          <a:xfrm>
            <a:off x="2434590" y="5623560"/>
            <a:ext cx="7703820" cy="830997"/>
          </a:xfrm>
          <a:prstGeom prst="rect">
            <a:avLst/>
          </a:prstGeom>
          <a:noFill/>
        </p:spPr>
        <p:txBody>
          <a:bodyPr wrap="square" rtlCol="0">
            <a:spAutoFit/>
          </a:bodyPr>
          <a:lstStyle/>
          <a:p>
            <a:r>
              <a:rPr lang="fr-FR" sz="2400" b="1" dirty="0">
                <a:solidFill>
                  <a:srgbClr val="FFFF00"/>
                </a:solidFill>
              </a:rPr>
              <a:t>Bateaux de pêche dans le port de </a:t>
            </a:r>
            <a:r>
              <a:rPr lang="fr-FR" sz="2400" b="1" dirty="0" err="1">
                <a:solidFill>
                  <a:srgbClr val="FFFF00"/>
                </a:solidFill>
              </a:rPr>
              <a:t>Kalk</a:t>
            </a:r>
            <a:r>
              <a:rPr lang="fr-FR" sz="2400" b="1" dirty="0">
                <a:solidFill>
                  <a:srgbClr val="FFFF00"/>
                </a:solidFill>
              </a:rPr>
              <a:t> Bay avec de nouveaux rois en arrière-plan</a:t>
            </a:r>
          </a:p>
        </p:txBody>
      </p:sp>
    </p:spTree>
    <p:extLst>
      <p:ext uri="{BB962C8B-B14F-4D97-AF65-F5344CB8AC3E}">
        <p14:creationId xmlns:p14="http://schemas.microsoft.com/office/powerpoint/2010/main" val="330691981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ateau, eau, embarcation&#10;&#10;Description générée automatiquement">
            <a:extLst>
              <a:ext uri="{FF2B5EF4-FFF2-40B4-BE49-F238E27FC236}">
                <a16:creationId xmlns:a16="http://schemas.microsoft.com/office/drawing/2014/main" id="{5CC405D1-0503-8881-8ED8-46F84587F1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0108" y="-125730"/>
            <a:ext cx="8931783" cy="5940000"/>
          </a:xfrm>
          <a:prstGeom prst="rect">
            <a:avLst/>
          </a:prstGeom>
          <a:effectLst>
            <a:softEdge rad="635000"/>
          </a:effectLst>
        </p:spPr>
      </p:pic>
      <p:sp>
        <p:nvSpPr>
          <p:cNvPr id="4" name="ZoneTexte 3">
            <a:extLst>
              <a:ext uri="{FF2B5EF4-FFF2-40B4-BE49-F238E27FC236}">
                <a16:creationId xmlns:a16="http://schemas.microsoft.com/office/drawing/2014/main" id="{F15453EA-D3F5-2CEE-F0A5-67321F573284}"/>
              </a:ext>
            </a:extLst>
          </p:cNvPr>
          <p:cNvSpPr txBox="1"/>
          <p:nvPr/>
        </p:nvSpPr>
        <p:spPr>
          <a:xfrm>
            <a:off x="1321498" y="5288340"/>
            <a:ext cx="9823338" cy="1569660"/>
          </a:xfrm>
          <a:prstGeom prst="rect">
            <a:avLst/>
          </a:prstGeom>
          <a:noFill/>
        </p:spPr>
        <p:txBody>
          <a:bodyPr wrap="square" rtlCol="0">
            <a:spAutoFit/>
          </a:bodyPr>
          <a:lstStyle/>
          <a:p>
            <a:r>
              <a:rPr lang="fr-FR" sz="2400" b="1" dirty="0">
                <a:solidFill>
                  <a:srgbClr val="FFFF00"/>
                </a:solidFill>
              </a:rPr>
              <a:t>Il y avait de la </a:t>
            </a:r>
            <a:r>
              <a:rPr lang="fr-FR" sz="2400" b="1" dirty="0" err="1">
                <a:solidFill>
                  <a:srgbClr val="FFFF00"/>
                </a:solidFill>
              </a:rPr>
              <a:t>sériole</a:t>
            </a:r>
            <a:r>
              <a:rPr lang="fr-FR" sz="2400" b="1" dirty="0">
                <a:solidFill>
                  <a:srgbClr val="FFFF00"/>
                </a:solidFill>
              </a:rPr>
              <a:t> et des frites pour le déjeuner chez </a:t>
            </a:r>
            <a:r>
              <a:rPr lang="fr-FR" sz="2400" b="1" dirty="0" err="1">
                <a:solidFill>
                  <a:srgbClr val="FFFF00"/>
                </a:solidFill>
              </a:rPr>
              <a:t>Kalky's</a:t>
            </a:r>
            <a:r>
              <a:rPr lang="fr-FR" sz="2400" b="1" dirty="0">
                <a:solidFill>
                  <a:srgbClr val="FFFF00"/>
                </a:solidFill>
              </a:rPr>
              <a:t>. Ils obtiennent leur poisson frais du port. Vous pouvez également acheter du poisson ici, le vendeur de poisson l'éviscérera pour vous et jettera les entrailles aux phoques qui attendent dans le port en contrebas.</a:t>
            </a:r>
          </a:p>
        </p:txBody>
      </p:sp>
    </p:spTree>
    <p:extLst>
      <p:ext uri="{BB962C8B-B14F-4D97-AF65-F5344CB8AC3E}">
        <p14:creationId xmlns:p14="http://schemas.microsoft.com/office/powerpoint/2010/main" val="902069754"/>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texte, bâtiment&#10;&#10;Description générée automatiquement">
            <a:extLst>
              <a:ext uri="{FF2B5EF4-FFF2-40B4-BE49-F238E27FC236}">
                <a16:creationId xmlns:a16="http://schemas.microsoft.com/office/drawing/2014/main" id="{3E2B7D93-7698-49E5-6D10-A10C217F84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84377" y="724741"/>
            <a:ext cx="6984000" cy="5408518"/>
          </a:xfrm>
          <a:prstGeom prst="rect">
            <a:avLst/>
          </a:prstGeom>
          <a:effectLst>
            <a:softEdge rad="317500"/>
          </a:effectLst>
        </p:spPr>
      </p:pic>
      <p:sp>
        <p:nvSpPr>
          <p:cNvPr id="4" name="ZoneTexte 3">
            <a:extLst>
              <a:ext uri="{FF2B5EF4-FFF2-40B4-BE49-F238E27FC236}">
                <a16:creationId xmlns:a16="http://schemas.microsoft.com/office/drawing/2014/main" id="{4FDBCAE9-80B0-1650-4984-6776936471B9}"/>
              </a:ext>
            </a:extLst>
          </p:cNvPr>
          <p:cNvSpPr txBox="1"/>
          <p:nvPr/>
        </p:nvSpPr>
        <p:spPr>
          <a:xfrm>
            <a:off x="3600450" y="5701233"/>
            <a:ext cx="8961120" cy="461665"/>
          </a:xfrm>
          <a:prstGeom prst="rect">
            <a:avLst/>
          </a:prstGeom>
          <a:noFill/>
        </p:spPr>
        <p:txBody>
          <a:bodyPr wrap="square" rtlCol="0">
            <a:spAutoFit/>
          </a:bodyPr>
          <a:lstStyle/>
          <a:p>
            <a:r>
              <a:rPr lang="fr-FR" sz="2400" b="1" dirty="0">
                <a:solidFill>
                  <a:srgbClr val="FFFF00"/>
                </a:solidFill>
              </a:rPr>
              <a:t>Ancienne église réformée hollandaise</a:t>
            </a:r>
          </a:p>
        </p:txBody>
      </p:sp>
    </p:spTree>
    <p:extLst>
      <p:ext uri="{BB962C8B-B14F-4D97-AF65-F5344CB8AC3E}">
        <p14:creationId xmlns:p14="http://schemas.microsoft.com/office/powerpoint/2010/main" val="89315112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Mammifère marin, lion de mer, Phoque commun&#10;&#10;Description générée automatiquement">
            <a:extLst>
              <a:ext uri="{FF2B5EF4-FFF2-40B4-BE49-F238E27FC236}">
                <a16:creationId xmlns:a16="http://schemas.microsoft.com/office/drawing/2014/main" id="{145E7EF9-2216-AB80-4660-0325662B2B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0"/>
            <a:ext cx="9144000" cy="6858000"/>
          </a:xfrm>
          <a:prstGeom prst="rect">
            <a:avLst/>
          </a:prstGeom>
          <a:effectLst>
            <a:softEdge rad="635000"/>
          </a:effectLst>
        </p:spPr>
      </p:pic>
      <p:sp>
        <p:nvSpPr>
          <p:cNvPr id="4" name="ZoneTexte 3">
            <a:extLst>
              <a:ext uri="{FF2B5EF4-FFF2-40B4-BE49-F238E27FC236}">
                <a16:creationId xmlns:a16="http://schemas.microsoft.com/office/drawing/2014/main" id="{221B949B-10AB-9C6A-BBEC-BCD1D88B371F}"/>
              </a:ext>
            </a:extLst>
          </p:cNvPr>
          <p:cNvSpPr txBox="1"/>
          <p:nvPr/>
        </p:nvSpPr>
        <p:spPr>
          <a:xfrm>
            <a:off x="2278380" y="6275070"/>
            <a:ext cx="9825990" cy="461665"/>
          </a:xfrm>
          <a:prstGeom prst="rect">
            <a:avLst/>
          </a:prstGeom>
          <a:noFill/>
        </p:spPr>
        <p:txBody>
          <a:bodyPr wrap="square" rtlCol="0">
            <a:spAutoFit/>
          </a:bodyPr>
          <a:lstStyle/>
          <a:p>
            <a:r>
              <a:rPr lang="fr-FR" sz="2400" b="1" dirty="0">
                <a:solidFill>
                  <a:srgbClr val="FFFF00"/>
                </a:solidFill>
              </a:rPr>
              <a:t>Phoques se prélassant au soleil dans le port de </a:t>
            </a:r>
            <a:r>
              <a:rPr lang="fr-FR" sz="2400" b="1" dirty="0" err="1">
                <a:solidFill>
                  <a:srgbClr val="FFFF00"/>
                </a:solidFill>
              </a:rPr>
              <a:t>Kalk's</a:t>
            </a:r>
            <a:r>
              <a:rPr lang="fr-FR" sz="2400" b="1" dirty="0">
                <a:solidFill>
                  <a:srgbClr val="FFFF00"/>
                </a:solidFill>
              </a:rPr>
              <a:t> Bay</a:t>
            </a:r>
          </a:p>
        </p:txBody>
      </p:sp>
    </p:spTree>
    <p:extLst>
      <p:ext uri="{BB962C8B-B14F-4D97-AF65-F5344CB8AC3E}">
        <p14:creationId xmlns:p14="http://schemas.microsoft.com/office/powerpoint/2010/main" val="316394676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arte, capture d’écran, atlas&#10;&#10;Description générée automatiquement">
            <a:extLst>
              <a:ext uri="{FF2B5EF4-FFF2-40B4-BE49-F238E27FC236}">
                <a16:creationId xmlns:a16="http://schemas.microsoft.com/office/drawing/2014/main" id="{3A2A2A5B-5906-2279-9988-372862B784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59856" y="279000"/>
            <a:ext cx="6072288" cy="6300000"/>
          </a:xfrm>
          <a:prstGeom prst="rect">
            <a:avLst/>
          </a:prstGeom>
        </p:spPr>
      </p:pic>
      <p:sp>
        <p:nvSpPr>
          <p:cNvPr id="4" name="ZoneTexte 3">
            <a:extLst>
              <a:ext uri="{FF2B5EF4-FFF2-40B4-BE49-F238E27FC236}">
                <a16:creationId xmlns:a16="http://schemas.microsoft.com/office/drawing/2014/main" id="{26A9DD2B-D1AD-B6D6-118D-520B169F74AB}"/>
              </a:ext>
            </a:extLst>
          </p:cNvPr>
          <p:cNvSpPr txBox="1"/>
          <p:nvPr/>
        </p:nvSpPr>
        <p:spPr>
          <a:xfrm>
            <a:off x="168066" y="2856230"/>
            <a:ext cx="2968978" cy="1569660"/>
          </a:xfrm>
          <a:prstGeom prst="rect">
            <a:avLst/>
          </a:prstGeom>
          <a:noFill/>
        </p:spPr>
        <p:txBody>
          <a:bodyPr wrap="square" rtlCol="0">
            <a:spAutoFit/>
          </a:bodyPr>
          <a:lstStyle/>
          <a:p>
            <a:r>
              <a:rPr lang="fr-FR" sz="2400" b="1" dirty="0">
                <a:solidFill>
                  <a:srgbClr val="FFFF00"/>
                </a:solidFill>
              </a:rPr>
              <a:t>Carte topographique de False Bay où se situe </a:t>
            </a:r>
            <a:r>
              <a:rPr lang="fr-FR" sz="2400" b="1" dirty="0" err="1">
                <a:solidFill>
                  <a:srgbClr val="FFFF00"/>
                </a:solidFill>
              </a:rPr>
              <a:t>Kalk</a:t>
            </a:r>
            <a:r>
              <a:rPr lang="fr-FR" sz="2400" b="1" dirty="0">
                <a:solidFill>
                  <a:srgbClr val="FFFF00"/>
                </a:solidFill>
              </a:rPr>
              <a:t> Bay</a:t>
            </a:r>
          </a:p>
        </p:txBody>
      </p:sp>
    </p:spTree>
    <p:extLst>
      <p:ext uri="{BB962C8B-B14F-4D97-AF65-F5344CB8AC3E}">
        <p14:creationId xmlns:p14="http://schemas.microsoft.com/office/powerpoint/2010/main" val="427910327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aysage, nature&#10;&#10;Description générée automatiquement">
            <a:extLst>
              <a:ext uri="{FF2B5EF4-FFF2-40B4-BE49-F238E27FC236}">
                <a16:creationId xmlns:a16="http://schemas.microsoft.com/office/drawing/2014/main" id="{A8C71B7C-F9DD-67EC-64A5-F688018108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1040" y="0"/>
            <a:ext cx="9144000" cy="6858000"/>
          </a:xfrm>
          <a:prstGeom prst="rect">
            <a:avLst/>
          </a:prstGeom>
          <a:effectLst>
            <a:softEdge rad="635000"/>
          </a:effectLst>
        </p:spPr>
      </p:pic>
      <p:sp>
        <p:nvSpPr>
          <p:cNvPr id="4" name="ZoneTexte 3">
            <a:extLst>
              <a:ext uri="{FF2B5EF4-FFF2-40B4-BE49-F238E27FC236}">
                <a16:creationId xmlns:a16="http://schemas.microsoft.com/office/drawing/2014/main" id="{08D7E510-FD8D-F187-3C14-8AA17DA2BB44}"/>
              </a:ext>
            </a:extLst>
          </p:cNvPr>
          <p:cNvSpPr txBox="1"/>
          <p:nvPr/>
        </p:nvSpPr>
        <p:spPr>
          <a:xfrm>
            <a:off x="9753600" y="2971800"/>
            <a:ext cx="2346960" cy="1938992"/>
          </a:xfrm>
          <a:prstGeom prst="rect">
            <a:avLst/>
          </a:prstGeom>
          <a:noFill/>
        </p:spPr>
        <p:txBody>
          <a:bodyPr wrap="square" rtlCol="0">
            <a:spAutoFit/>
          </a:bodyPr>
          <a:lstStyle/>
          <a:p>
            <a:r>
              <a:rPr lang="fr-FR" sz="2400" b="1" dirty="0"/>
              <a:t>ce magnifique village balnéaire à seulement une heure du Cap.</a:t>
            </a:r>
          </a:p>
        </p:txBody>
      </p:sp>
    </p:spTree>
    <p:extLst>
      <p:ext uri="{BB962C8B-B14F-4D97-AF65-F5344CB8AC3E}">
        <p14:creationId xmlns:p14="http://schemas.microsoft.com/office/powerpoint/2010/main" val="1418537964"/>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ive, véhicule, arbre&#10;&#10;Description générée automatiquement">
            <a:extLst>
              <a:ext uri="{FF2B5EF4-FFF2-40B4-BE49-F238E27FC236}">
                <a16:creationId xmlns:a16="http://schemas.microsoft.com/office/drawing/2014/main" id="{C5D75E10-67CE-C2A1-D409-C46B7E90C1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95577" y="189000"/>
            <a:ext cx="4675991" cy="6480000"/>
          </a:xfrm>
          <a:prstGeom prst="rect">
            <a:avLst/>
          </a:prstGeom>
          <a:effectLst>
            <a:softEdge rad="317500"/>
          </a:effectLst>
        </p:spPr>
      </p:pic>
      <p:sp>
        <p:nvSpPr>
          <p:cNvPr id="4" name="ZoneTexte 3">
            <a:extLst>
              <a:ext uri="{FF2B5EF4-FFF2-40B4-BE49-F238E27FC236}">
                <a16:creationId xmlns:a16="http://schemas.microsoft.com/office/drawing/2014/main" id="{875E3B76-9260-BD8D-E5C8-4F7CFD341108}"/>
              </a:ext>
            </a:extLst>
          </p:cNvPr>
          <p:cNvSpPr txBox="1"/>
          <p:nvPr/>
        </p:nvSpPr>
        <p:spPr>
          <a:xfrm>
            <a:off x="925830" y="3529637"/>
            <a:ext cx="4411980" cy="461665"/>
          </a:xfrm>
          <a:prstGeom prst="rect">
            <a:avLst/>
          </a:prstGeom>
          <a:noFill/>
        </p:spPr>
        <p:txBody>
          <a:bodyPr wrap="square" rtlCol="0">
            <a:spAutoFit/>
          </a:bodyPr>
          <a:lstStyle/>
          <a:p>
            <a:r>
              <a:rPr lang="fr-FR" dirty="0"/>
              <a:t> </a:t>
            </a:r>
            <a:r>
              <a:rPr lang="fr-FR" sz="2400" b="1" dirty="0"/>
              <a:t>Plage de la Baie des Citrons</a:t>
            </a:r>
          </a:p>
        </p:txBody>
      </p:sp>
    </p:spTree>
    <p:extLst>
      <p:ext uri="{BB962C8B-B14F-4D97-AF65-F5344CB8AC3E}">
        <p14:creationId xmlns:p14="http://schemas.microsoft.com/office/powerpoint/2010/main" val="340382661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ciel, arbre&#10;&#10;Description générée automatiquement">
            <a:extLst>
              <a:ext uri="{FF2B5EF4-FFF2-40B4-BE49-F238E27FC236}">
                <a16:creationId xmlns:a16="http://schemas.microsoft.com/office/drawing/2014/main" id="{3C2230E1-6CF7-A979-CB3C-B9D21167CA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 y="0"/>
            <a:ext cx="9144000" cy="6858000"/>
          </a:xfrm>
          <a:prstGeom prst="rect">
            <a:avLst/>
          </a:prstGeom>
          <a:effectLst>
            <a:softEdge rad="635000"/>
          </a:effectLst>
        </p:spPr>
      </p:pic>
      <p:sp>
        <p:nvSpPr>
          <p:cNvPr id="4" name="ZoneTexte 3">
            <a:extLst>
              <a:ext uri="{FF2B5EF4-FFF2-40B4-BE49-F238E27FC236}">
                <a16:creationId xmlns:a16="http://schemas.microsoft.com/office/drawing/2014/main" id="{18DEEAA8-91AF-E718-B0B1-087EEE86407B}"/>
              </a:ext>
            </a:extLst>
          </p:cNvPr>
          <p:cNvSpPr txBox="1"/>
          <p:nvPr/>
        </p:nvSpPr>
        <p:spPr>
          <a:xfrm>
            <a:off x="9410700" y="3234690"/>
            <a:ext cx="2693670" cy="1200329"/>
          </a:xfrm>
          <a:prstGeom prst="rect">
            <a:avLst/>
          </a:prstGeom>
          <a:noFill/>
        </p:spPr>
        <p:txBody>
          <a:bodyPr wrap="square" rtlCol="0">
            <a:spAutoFit/>
          </a:bodyPr>
          <a:lstStyle/>
          <a:p>
            <a:r>
              <a:rPr lang="fr-FR" sz="2400" b="1" dirty="0"/>
              <a:t>Baie Saint-Paul, vue de hauteur, hiver 2008.</a:t>
            </a:r>
          </a:p>
        </p:txBody>
      </p:sp>
    </p:spTree>
    <p:extLst>
      <p:ext uri="{BB962C8B-B14F-4D97-AF65-F5344CB8AC3E}">
        <p14:creationId xmlns:p14="http://schemas.microsoft.com/office/powerpoint/2010/main" val="444827605"/>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plage&#10;&#10;Description générée automatiquement">
            <a:extLst>
              <a:ext uri="{FF2B5EF4-FFF2-40B4-BE49-F238E27FC236}">
                <a16:creationId xmlns:a16="http://schemas.microsoft.com/office/drawing/2014/main" id="{1974F23B-293A-E8F4-C14A-2A99DD0829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189000"/>
            <a:ext cx="4060801" cy="6480000"/>
          </a:xfrm>
          <a:prstGeom prst="rect">
            <a:avLst/>
          </a:prstGeom>
          <a:effectLst>
            <a:softEdge rad="127000"/>
          </a:effectLst>
        </p:spPr>
      </p:pic>
      <p:sp>
        <p:nvSpPr>
          <p:cNvPr id="5" name="ZoneTexte 4">
            <a:extLst>
              <a:ext uri="{FF2B5EF4-FFF2-40B4-BE49-F238E27FC236}">
                <a16:creationId xmlns:a16="http://schemas.microsoft.com/office/drawing/2014/main" id="{785DE547-ADA7-4561-F14C-3BAA9C17E4C3}"/>
              </a:ext>
            </a:extLst>
          </p:cNvPr>
          <p:cNvSpPr txBox="1"/>
          <p:nvPr/>
        </p:nvSpPr>
        <p:spPr>
          <a:xfrm>
            <a:off x="1550670" y="2011680"/>
            <a:ext cx="4537710" cy="3046988"/>
          </a:xfrm>
          <a:prstGeom prst="rect">
            <a:avLst/>
          </a:prstGeom>
          <a:noFill/>
        </p:spPr>
        <p:txBody>
          <a:bodyPr wrap="square" rtlCol="0">
            <a:spAutoFit/>
          </a:bodyPr>
          <a:lstStyle/>
          <a:p>
            <a:r>
              <a:rPr lang="fr-FR" sz="2400" b="1" dirty="0" err="1"/>
              <a:t>Fichier:Cape</a:t>
            </a:r>
            <a:r>
              <a:rPr lang="fr-FR" sz="2400" b="1" dirty="0"/>
              <a:t> Town Skyline </a:t>
            </a:r>
            <a:r>
              <a:rPr lang="fr-FR" sz="2400" b="1" dirty="0" err="1"/>
              <a:t>ofFichier:Strand</a:t>
            </a:r>
            <a:r>
              <a:rPr lang="fr-FR" sz="2400" b="1" dirty="0"/>
              <a:t> Western Cape and Golf Club.jpg</a:t>
            </a:r>
          </a:p>
          <a:p>
            <a:r>
              <a:rPr lang="fr-FR" sz="2400" b="1" dirty="0" err="1"/>
              <a:t>Fichier:Clifton</a:t>
            </a:r>
            <a:r>
              <a:rPr lang="fr-FR" sz="2400" b="1" dirty="0"/>
              <a:t> Beachs.jpg</a:t>
            </a:r>
          </a:p>
          <a:p>
            <a:r>
              <a:rPr lang="fr-FR" sz="2400" b="1" dirty="0" err="1"/>
              <a:t>Fichier:Port</a:t>
            </a:r>
            <a:r>
              <a:rPr lang="fr-FR" sz="2400" b="1" dirty="0"/>
              <a:t> de Cape Town.jpg</a:t>
            </a:r>
          </a:p>
          <a:p>
            <a:r>
              <a:rPr lang="fr-FR" sz="2400" b="1" dirty="0"/>
              <a:t>Hôtel de ville, Darling Street, Cape Town WLM 2013 v3.JPG</a:t>
            </a:r>
          </a:p>
          <a:p>
            <a:r>
              <a:rPr lang="fr-FR" sz="2400" b="1" dirty="0"/>
              <a:t>Fichier:Table_Mountain-010.jpg</a:t>
            </a:r>
          </a:p>
        </p:txBody>
      </p:sp>
    </p:spTree>
    <p:extLst>
      <p:ext uri="{BB962C8B-B14F-4D97-AF65-F5344CB8AC3E}">
        <p14:creationId xmlns:p14="http://schemas.microsoft.com/office/powerpoint/2010/main" val="343722784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5">
                                            <p:txEl>
                                              <p:pRg st="0" end="0"/>
                                            </p:txEl>
                                          </p:spTgt>
                                        </p:tgtEl>
                                        <p:attrNameLst>
                                          <p:attrName>style.visibility</p:attrName>
                                        </p:attrNameLst>
                                      </p:cBhvr>
                                      <p:to>
                                        <p:strVal val="visible"/>
                                      </p:to>
                                    </p:set>
                                    <p:set>
                                      <p:cBhvr>
                                        <p:cTn id="16" dur="455" fill="hold">
                                          <p:stCondLst>
                                            <p:cond delay="0"/>
                                          </p:stCondLst>
                                        </p:cTn>
                                        <p:tgtEl>
                                          <p:spTgt spid="5">
                                            <p:txEl>
                                              <p:pRg st="0" end="0"/>
                                            </p:txEl>
                                          </p:spTgt>
                                        </p:tgtEl>
                                        <p:attrNameLst>
                                          <p:attrName>style.rotation</p:attrName>
                                        </p:attrNameLst>
                                      </p:cBhvr>
                                      <p:to>
                                        <p:strVal val="-45.0"/>
                                      </p:to>
                                    </p:set>
                                    <p:anim calcmode="lin" valueType="num">
                                      <p:cBhvr>
                                        <p:cTn id="17"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5">
                                            <p:txEl>
                                              <p:pRg st="0" end="0"/>
                                            </p:txEl>
                                          </p:spTgt>
                                        </p:tgtEl>
                                        <p:attrNameLst>
                                          <p:attrName>style.visibility</p:attrName>
                                        </p:attrNameLst>
                                      </p:cBhvr>
                                      <p:to>
                                        <p:strVal val="visible"/>
                                      </p:to>
                                    </p:set>
                                    <p:set>
                                      <p:cBhvr>
                                        <p:cTn id="25" dur="455" fill="hold">
                                          <p:stCondLst>
                                            <p:cond delay="0"/>
                                          </p:stCondLst>
                                        </p:cTn>
                                        <p:tgtEl>
                                          <p:spTgt spid="5">
                                            <p:txEl>
                                              <p:pRg st="0" end="0"/>
                                            </p:txEl>
                                          </p:spTgt>
                                        </p:tgtEl>
                                        <p:attrNameLst>
                                          <p:attrName>style.rotation</p:attrName>
                                        </p:attrNameLst>
                                      </p:cBhvr>
                                      <p:to>
                                        <p:strVal val="-45.0"/>
                                      </p:to>
                                    </p:set>
                                    <p:anim calcmode="lin" valueType="num">
                                      <p:cBhvr>
                                        <p:cTn id="26"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5">
                                            <p:txEl>
                                              <p:pRg st="1" end="1"/>
                                            </p:txEl>
                                          </p:spTgt>
                                        </p:tgtEl>
                                        <p:attrNameLst>
                                          <p:attrName>style.visibility</p:attrName>
                                        </p:attrNameLst>
                                      </p:cBhvr>
                                      <p:to>
                                        <p:strVal val="visible"/>
                                      </p:to>
                                    </p:set>
                                    <p:set>
                                      <p:cBhvr>
                                        <p:cTn id="34" dur="455" fill="hold">
                                          <p:stCondLst>
                                            <p:cond delay="0"/>
                                          </p:stCondLst>
                                        </p:cTn>
                                        <p:tgtEl>
                                          <p:spTgt spid="5">
                                            <p:txEl>
                                              <p:pRg st="1" end="1"/>
                                            </p:txEl>
                                          </p:spTgt>
                                        </p:tgtEl>
                                        <p:attrNameLst>
                                          <p:attrName>style.rotation</p:attrName>
                                        </p:attrNameLst>
                                      </p:cBhvr>
                                      <p:to>
                                        <p:strVal val="-45.0"/>
                                      </p:to>
                                    </p:set>
                                    <p:anim calcmode="lin" valueType="num">
                                      <p:cBhvr>
                                        <p:cTn id="35" dur="455" fill="hold">
                                          <p:stCondLst>
                                            <p:cond delay="455"/>
                                          </p:stCondLst>
                                        </p:cTn>
                                        <p:tgtEl>
                                          <p:spTgt spid="5">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5">
                                            <p:txEl>
                                              <p:pRg st="1" end="1"/>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5">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5">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8" presetClass="entr" presetSubtype="0" accel="50000" fill="hold" nodeType="clickEffect">
                                  <p:stCondLst>
                                    <p:cond delay="0"/>
                                  </p:stCondLst>
                                  <p:iterate type="lt">
                                    <p:tmPct val="50000"/>
                                  </p:iterate>
                                  <p:childTnLst>
                                    <p:set>
                                      <p:cBhvr>
                                        <p:cTn id="42" dur="1" fill="hold">
                                          <p:stCondLst>
                                            <p:cond delay="0"/>
                                          </p:stCondLst>
                                        </p:cTn>
                                        <p:tgtEl>
                                          <p:spTgt spid="5">
                                            <p:txEl>
                                              <p:pRg st="2" end="2"/>
                                            </p:txEl>
                                          </p:spTgt>
                                        </p:tgtEl>
                                        <p:attrNameLst>
                                          <p:attrName>style.visibility</p:attrName>
                                        </p:attrNameLst>
                                      </p:cBhvr>
                                      <p:to>
                                        <p:strVal val="visible"/>
                                      </p:to>
                                    </p:set>
                                    <p:set>
                                      <p:cBhvr>
                                        <p:cTn id="43" dur="455" fill="hold">
                                          <p:stCondLst>
                                            <p:cond delay="0"/>
                                          </p:stCondLst>
                                        </p:cTn>
                                        <p:tgtEl>
                                          <p:spTgt spid="5">
                                            <p:txEl>
                                              <p:pRg st="2" end="2"/>
                                            </p:txEl>
                                          </p:spTgt>
                                        </p:tgtEl>
                                        <p:attrNameLst>
                                          <p:attrName>style.rotation</p:attrName>
                                        </p:attrNameLst>
                                      </p:cBhvr>
                                      <p:to>
                                        <p:strVal val="-45.0"/>
                                      </p:to>
                                    </p:set>
                                    <p:anim calcmode="lin" valueType="num">
                                      <p:cBhvr>
                                        <p:cTn id="44" dur="455" fill="hold">
                                          <p:stCondLst>
                                            <p:cond delay="455"/>
                                          </p:stCondLst>
                                        </p:cTn>
                                        <p:tgtEl>
                                          <p:spTgt spid="5">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5">
                                            <p:txEl>
                                              <p:pRg st="2" end="2"/>
                                            </p:txEl>
                                          </p:spTgt>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5">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5">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38" presetClass="entr" presetSubtype="0" accel="50000" fill="hold" nodeType="clickEffect">
                                  <p:stCondLst>
                                    <p:cond delay="0"/>
                                  </p:stCondLst>
                                  <p:iterate type="lt">
                                    <p:tmPct val="50000"/>
                                  </p:iterate>
                                  <p:childTnLst>
                                    <p:set>
                                      <p:cBhvr>
                                        <p:cTn id="51" dur="1" fill="hold">
                                          <p:stCondLst>
                                            <p:cond delay="0"/>
                                          </p:stCondLst>
                                        </p:cTn>
                                        <p:tgtEl>
                                          <p:spTgt spid="5">
                                            <p:txEl>
                                              <p:pRg st="3" end="3"/>
                                            </p:txEl>
                                          </p:spTgt>
                                        </p:tgtEl>
                                        <p:attrNameLst>
                                          <p:attrName>style.visibility</p:attrName>
                                        </p:attrNameLst>
                                      </p:cBhvr>
                                      <p:to>
                                        <p:strVal val="visible"/>
                                      </p:to>
                                    </p:set>
                                    <p:set>
                                      <p:cBhvr>
                                        <p:cTn id="52" dur="455" fill="hold">
                                          <p:stCondLst>
                                            <p:cond delay="0"/>
                                          </p:stCondLst>
                                        </p:cTn>
                                        <p:tgtEl>
                                          <p:spTgt spid="5">
                                            <p:txEl>
                                              <p:pRg st="3" end="3"/>
                                            </p:txEl>
                                          </p:spTgt>
                                        </p:tgtEl>
                                        <p:attrNameLst>
                                          <p:attrName>style.rotation</p:attrName>
                                        </p:attrNameLst>
                                      </p:cBhvr>
                                      <p:to>
                                        <p:strVal val="-45.0"/>
                                      </p:to>
                                    </p:set>
                                    <p:anim calcmode="lin" valueType="num">
                                      <p:cBhvr>
                                        <p:cTn id="53" dur="455" fill="hold">
                                          <p:stCondLst>
                                            <p:cond delay="455"/>
                                          </p:stCondLst>
                                        </p:cTn>
                                        <p:tgtEl>
                                          <p:spTgt spid="5">
                                            <p:txEl>
                                              <p:pRg st="3" end="3"/>
                                            </p:txEl>
                                          </p:spTgt>
                                        </p:tgtEl>
                                        <p:attrNameLst>
                                          <p:attrName>style.rotation</p:attrName>
                                        </p:attrNameLst>
                                      </p:cBhvr>
                                      <p:tavLst>
                                        <p:tav tm="0">
                                          <p:val>
                                            <p:fltVal val="-45"/>
                                          </p:val>
                                        </p:tav>
                                        <p:tav tm="69900">
                                          <p:val>
                                            <p:fltVal val="45"/>
                                          </p:val>
                                        </p:tav>
                                        <p:tav tm="100000">
                                          <p:val>
                                            <p:fltVal val="0"/>
                                          </p:val>
                                        </p:tav>
                                      </p:tavLst>
                                    </p:anim>
                                    <p:anim calcmode="lin" valueType="num">
                                      <p:cBhvr>
                                        <p:cTn id="54" dur="455" fill="hold">
                                          <p:stCondLst>
                                            <p:cond delay="0"/>
                                          </p:stCondLst>
                                        </p:cTn>
                                        <p:tgtEl>
                                          <p:spTgt spid="5">
                                            <p:txEl>
                                              <p:pRg st="3" end="3"/>
                                            </p:txEl>
                                          </p:spTgt>
                                        </p:tgtEl>
                                        <p:attrNameLst>
                                          <p:attrName>ppt_y</p:attrName>
                                        </p:attrNameLst>
                                      </p:cBhvr>
                                      <p:tavLst>
                                        <p:tav tm="0">
                                          <p:val>
                                            <p:strVal val="#ppt_y-1"/>
                                          </p:val>
                                        </p:tav>
                                        <p:tav tm="100000">
                                          <p:val>
                                            <p:strVal val="#ppt_y-(0.354*#ppt_w-0.172*#ppt_h)"/>
                                          </p:val>
                                        </p:tav>
                                      </p:tavLst>
                                    </p:anim>
                                    <p:anim calcmode="lin" valueType="num">
                                      <p:cBhvr>
                                        <p:cTn id="55" dur="156" decel="50000" autoRev="1" fill="hold">
                                          <p:stCondLst>
                                            <p:cond delay="455"/>
                                          </p:stCondLst>
                                        </p:cTn>
                                        <p:tgtEl>
                                          <p:spTgt spid="5">
                                            <p:txEl>
                                              <p:pRg st="3" end="3"/>
                                            </p:txEl>
                                          </p:spTgt>
                                        </p:tgtEl>
                                        <p:attrNameLst>
                                          <p:attrName>ppt_y</p:attrName>
                                        </p:attrNameLst>
                                      </p:cBhvr>
                                      <p:tavLst>
                                        <p:tav tm="0">
                                          <p:val>
                                            <p:strVal val="#ppt_y-(0.354*#ppt_w-0.172*#ppt_h)"/>
                                          </p:val>
                                        </p:tav>
                                        <p:tav tm="100000">
                                          <p:val>
                                            <p:strVal val="#ppt_y-(0.354*#ppt_w-0.172*#ppt_h)-#ppt_h/2"/>
                                          </p:val>
                                        </p:tav>
                                      </p:tavLst>
                                    </p:anim>
                                    <p:anim calcmode="lin" valueType="num">
                                      <p:cBhvr>
                                        <p:cTn id="56" dur="136" fill="hold">
                                          <p:stCondLst>
                                            <p:cond delay="864"/>
                                          </p:stCondLst>
                                        </p:cTn>
                                        <p:tgtEl>
                                          <p:spTgt spid="5">
                                            <p:txEl>
                                              <p:pRg st="3" end="3"/>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1" presetClass="entr" presetSubtype="0" fill="hold" nodeType="clickEffect">
                                  <p:stCondLst>
                                    <p:cond delay="0"/>
                                  </p:stCondLst>
                                  <p:iterate type="lt">
                                    <p:tmPct val="10000"/>
                                  </p:iterate>
                                  <p:childTnLst>
                                    <p:set>
                                      <p:cBhvr>
                                        <p:cTn id="60" dur="1" fill="hold">
                                          <p:stCondLst>
                                            <p:cond delay="0"/>
                                          </p:stCondLst>
                                        </p:cTn>
                                        <p:tgtEl>
                                          <p:spTgt spid="5">
                                            <p:txEl>
                                              <p:pRg st="4" end="4"/>
                                            </p:txEl>
                                          </p:spTgt>
                                        </p:tgtEl>
                                        <p:attrNameLst>
                                          <p:attrName>style.visibility</p:attrName>
                                        </p:attrNameLst>
                                      </p:cBhvr>
                                      <p:to>
                                        <p:strVal val="visible"/>
                                      </p:to>
                                    </p:set>
                                    <p:anim calcmode="lin" valueType="num">
                                      <p:cBhvr>
                                        <p:cTn id="61" dur="500" fill="hold"/>
                                        <p:tgtEl>
                                          <p:spTgt spid="5">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5">
                                            <p:txEl>
                                              <p:pRg st="4" end="4"/>
                                            </p:txEl>
                                          </p:spTgt>
                                        </p:tgtEl>
                                        <p:attrNameLst>
                                          <p:attrName>ppt_y</p:attrName>
                                        </p:attrNameLst>
                                      </p:cBhvr>
                                      <p:tavLst>
                                        <p:tav tm="0">
                                          <p:val>
                                            <p:strVal val="#ppt_y"/>
                                          </p:val>
                                        </p:tav>
                                        <p:tav tm="100000">
                                          <p:val>
                                            <p:strVal val="#ppt_y"/>
                                          </p:val>
                                        </p:tav>
                                      </p:tavLst>
                                    </p:anim>
                                    <p:anim calcmode="lin" valueType="num">
                                      <p:cBhvr>
                                        <p:cTn id="63" dur="500" fill="hold"/>
                                        <p:tgtEl>
                                          <p:spTgt spid="5">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5">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lein air, panorama, ciel&#10;&#10;Description générée automatiquement">
            <a:extLst>
              <a:ext uri="{FF2B5EF4-FFF2-40B4-BE49-F238E27FC236}">
                <a16:creationId xmlns:a16="http://schemas.microsoft.com/office/drawing/2014/main" id="{33A2B8D5-1381-C18A-E43A-AB08BD03EE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1137367"/>
            <a:ext cx="11304000" cy="4228525"/>
          </a:xfrm>
          <a:prstGeom prst="rect">
            <a:avLst/>
          </a:prstGeom>
          <a:effectLst>
            <a:softEdge rad="317500"/>
          </a:effectLst>
        </p:spPr>
      </p:pic>
      <p:sp>
        <p:nvSpPr>
          <p:cNvPr id="4" name="ZoneTexte 3">
            <a:extLst>
              <a:ext uri="{FF2B5EF4-FFF2-40B4-BE49-F238E27FC236}">
                <a16:creationId xmlns:a16="http://schemas.microsoft.com/office/drawing/2014/main" id="{15E35E01-3D36-B865-28D8-A5AFE5968C4C}"/>
              </a:ext>
            </a:extLst>
          </p:cNvPr>
          <p:cNvSpPr txBox="1"/>
          <p:nvPr/>
        </p:nvSpPr>
        <p:spPr>
          <a:xfrm>
            <a:off x="672600" y="5234940"/>
            <a:ext cx="11519400" cy="830997"/>
          </a:xfrm>
          <a:prstGeom prst="rect">
            <a:avLst/>
          </a:prstGeom>
          <a:noFill/>
        </p:spPr>
        <p:txBody>
          <a:bodyPr wrap="square" rtlCol="0">
            <a:spAutoFit/>
          </a:bodyPr>
          <a:lstStyle/>
          <a:p>
            <a:r>
              <a:rPr lang="fr-FR" sz="2400" b="1" dirty="0">
                <a:solidFill>
                  <a:srgbClr val="FFFF00"/>
                </a:solidFill>
              </a:rPr>
              <a:t>Cape Town City Bowl depuis Lions Head avec Lions </a:t>
            </a:r>
            <a:r>
              <a:rPr lang="fr-FR" sz="2400" b="1" dirty="0" err="1">
                <a:solidFill>
                  <a:srgbClr val="FFFF00"/>
                </a:solidFill>
              </a:rPr>
              <a:t>Rump</a:t>
            </a:r>
            <a:r>
              <a:rPr lang="fr-FR" sz="2400" b="1" dirty="0">
                <a:solidFill>
                  <a:srgbClr val="FFFF00"/>
                </a:solidFill>
              </a:rPr>
              <a:t> (Signal Hill) et Cape Flats au loin.</a:t>
            </a:r>
          </a:p>
        </p:txBody>
      </p:sp>
    </p:spTree>
    <p:extLst>
      <p:ext uri="{BB962C8B-B14F-4D97-AF65-F5344CB8AC3E}">
        <p14:creationId xmlns:p14="http://schemas.microsoft.com/office/powerpoint/2010/main" val="1798394010"/>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fenêtre, porche&#10;&#10;Description générée automatiquement">
            <a:extLst>
              <a:ext uri="{FF2B5EF4-FFF2-40B4-BE49-F238E27FC236}">
                <a16:creationId xmlns:a16="http://schemas.microsoft.com/office/drawing/2014/main" id="{00A6DF52-92F2-A17B-4925-9D13585FE1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6120" y="-22860"/>
            <a:ext cx="10291020" cy="6858000"/>
          </a:xfrm>
          <a:prstGeom prst="rect">
            <a:avLst/>
          </a:prstGeom>
          <a:effectLst>
            <a:softEdge rad="635000"/>
          </a:effectLst>
        </p:spPr>
      </p:pic>
      <p:sp>
        <p:nvSpPr>
          <p:cNvPr id="4" name="ZoneTexte 3">
            <a:extLst>
              <a:ext uri="{FF2B5EF4-FFF2-40B4-BE49-F238E27FC236}">
                <a16:creationId xmlns:a16="http://schemas.microsoft.com/office/drawing/2014/main" id="{B255BFDB-2C2C-940B-0663-2304FEF644FD}"/>
              </a:ext>
            </a:extLst>
          </p:cNvPr>
          <p:cNvSpPr txBox="1"/>
          <p:nvPr/>
        </p:nvSpPr>
        <p:spPr>
          <a:xfrm>
            <a:off x="10155660" y="2992874"/>
            <a:ext cx="1937280" cy="2677656"/>
          </a:xfrm>
          <a:prstGeom prst="rect">
            <a:avLst/>
          </a:prstGeom>
          <a:noFill/>
        </p:spPr>
        <p:txBody>
          <a:bodyPr wrap="square" rtlCol="0">
            <a:spAutoFit/>
          </a:bodyPr>
          <a:lstStyle/>
          <a:p>
            <a:r>
              <a:rPr lang="fr-FR" sz="2400" b="1" dirty="0">
                <a:solidFill>
                  <a:srgbClr val="FFFF00"/>
                </a:solidFill>
              </a:rPr>
              <a:t>Maison coloniale sur </a:t>
            </a:r>
            <a:r>
              <a:rPr lang="fr-FR" sz="2400" b="1" dirty="0" err="1">
                <a:solidFill>
                  <a:srgbClr val="FFFF00"/>
                </a:solidFill>
              </a:rPr>
              <a:t>Belvedere</a:t>
            </a:r>
            <a:r>
              <a:rPr lang="fr-FR" sz="2400" b="1" dirty="0">
                <a:solidFill>
                  <a:srgbClr val="FFFF00"/>
                </a:solidFill>
              </a:rPr>
              <a:t> Avenue, quartier de </a:t>
            </a:r>
            <a:r>
              <a:rPr lang="fr-FR" sz="2400" b="1" dirty="0" err="1">
                <a:solidFill>
                  <a:srgbClr val="FFFF00"/>
                </a:solidFill>
              </a:rPr>
              <a:t>Oranjezicht</a:t>
            </a:r>
            <a:r>
              <a:rPr lang="fr-FR" sz="2400" b="1" dirty="0">
                <a:solidFill>
                  <a:srgbClr val="FFFF00"/>
                </a:solidFill>
              </a:rPr>
              <a:t>.</a:t>
            </a:r>
          </a:p>
        </p:txBody>
      </p:sp>
    </p:spTree>
    <p:extLst>
      <p:ext uri="{BB962C8B-B14F-4D97-AF65-F5344CB8AC3E}">
        <p14:creationId xmlns:p14="http://schemas.microsoft.com/office/powerpoint/2010/main" val="27090156"/>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enêtre, plein air, bâtiment, propriété&#10;&#10;Description générée automatiquement">
            <a:extLst>
              <a:ext uri="{FF2B5EF4-FFF2-40B4-BE49-F238E27FC236}">
                <a16:creationId xmlns:a16="http://schemas.microsoft.com/office/drawing/2014/main" id="{E31C81D4-D682-7732-C81E-4D3D9B7D41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322435"/>
            <a:ext cx="9453706" cy="6300000"/>
          </a:xfrm>
          <a:prstGeom prst="rect">
            <a:avLst/>
          </a:prstGeom>
          <a:effectLst>
            <a:softEdge rad="635000"/>
          </a:effectLst>
        </p:spPr>
      </p:pic>
      <p:sp>
        <p:nvSpPr>
          <p:cNvPr id="4" name="ZoneTexte 3">
            <a:extLst>
              <a:ext uri="{FF2B5EF4-FFF2-40B4-BE49-F238E27FC236}">
                <a16:creationId xmlns:a16="http://schemas.microsoft.com/office/drawing/2014/main" id="{5E939827-9A45-838C-C290-22F400A93EE4}"/>
              </a:ext>
            </a:extLst>
          </p:cNvPr>
          <p:cNvSpPr txBox="1"/>
          <p:nvPr/>
        </p:nvSpPr>
        <p:spPr>
          <a:xfrm>
            <a:off x="994410" y="6160770"/>
            <a:ext cx="10967190" cy="461665"/>
          </a:xfrm>
          <a:prstGeom prst="rect">
            <a:avLst/>
          </a:prstGeom>
          <a:noFill/>
        </p:spPr>
        <p:txBody>
          <a:bodyPr wrap="square" rtlCol="0">
            <a:spAutoFit/>
          </a:bodyPr>
          <a:lstStyle/>
          <a:p>
            <a:r>
              <a:rPr lang="fr-FR" sz="2400" b="1" dirty="0">
                <a:solidFill>
                  <a:srgbClr val="FFFF00"/>
                </a:solidFill>
              </a:rPr>
              <a:t>Ancienne maison néerlandaise du Cap au 14 </a:t>
            </a:r>
            <a:r>
              <a:rPr lang="fr-FR" sz="2400" b="1" dirty="0" err="1">
                <a:solidFill>
                  <a:srgbClr val="FFFF00"/>
                </a:solidFill>
              </a:rPr>
              <a:t>Keerom</a:t>
            </a:r>
            <a:r>
              <a:rPr lang="fr-FR" sz="2400" b="1" dirty="0">
                <a:solidFill>
                  <a:srgbClr val="FFFF00"/>
                </a:solidFill>
              </a:rPr>
              <a:t> Street, City Bowl.</a:t>
            </a:r>
          </a:p>
        </p:txBody>
      </p:sp>
    </p:spTree>
    <p:extLst>
      <p:ext uri="{BB962C8B-B14F-4D97-AF65-F5344CB8AC3E}">
        <p14:creationId xmlns:p14="http://schemas.microsoft.com/office/powerpoint/2010/main" val="3919308534"/>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enêtre, ciel, nuage&#10;&#10;Description générée automatiquement">
            <a:extLst>
              <a:ext uri="{FF2B5EF4-FFF2-40B4-BE49-F238E27FC236}">
                <a16:creationId xmlns:a16="http://schemas.microsoft.com/office/drawing/2014/main" id="{673A3D41-FC82-6945-E6D9-E14E920D7E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62070" y="189000"/>
            <a:ext cx="9723807" cy="6480000"/>
          </a:xfrm>
          <a:prstGeom prst="rect">
            <a:avLst/>
          </a:prstGeom>
          <a:effectLst>
            <a:softEdge rad="635000"/>
          </a:effectLst>
        </p:spPr>
      </p:pic>
      <p:sp>
        <p:nvSpPr>
          <p:cNvPr id="4" name="ZoneTexte 3">
            <a:extLst>
              <a:ext uri="{FF2B5EF4-FFF2-40B4-BE49-F238E27FC236}">
                <a16:creationId xmlns:a16="http://schemas.microsoft.com/office/drawing/2014/main" id="{11AA258C-78A7-3E5E-B19E-A5082E198CCD}"/>
              </a:ext>
            </a:extLst>
          </p:cNvPr>
          <p:cNvSpPr txBox="1"/>
          <p:nvPr/>
        </p:nvSpPr>
        <p:spPr>
          <a:xfrm>
            <a:off x="306123" y="3324571"/>
            <a:ext cx="2400300" cy="1569660"/>
          </a:xfrm>
          <a:prstGeom prst="rect">
            <a:avLst/>
          </a:prstGeom>
          <a:noFill/>
        </p:spPr>
        <p:txBody>
          <a:bodyPr wrap="square" rtlCol="0">
            <a:spAutoFit/>
          </a:bodyPr>
          <a:lstStyle/>
          <a:p>
            <a:r>
              <a:rPr lang="en-US" sz="2400" b="1" dirty="0">
                <a:solidFill>
                  <a:srgbClr val="FFFF00"/>
                </a:solidFill>
              </a:rPr>
              <a:t>Martin </a:t>
            </a:r>
            <a:r>
              <a:rPr lang="en-US" sz="2400" b="1" dirty="0" err="1">
                <a:solidFill>
                  <a:srgbClr val="FFFF00"/>
                </a:solidFill>
              </a:rPr>
              <a:t>Melck</a:t>
            </a:r>
            <a:r>
              <a:rPr lang="en-US" sz="2400" b="1" dirty="0">
                <a:solidFill>
                  <a:srgbClr val="FFFF00"/>
                </a:solidFill>
              </a:rPr>
              <a:t> House (1782), Strand Street, City Bowl.</a:t>
            </a:r>
            <a:endParaRPr lang="fr-FR" sz="2400" b="1" dirty="0">
              <a:solidFill>
                <a:srgbClr val="FFFF00"/>
              </a:solidFill>
            </a:endParaRPr>
          </a:p>
        </p:txBody>
      </p:sp>
    </p:spTree>
    <p:extLst>
      <p:ext uri="{BB962C8B-B14F-4D97-AF65-F5344CB8AC3E}">
        <p14:creationId xmlns:p14="http://schemas.microsoft.com/office/powerpoint/2010/main" val="3763641944"/>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66A0A3AB-D0CC-EDF8-757C-C0C37499F8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0490" y="0"/>
            <a:ext cx="10291020" cy="6858000"/>
          </a:xfrm>
          <a:prstGeom prst="rect">
            <a:avLst/>
          </a:prstGeom>
          <a:effectLst>
            <a:softEdge rad="635000"/>
          </a:effectLst>
        </p:spPr>
      </p:pic>
      <p:sp>
        <p:nvSpPr>
          <p:cNvPr id="4" name="ZoneTexte 3">
            <a:extLst>
              <a:ext uri="{FF2B5EF4-FFF2-40B4-BE49-F238E27FC236}">
                <a16:creationId xmlns:a16="http://schemas.microsoft.com/office/drawing/2014/main" id="{D4F05B6F-A89B-E5BC-3D20-2C9A49F058C2}"/>
              </a:ext>
            </a:extLst>
          </p:cNvPr>
          <p:cNvSpPr txBox="1"/>
          <p:nvPr/>
        </p:nvSpPr>
        <p:spPr>
          <a:xfrm>
            <a:off x="102870" y="6252210"/>
            <a:ext cx="11757660" cy="461665"/>
          </a:xfrm>
          <a:prstGeom prst="rect">
            <a:avLst/>
          </a:prstGeom>
          <a:noFill/>
        </p:spPr>
        <p:txBody>
          <a:bodyPr wrap="square" rtlCol="0">
            <a:spAutoFit/>
          </a:bodyPr>
          <a:lstStyle/>
          <a:p>
            <a:r>
              <a:rPr lang="fr-FR" sz="2400" b="1" dirty="0">
                <a:solidFill>
                  <a:srgbClr val="FFFF00"/>
                </a:solidFill>
              </a:rPr>
              <a:t>Le festival, qui a commencé comme la fête du printemps célébrée par les hindous,</a:t>
            </a:r>
          </a:p>
        </p:txBody>
      </p:sp>
    </p:spTree>
    <p:extLst>
      <p:ext uri="{BB962C8B-B14F-4D97-AF65-F5344CB8AC3E}">
        <p14:creationId xmlns:p14="http://schemas.microsoft.com/office/powerpoint/2010/main" val="3507891965"/>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lein air, ciel, bâtiment, eau&#10;&#10;Description générée automatiquement">
            <a:extLst>
              <a:ext uri="{FF2B5EF4-FFF2-40B4-BE49-F238E27FC236}">
                <a16:creationId xmlns:a16="http://schemas.microsoft.com/office/drawing/2014/main" id="{81F35F58-730D-43F7-C4BF-7361EF3BA5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3300" y="345979"/>
            <a:ext cx="9468000" cy="6166041"/>
          </a:xfrm>
          <a:prstGeom prst="rect">
            <a:avLst/>
          </a:prstGeom>
          <a:effectLst>
            <a:softEdge rad="635000"/>
          </a:effectLst>
        </p:spPr>
      </p:pic>
      <p:sp>
        <p:nvSpPr>
          <p:cNvPr id="8" name="ZoneTexte 7">
            <a:extLst>
              <a:ext uri="{FF2B5EF4-FFF2-40B4-BE49-F238E27FC236}">
                <a16:creationId xmlns:a16="http://schemas.microsoft.com/office/drawing/2014/main" id="{B595DE02-DB89-7CF5-E636-E9187A167727}"/>
              </a:ext>
            </a:extLst>
          </p:cNvPr>
          <p:cNvSpPr txBox="1"/>
          <p:nvPr/>
        </p:nvSpPr>
        <p:spPr>
          <a:xfrm>
            <a:off x="9643110" y="2846070"/>
            <a:ext cx="2548890" cy="1569660"/>
          </a:xfrm>
          <a:prstGeom prst="rect">
            <a:avLst/>
          </a:prstGeom>
          <a:noFill/>
        </p:spPr>
        <p:txBody>
          <a:bodyPr wrap="square" rtlCol="0">
            <a:spAutoFit/>
          </a:bodyPr>
          <a:lstStyle/>
          <a:p>
            <a:r>
              <a:rPr lang="fr-FR" sz="2400" b="1" dirty="0"/>
              <a:t>Le Cap et la Montagne de la Table vue depuis le </a:t>
            </a:r>
            <a:r>
              <a:rPr lang="fr-FR" sz="2400" b="1" dirty="0" err="1"/>
              <a:t>Waterfront</a:t>
            </a:r>
            <a:r>
              <a:rPr lang="fr-FR" sz="2400" b="1" dirty="0"/>
              <a:t>.</a:t>
            </a:r>
          </a:p>
        </p:txBody>
      </p:sp>
    </p:spTree>
    <p:extLst>
      <p:ext uri="{BB962C8B-B14F-4D97-AF65-F5344CB8AC3E}">
        <p14:creationId xmlns:p14="http://schemas.microsoft.com/office/powerpoint/2010/main" val="37193152"/>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 plein air, rive, ciel&#10;&#10;Description générée automatiquement">
            <a:extLst>
              <a:ext uri="{FF2B5EF4-FFF2-40B4-BE49-F238E27FC236}">
                <a16:creationId xmlns:a16="http://schemas.microsoft.com/office/drawing/2014/main" id="{8CB2CE89-EB9E-DEF1-3548-ED1E5AFE340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2000" y="334169"/>
            <a:ext cx="9288000" cy="6189662"/>
          </a:xfrm>
          <a:prstGeom prst="rect">
            <a:avLst/>
          </a:prstGeom>
          <a:effectLst>
            <a:softEdge rad="635000"/>
          </a:effectLst>
        </p:spPr>
      </p:pic>
      <p:sp>
        <p:nvSpPr>
          <p:cNvPr id="4" name="ZoneTexte 3">
            <a:extLst>
              <a:ext uri="{FF2B5EF4-FFF2-40B4-BE49-F238E27FC236}">
                <a16:creationId xmlns:a16="http://schemas.microsoft.com/office/drawing/2014/main" id="{09FA32CE-17AE-687A-6B3D-083981CA4BDE}"/>
              </a:ext>
            </a:extLst>
          </p:cNvPr>
          <p:cNvSpPr txBox="1"/>
          <p:nvPr/>
        </p:nvSpPr>
        <p:spPr>
          <a:xfrm>
            <a:off x="3360420" y="6151473"/>
            <a:ext cx="9806940"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Camps Bay, Cape Town, Afrique du Sud</a:t>
            </a:r>
          </a:p>
        </p:txBody>
      </p:sp>
    </p:spTree>
    <p:extLst>
      <p:ext uri="{BB962C8B-B14F-4D97-AF65-F5344CB8AC3E}">
        <p14:creationId xmlns:p14="http://schemas.microsoft.com/office/powerpoint/2010/main" val="4136140357"/>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maison, ciel&#10;&#10;Description générée automatiquement">
            <a:extLst>
              <a:ext uri="{FF2B5EF4-FFF2-40B4-BE49-F238E27FC236}">
                <a16:creationId xmlns:a16="http://schemas.microsoft.com/office/drawing/2014/main" id="{3FCD4911-3FD4-A277-A105-AF1E91CCF3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3" cy="6300000"/>
          </a:xfrm>
          <a:prstGeom prst="rect">
            <a:avLst/>
          </a:prstGeom>
          <a:effectLst>
            <a:softEdge rad="635000"/>
          </a:effectLst>
        </p:spPr>
      </p:pic>
      <p:sp>
        <p:nvSpPr>
          <p:cNvPr id="4" name="ZoneTexte 3">
            <a:extLst>
              <a:ext uri="{FF2B5EF4-FFF2-40B4-BE49-F238E27FC236}">
                <a16:creationId xmlns:a16="http://schemas.microsoft.com/office/drawing/2014/main" id="{528BD397-7B67-36A6-FC2F-B0884ADB0F17}"/>
              </a:ext>
            </a:extLst>
          </p:cNvPr>
          <p:cNvSpPr txBox="1"/>
          <p:nvPr/>
        </p:nvSpPr>
        <p:spPr>
          <a:xfrm>
            <a:off x="2011680" y="5840336"/>
            <a:ext cx="9006840" cy="738664"/>
          </a:xfrm>
          <a:prstGeom prst="rect">
            <a:avLst/>
          </a:prstGeom>
          <a:noFill/>
        </p:spPr>
        <p:txBody>
          <a:bodyPr wrap="square" rtlCol="0">
            <a:spAutoFit/>
          </a:bodyPr>
          <a:lstStyle/>
          <a:p>
            <a:endParaRPr lang="fr-FR" dirty="0"/>
          </a:p>
          <a:p>
            <a:r>
              <a:rPr lang="fr-FR" sz="2400" b="1" dirty="0"/>
              <a:t>Villa </a:t>
            </a:r>
            <a:r>
              <a:rPr lang="fr-FR" sz="2400" b="1" dirty="0" err="1"/>
              <a:t>Mayville</a:t>
            </a:r>
            <a:r>
              <a:rPr lang="fr-FR" sz="2400" b="1" dirty="0"/>
              <a:t> (1900) sur </a:t>
            </a:r>
            <a:r>
              <a:rPr lang="fr-FR" sz="2400" b="1" dirty="0" err="1"/>
              <a:t>Belvedere</a:t>
            </a:r>
            <a:r>
              <a:rPr lang="fr-FR" sz="2400" b="1" dirty="0"/>
              <a:t> Avenue, </a:t>
            </a:r>
            <a:r>
              <a:rPr lang="fr-FR" sz="2400" b="1" dirty="0" err="1"/>
              <a:t>Oranjezicht</a:t>
            </a:r>
            <a:r>
              <a:rPr lang="fr-FR" sz="2400" b="1" dirty="0"/>
              <a:t>, Le Cap.</a:t>
            </a:r>
          </a:p>
        </p:txBody>
      </p:sp>
    </p:spTree>
    <p:extLst>
      <p:ext uri="{BB962C8B-B14F-4D97-AF65-F5344CB8AC3E}">
        <p14:creationId xmlns:p14="http://schemas.microsoft.com/office/powerpoint/2010/main" val="1493329281"/>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peinture, plein air, arbre&#10;&#10;Description générée automatiquement">
            <a:extLst>
              <a:ext uri="{FF2B5EF4-FFF2-40B4-BE49-F238E27FC236}">
                <a16:creationId xmlns:a16="http://schemas.microsoft.com/office/drawing/2014/main" id="{18A0C5B6-036D-D4E2-F94F-4BEA7A9628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6520" y="279000"/>
            <a:ext cx="8959999" cy="6300000"/>
          </a:xfrm>
          <a:prstGeom prst="rect">
            <a:avLst/>
          </a:prstGeom>
          <a:effectLst>
            <a:softEdge rad="635000"/>
          </a:effectLst>
        </p:spPr>
      </p:pic>
      <p:sp>
        <p:nvSpPr>
          <p:cNvPr id="4" name="ZoneTexte 3">
            <a:extLst>
              <a:ext uri="{FF2B5EF4-FFF2-40B4-BE49-F238E27FC236}">
                <a16:creationId xmlns:a16="http://schemas.microsoft.com/office/drawing/2014/main" id="{7913D6A1-D207-40A1-0BF2-99A57E7FF769}"/>
              </a:ext>
            </a:extLst>
          </p:cNvPr>
          <p:cNvSpPr txBox="1"/>
          <p:nvPr/>
        </p:nvSpPr>
        <p:spPr>
          <a:xfrm>
            <a:off x="102870" y="2960191"/>
            <a:ext cx="3143250" cy="1200329"/>
          </a:xfrm>
          <a:prstGeom prst="rect">
            <a:avLst/>
          </a:prstGeom>
          <a:noFill/>
        </p:spPr>
        <p:txBody>
          <a:bodyPr wrap="square" rtlCol="0">
            <a:spAutoFit/>
          </a:bodyPr>
          <a:lstStyle/>
          <a:p>
            <a:r>
              <a:rPr lang="fr-FR" sz="2400" b="1" dirty="0">
                <a:solidFill>
                  <a:srgbClr val="FFFF00"/>
                </a:solidFill>
              </a:rPr>
              <a:t>Le peuple des </a:t>
            </a:r>
            <a:r>
              <a:rPr lang="fr-FR" sz="2400" b="1" dirty="0" err="1">
                <a:solidFill>
                  <a:srgbClr val="FFFF00"/>
                </a:solidFill>
              </a:rPr>
              <a:t>Khoïkhoïs</a:t>
            </a:r>
            <a:r>
              <a:rPr lang="fr-FR" sz="2400" b="1" dirty="0">
                <a:solidFill>
                  <a:srgbClr val="FFFF00"/>
                </a:solidFill>
              </a:rPr>
              <a:t>, éleveurs d'ovins et de bovins.</a:t>
            </a:r>
          </a:p>
        </p:txBody>
      </p:sp>
    </p:spTree>
    <p:extLst>
      <p:ext uri="{BB962C8B-B14F-4D97-AF65-F5344CB8AC3E}">
        <p14:creationId xmlns:p14="http://schemas.microsoft.com/office/powerpoint/2010/main" val="520919811"/>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E2AD47F2-8158-5379-07BD-D7D229C7B4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7788" y="279000"/>
            <a:ext cx="8176423" cy="6300000"/>
          </a:xfrm>
          <a:prstGeom prst="rect">
            <a:avLst/>
          </a:prstGeom>
          <a:effectLst>
            <a:softEdge rad="635000"/>
          </a:effectLst>
        </p:spPr>
      </p:pic>
      <p:sp>
        <p:nvSpPr>
          <p:cNvPr id="4" name="ZoneTexte 3">
            <a:extLst>
              <a:ext uri="{FF2B5EF4-FFF2-40B4-BE49-F238E27FC236}">
                <a16:creationId xmlns:a16="http://schemas.microsoft.com/office/drawing/2014/main" id="{FC43E7A0-8F89-45A4-8725-3123CC970AD0}"/>
              </a:ext>
            </a:extLst>
          </p:cNvPr>
          <p:cNvSpPr txBox="1"/>
          <p:nvPr/>
        </p:nvSpPr>
        <p:spPr>
          <a:xfrm>
            <a:off x="1647783" y="5922329"/>
            <a:ext cx="8896432" cy="830997"/>
          </a:xfrm>
          <a:prstGeom prst="rect">
            <a:avLst/>
          </a:prstGeom>
          <a:noFill/>
        </p:spPr>
        <p:txBody>
          <a:bodyPr wrap="square" rtlCol="0">
            <a:spAutoFit/>
          </a:bodyPr>
          <a:lstStyle/>
          <a:p>
            <a:r>
              <a:rPr lang="fr-FR" sz="2400" b="1" dirty="0">
                <a:solidFill>
                  <a:srgbClr val="FFFF00"/>
                </a:solidFill>
              </a:rPr>
              <a:t>l'ancienne maison aux esclaves (1679) est devenue le musée d'histoire et de la culture.</a:t>
            </a:r>
          </a:p>
        </p:txBody>
      </p:sp>
    </p:spTree>
    <p:extLst>
      <p:ext uri="{BB962C8B-B14F-4D97-AF65-F5344CB8AC3E}">
        <p14:creationId xmlns:p14="http://schemas.microsoft.com/office/powerpoint/2010/main" val="56950233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75">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F2DE4024-FA59-B65E-E7F7-D8A0CF8B27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4741" y="160030"/>
            <a:ext cx="9453704" cy="6300000"/>
          </a:xfrm>
          <a:prstGeom prst="rect">
            <a:avLst/>
          </a:prstGeom>
          <a:effectLst>
            <a:softEdge rad="635000"/>
          </a:effectLst>
        </p:spPr>
      </p:pic>
      <p:sp>
        <p:nvSpPr>
          <p:cNvPr id="4" name="ZoneTexte 3">
            <a:extLst>
              <a:ext uri="{FF2B5EF4-FFF2-40B4-BE49-F238E27FC236}">
                <a16:creationId xmlns:a16="http://schemas.microsoft.com/office/drawing/2014/main" id="{207B6C40-1E07-73C4-953A-85A8A4946AE7}"/>
              </a:ext>
            </a:extLst>
          </p:cNvPr>
          <p:cNvSpPr txBox="1"/>
          <p:nvPr/>
        </p:nvSpPr>
        <p:spPr>
          <a:xfrm>
            <a:off x="9886950" y="2560320"/>
            <a:ext cx="2305050" cy="2308324"/>
          </a:xfrm>
          <a:prstGeom prst="rect">
            <a:avLst/>
          </a:prstGeom>
          <a:noFill/>
        </p:spPr>
        <p:txBody>
          <a:bodyPr wrap="square" rtlCol="0">
            <a:spAutoFit/>
          </a:bodyPr>
          <a:lstStyle/>
          <a:p>
            <a:r>
              <a:rPr lang="fr-FR" sz="2400" b="1" dirty="0">
                <a:solidFill>
                  <a:srgbClr val="FFFF00"/>
                </a:solidFill>
              </a:rPr>
              <a:t>Groot Constantia (1685), domaine de Simon van der </a:t>
            </a:r>
            <a:r>
              <a:rPr lang="fr-FR" sz="2400" b="1" dirty="0" err="1">
                <a:solidFill>
                  <a:srgbClr val="FFFF00"/>
                </a:solidFill>
              </a:rPr>
              <a:t>Stel</a:t>
            </a:r>
            <a:r>
              <a:rPr lang="fr-FR" sz="2400" b="1" dirty="0">
                <a:solidFill>
                  <a:srgbClr val="FFFF00"/>
                </a:solidFill>
              </a:rPr>
              <a:t>.</a:t>
            </a:r>
          </a:p>
        </p:txBody>
      </p:sp>
    </p:spTree>
    <p:extLst>
      <p:ext uri="{BB962C8B-B14F-4D97-AF65-F5344CB8AC3E}">
        <p14:creationId xmlns:p14="http://schemas.microsoft.com/office/powerpoint/2010/main" val="2969699615"/>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monument, sculpture&#10;&#10;Description générée automatiquement">
            <a:extLst>
              <a:ext uri="{FF2B5EF4-FFF2-40B4-BE49-F238E27FC236}">
                <a16:creationId xmlns:a16="http://schemas.microsoft.com/office/drawing/2014/main" id="{44333807-2575-3D98-0C94-5D88202E86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66060" y="279000"/>
            <a:ext cx="8727272" cy="6300000"/>
          </a:xfrm>
          <a:prstGeom prst="rect">
            <a:avLst/>
          </a:prstGeom>
          <a:effectLst>
            <a:softEdge rad="127000"/>
          </a:effectLst>
        </p:spPr>
      </p:pic>
      <p:sp>
        <p:nvSpPr>
          <p:cNvPr id="4" name="ZoneTexte 3">
            <a:extLst>
              <a:ext uri="{FF2B5EF4-FFF2-40B4-BE49-F238E27FC236}">
                <a16:creationId xmlns:a16="http://schemas.microsoft.com/office/drawing/2014/main" id="{2FE9B0AB-F409-70C2-CAAA-64B21F3C3C8A}"/>
              </a:ext>
            </a:extLst>
          </p:cNvPr>
          <p:cNvSpPr txBox="1"/>
          <p:nvPr/>
        </p:nvSpPr>
        <p:spPr>
          <a:xfrm>
            <a:off x="240030" y="3303270"/>
            <a:ext cx="3017520" cy="1200329"/>
          </a:xfrm>
          <a:prstGeom prst="rect">
            <a:avLst/>
          </a:prstGeom>
          <a:noFill/>
        </p:spPr>
        <p:txBody>
          <a:bodyPr wrap="square" rtlCol="0">
            <a:spAutoFit/>
          </a:bodyPr>
          <a:lstStyle/>
          <a:p>
            <a:r>
              <a:rPr lang="fr-FR" sz="2400" b="1" dirty="0">
                <a:solidFill>
                  <a:srgbClr val="FFFF00"/>
                </a:solidFill>
              </a:rPr>
              <a:t>Le </a:t>
            </a:r>
            <a:r>
              <a:rPr lang="fr-FR" sz="2400" b="1" dirty="0" err="1">
                <a:solidFill>
                  <a:srgbClr val="FFFF00"/>
                </a:solidFill>
              </a:rPr>
              <a:t>Volunteer</a:t>
            </a:r>
            <a:r>
              <a:rPr lang="fr-FR" sz="2400" b="1" dirty="0">
                <a:solidFill>
                  <a:srgbClr val="FFFF00"/>
                </a:solidFill>
              </a:rPr>
              <a:t> </a:t>
            </a:r>
            <a:r>
              <a:rPr lang="fr-FR" sz="2400" b="1" dirty="0" err="1">
                <a:solidFill>
                  <a:srgbClr val="FFFF00"/>
                </a:solidFill>
              </a:rPr>
              <a:t>War</a:t>
            </a:r>
            <a:r>
              <a:rPr lang="fr-FR" sz="2400" b="1" dirty="0">
                <a:solidFill>
                  <a:srgbClr val="FFFF00"/>
                </a:solidFill>
              </a:rPr>
              <a:t> </a:t>
            </a:r>
            <a:r>
              <a:rPr lang="fr-FR" sz="2400" b="1" dirty="0" err="1">
                <a:solidFill>
                  <a:srgbClr val="FFFF00"/>
                </a:solidFill>
              </a:rPr>
              <a:t>Memorial</a:t>
            </a:r>
            <a:r>
              <a:rPr lang="fr-FR" sz="2400" b="1" dirty="0">
                <a:solidFill>
                  <a:srgbClr val="FFFF00"/>
                </a:solidFill>
              </a:rPr>
              <a:t> sur Grand Parade.</a:t>
            </a:r>
          </a:p>
        </p:txBody>
      </p:sp>
    </p:spTree>
    <p:extLst>
      <p:ext uri="{BB962C8B-B14F-4D97-AF65-F5344CB8AC3E}">
        <p14:creationId xmlns:p14="http://schemas.microsoft.com/office/powerpoint/2010/main" val="3057937036"/>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nuage&#10;&#10;Description générée automatiquement">
            <a:extLst>
              <a:ext uri="{FF2B5EF4-FFF2-40B4-BE49-F238E27FC236}">
                <a16:creationId xmlns:a16="http://schemas.microsoft.com/office/drawing/2014/main" id="{69B4379C-A724-A295-0A61-9B6DF401447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68000" y="1287573"/>
            <a:ext cx="8856000" cy="4607624"/>
          </a:xfrm>
          <a:prstGeom prst="rect">
            <a:avLst/>
          </a:prstGeom>
          <a:effectLst>
            <a:softEdge rad="317500"/>
          </a:effectLst>
        </p:spPr>
      </p:pic>
      <p:sp>
        <p:nvSpPr>
          <p:cNvPr id="5" name="ZoneTexte 4">
            <a:extLst>
              <a:ext uri="{FF2B5EF4-FFF2-40B4-BE49-F238E27FC236}">
                <a16:creationId xmlns:a16="http://schemas.microsoft.com/office/drawing/2014/main" id="{664CBDCB-641A-8F26-AB14-AC62B159F472}"/>
              </a:ext>
            </a:extLst>
          </p:cNvPr>
          <p:cNvSpPr txBox="1"/>
          <p:nvPr/>
        </p:nvSpPr>
        <p:spPr>
          <a:xfrm>
            <a:off x="2984555" y="1569444"/>
            <a:ext cx="9909810" cy="461665"/>
          </a:xfrm>
          <a:prstGeom prst="rect">
            <a:avLst/>
          </a:prstGeom>
          <a:noFill/>
        </p:spPr>
        <p:txBody>
          <a:bodyPr wrap="square" rtlCol="0">
            <a:spAutoFit/>
          </a:bodyPr>
          <a:lstStyle/>
          <a:p>
            <a:r>
              <a:rPr lang="fr-FR" sz="2400" b="1" dirty="0">
                <a:solidFill>
                  <a:srgbClr val="FFFF00"/>
                </a:solidFill>
              </a:rPr>
              <a:t>résidence présidentielle De </a:t>
            </a:r>
            <a:r>
              <a:rPr lang="fr-FR" sz="2400" b="1" dirty="0" err="1">
                <a:solidFill>
                  <a:srgbClr val="FFFF00"/>
                </a:solidFill>
              </a:rPr>
              <a:t>Tuynhuis</a:t>
            </a:r>
            <a:r>
              <a:rPr lang="fr-FR" sz="2400" b="1" dirty="0">
                <a:solidFill>
                  <a:srgbClr val="FFFF00"/>
                </a:solidFill>
              </a:rPr>
              <a:t> au Cap.</a:t>
            </a:r>
          </a:p>
        </p:txBody>
      </p:sp>
      <p:sp>
        <p:nvSpPr>
          <p:cNvPr id="6" name="ZoneTexte 5">
            <a:extLst>
              <a:ext uri="{FF2B5EF4-FFF2-40B4-BE49-F238E27FC236}">
                <a16:creationId xmlns:a16="http://schemas.microsoft.com/office/drawing/2014/main" id="{32222348-4A19-0D40-92F3-5AB227BFA4A8}"/>
              </a:ext>
            </a:extLst>
          </p:cNvPr>
          <p:cNvSpPr txBox="1"/>
          <p:nvPr/>
        </p:nvSpPr>
        <p:spPr>
          <a:xfrm>
            <a:off x="251792" y="-23669"/>
            <a:ext cx="12455270" cy="1446550"/>
          </a:xfrm>
          <a:prstGeom prst="rect">
            <a:avLst/>
          </a:prstGeom>
          <a:noFill/>
        </p:spPr>
        <p:txBody>
          <a:bodyPr wrap="square" rtlCol="0">
            <a:spAutoFit/>
          </a:bodyPr>
          <a:lstStyle/>
          <a:p>
            <a:r>
              <a:rPr lang="fr-FR" sz="4400" b="1" dirty="0">
                <a:ln>
                  <a:solidFill>
                    <a:srgbClr val="00B050"/>
                  </a:solidFill>
                </a:ln>
                <a:solidFill>
                  <a:srgbClr val="FFFF00"/>
                </a:solidFill>
                <a:effectLst>
                  <a:glow rad="228600">
                    <a:schemeClr val="accent4">
                      <a:satMod val="175000"/>
                      <a:alpha val="40000"/>
                    </a:schemeClr>
                  </a:glow>
                </a:effectLst>
                <a:latin typeface="Algerian" panose="04020705040A02060702" pitchFamily="82" charset="0"/>
              </a:rPr>
              <a:t>Lorient Vous A Présenté La Baie False (Afrique Du Sud )</a:t>
            </a:r>
          </a:p>
        </p:txBody>
      </p:sp>
      <p:sp>
        <p:nvSpPr>
          <p:cNvPr id="7" name="ZoneTexte 6">
            <a:extLst>
              <a:ext uri="{FF2B5EF4-FFF2-40B4-BE49-F238E27FC236}">
                <a16:creationId xmlns:a16="http://schemas.microsoft.com/office/drawing/2014/main" id="{064A4D7D-9137-CD3A-F0E5-E052C6D130CA}"/>
              </a:ext>
            </a:extLst>
          </p:cNvPr>
          <p:cNvSpPr txBox="1"/>
          <p:nvPr/>
        </p:nvSpPr>
        <p:spPr>
          <a:xfrm>
            <a:off x="1867669" y="5726934"/>
            <a:ext cx="8456661"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8" name="ZoneTexte 7">
            <a:extLst>
              <a:ext uri="{FF2B5EF4-FFF2-40B4-BE49-F238E27FC236}">
                <a16:creationId xmlns:a16="http://schemas.microsoft.com/office/drawing/2014/main" id="{FACC40A3-2526-5BE8-B650-6F2166985DEC}"/>
              </a:ext>
            </a:extLst>
          </p:cNvPr>
          <p:cNvSpPr txBox="1"/>
          <p:nvPr/>
        </p:nvSpPr>
        <p:spPr>
          <a:xfrm>
            <a:off x="9047688" y="5633587"/>
            <a:ext cx="3659373"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568510234"/>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150</TotalTime>
  <Words>592</Words>
  <Application>Microsoft Office PowerPoint</Application>
  <PresentationFormat>Grand écran</PresentationFormat>
  <Paragraphs>39</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10</cp:revision>
  <dcterms:created xsi:type="dcterms:W3CDTF">2024-03-07T07:05:30Z</dcterms:created>
  <dcterms:modified xsi:type="dcterms:W3CDTF">2024-03-08T10:33:40Z</dcterms:modified>
</cp:coreProperties>
</file>