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2" r:id="rId4"/>
    <p:sldId id="283" r:id="rId5"/>
    <p:sldId id="284" r:id="rId6"/>
    <p:sldId id="281" r:id="rId7"/>
    <p:sldId id="280" r:id="rId8"/>
    <p:sldId id="279" r:id="rId9"/>
    <p:sldId id="278" r:id="rId10"/>
    <p:sldId id="277" r:id="rId11"/>
    <p:sldId id="276" r:id="rId12"/>
    <p:sldId id="275" r:id="rId13"/>
    <p:sldId id="274" r:id="rId14"/>
    <p:sldId id="273" r:id="rId15"/>
    <p:sldId id="272" r:id="rId16"/>
    <p:sldId id="271" r:id="rId17"/>
    <p:sldId id="270" r:id="rId18"/>
    <p:sldId id="266" r:id="rId19"/>
    <p:sldId id="268" r:id="rId20"/>
    <p:sldId id="269" r:id="rId21"/>
    <p:sldId id="286" r:id="rId22"/>
    <p:sldId id="267" r:id="rId23"/>
    <p:sldId id="265" r:id="rId24"/>
    <p:sldId id="264" r:id="rId25"/>
    <p:sldId id="263" r:id="rId26"/>
    <p:sldId id="262" r:id="rId27"/>
    <p:sldId id="261" r:id="rId28"/>
    <p:sldId id="260" r:id="rId29"/>
    <p:sldId id="259" r:id="rId30"/>
    <p:sldId id="25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AF0B14-15FF-5EEE-68DA-9CE4E5E9DE7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AAFFC9C-84CB-F78B-5AA8-E81D11D1FF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9375942-812F-BD05-2BE8-18C9AD5151D2}"/>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449BBB1B-4368-5E59-1B81-C0CB805F96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AB90BA-A4CB-C254-A198-6F056B9C894C}"/>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336733646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0A0CBC-5085-B175-7B33-74F0A1D79B6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FC3D6EA-EF37-1EDC-1EDD-A489B24D0CA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0F2AC0-2BCB-1681-1A4E-B4F2E6FAA0A0}"/>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56E7C48E-2920-F76F-C0B6-A994C0955E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7D50CD-6370-AB30-3530-1E3B0CE4A777}"/>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633034862"/>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CF90EB-5255-DC92-C2C7-D9276AFB355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F663041-C023-165D-8EBB-C4F180F37BE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3E9517D-C29C-B3B2-1996-58423FC9B8EC}"/>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A55CC89D-EFC1-CEDE-4889-375D608F0A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886E4E-B599-45F3-9EE7-632CB58D002B}"/>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175504802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93C6F5-727B-27E8-BA65-2FBA37598AF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FE571E7-09E6-572A-BA11-EB369378520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84D3389-4957-CA10-0694-77E37BB07DB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C435BEC-9680-9C87-2FAB-5CA6218B2D7E}"/>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6" name="Espace réservé du pied de page 5">
            <a:extLst>
              <a:ext uri="{FF2B5EF4-FFF2-40B4-BE49-F238E27FC236}">
                <a16:creationId xmlns:a16="http://schemas.microsoft.com/office/drawing/2014/main" id="{5C766C5E-E76F-0B2F-A9D3-7E185DEA35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724579E-C6F0-DA00-664B-5A3A762E0E2F}"/>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67097188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2B6AA6-6580-C996-4E2E-431F21CCE6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9EF5B84-B913-480C-5F85-7D2289238D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8555DAF-0E4D-538D-E933-737AB6C0638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8729BDD-2998-F94B-E5A3-A15F2765E2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AF38C27-7A5E-9C84-432D-7E44C274053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08D91A-D0B8-F1FE-CA9D-58122FCA465D}"/>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8" name="Espace réservé du pied de page 7">
            <a:extLst>
              <a:ext uri="{FF2B5EF4-FFF2-40B4-BE49-F238E27FC236}">
                <a16:creationId xmlns:a16="http://schemas.microsoft.com/office/drawing/2014/main" id="{9FBB717D-F47F-2F3B-5870-F94E3C7E59C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7794B96-41DD-59B6-48A9-724AC925E20A}"/>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200569723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A7D894-8DDE-0CBC-9E9B-569E0793692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C823E82-D904-5C00-1AAF-1CE471E6EAEB}"/>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4" name="Espace réservé du pied de page 3">
            <a:extLst>
              <a:ext uri="{FF2B5EF4-FFF2-40B4-BE49-F238E27FC236}">
                <a16:creationId xmlns:a16="http://schemas.microsoft.com/office/drawing/2014/main" id="{DDA1A926-AB2B-CC60-4E6F-6FECA5D54EB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5BCBC89-53E8-7B27-5B66-8E68A2233FB4}"/>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391730307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A77BB61-7993-F845-F96E-A51FCB3889EA}"/>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3" name="Espace réservé du pied de page 2">
            <a:extLst>
              <a:ext uri="{FF2B5EF4-FFF2-40B4-BE49-F238E27FC236}">
                <a16:creationId xmlns:a16="http://schemas.microsoft.com/office/drawing/2014/main" id="{EF29DB69-6B3A-C9B5-BE6E-0900E57360C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605145A-1A05-9C5B-9F74-CC3F0DC594C3}"/>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234845745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8B79FC-82DE-270C-BC02-871E92CFE47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5EE8F09-D1F4-2E18-171D-EA5D7881B0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96E11E4-0C75-0D43-60C5-69092B5700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05C5D8-557D-17A2-4048-A40ED385C2D3}"/>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6" name="Espace réservé du pied de page 5">
            <a:extLst>
              <a:ext uri="{FF2B5EF4-FFF2-40B4-BE49-F238E27FC236}">
                <a16:creationId xmlns:a16="http://schemas.microsoft.com/office/drawing/2014/main" id="{DE90CE1F-3B07-3A16-97BB-6C2235E2A22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97B7066-1010-D786-5222-D2A8EFB33E66}"/>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266636073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3F505F-B4D2-BAE6-0D4D-93729CDEC0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5A1A31E-A07E-83AF-A88A-E23CB701A2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E46935-5E1E-8728-0820-72E22CD95B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2AA9EFF-6188-98DD-074C-A01AC7D34E9E}"/>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6" name="Espace réservé du pied de page 5">
            <a:extLst>
              <a:ext uri="{FF2B5EF4-FFF2-40B4-BE49-F238E27FC236}">
                <a16:creationId xmlns:a16="http://schemas.microsoft.com/office/drawing/2014/main" id="{3E5AD15B-6070-170E-FF95-017205D485D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FC377-AECD-020F-8003-938FABFE5D6D}"/>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375683421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8ECEA7-D96D-D464-F7EE-C23F156254B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BA0468B-CBBD-8935-E05B-9C765671B6F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4582CF-F770-42F3-A949-C820181D6632}"/>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510A5938-C960-E19D-160E-8B20AF5320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94BE177-AD6D-166C-3147-4C817F960834}"/>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20964988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E0945F5-590A-8B72-4884-815A51C1BD5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6203DA-94D8-821B-9F15-2A8F3ADE938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AB53450-024C-8DDA-2817-A0FBB9AB40F3}"/>
              </a:ext>
            </a:extLst>
          </p:cNvPr>
          <p:cNvSpPr>
            <a:spLocks noGrp="1"/>
          </p:cNvSpPr>
          <p:nvPr>
            <p:ph type="dt" sz="half" idx="10"/>
          </p:nvPr>
        </p:nvSpPr>
        <p:spPr/>
        <p:txBody>
          <a:body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67E40B7C-98E9-7100-03BC-E6B5FD184B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19EAFD-902A-41BA-084E-2F1E2BCAF295}"/>
              </a:ext>
            </a:extLst>
          </p:cNvPr>
          <p:cNvSpPr>
            <a:spLocks noGrp="1"/>
          </p:cNvSpPr>
          <p:nvPr>
            <p:ph type="sldNum" sz="quarter" idx="12"/>
          </p:nvPr>
        </p:nvSpPr>
        <p:spPr/>
        <p:txBody>
          <a:bodyPr/>
          <a:lstStyle/>
          <a:p>
            <a:fld id="{F5DF1C85-8C18-40B6-8DC7-97E453ECA9B8}" type="slidenum">
              <a:rPr lang="fr-FR" smtClean="0"/>
              <a:t>‹N°›</a:t>
            </a:fld>
            <a:endParaRPr lang="fr-FR"/>
          </a:p>
        </p:txBody>
      </p:sp>
    </p:spTree>
    <p:extLst>
      <p:ext uri="{BB962C8B-B14F-4D97-AF65-F5344CB8AC3E}">
        <p14:creationId xmlns:p14="http://schemas.microsoft.com/office/powerpoint/2010/main" val="308391757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D7854BB-08A0-1DD1-A932-1E67727BF4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4D02173-07D8-68A9-1789-EBABE6151B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5A2E3E-C859-19E8-1E42-3BE52EC9A7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5AAD4F-ABCC-4404-9B10-2ADC4309BDD1}" type="datetimeFigureOut">
              <a:rPr lang="fr-FR" smtClean="0"/>
              <a:t>10/03/2024</a:t>
            </a:fld>
            <a:endParaRPr lang="fr-FR"/>
          </a:p>
        </p:txBody>
      </p:sp>
      <p:sp>
        <p:nvSpPr>
          <p:cNvPr id="5" name="Espace réservé du pied de page 4">
            <a:extLst>
              <a:ext uri="{FF2B5EF4-FFF2-40B4-BE49-F238E27FC236}">
                <a16:creationId xmlns:a16="http://schemas.microsoft.com/office/drawing/2014/main" id="{4F04DC92-0A30-ED3A-98B7-E02D525BD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B3FA505-4DB6-FDE5-B80E-8746C86AFD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5DF1C85-8C18-40B6-8DC7-97E453ECA9B8}" type="slidenum">
              <a:rPr lang="fr-FR" smtClean="0"/>
              <a:t>‹N°›</a:t>
            </a:fld>
            <a:endParaRPr lang="fr-FR"/>
          </a:p>
        </p:txBody>
      </p:sp>
    </p:spTree>
    <p:extLst>
      <p:ext uri="{BB962C8B-B14F-4D97-AF65-F5344CB8AC3E}">
        <p14:creationId xmlns:p14="http://schemas.microsoft.com/office/powerpoint/2010/main" val="1350662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maison&#10;&#10;Description générée automatiquement">
            <a:extLst>
              <a:ext uri="{FF2B5EF4-FFF2-40B4-BE49-F238E27FC236}">
                <a16:creationId xmlns:a16="http://schemas.microsoft.com/office/drawing/2014/main" id="{4615FECD-FDF4-F1B9-8149-3CFDA544B0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9846" y="279000"/>
            <a:ext cx="9692308" cy="6300000"/>
          </a:xfrm>
          <a:prstGeom prst="rect">
            <a:avLst/>
          </a:prstGeom>
          <a:effectLst>
            <a:softEdge rad="635000"/>
          </a:effectLst>
        </p:spPr>
      </p:pic>
      <p:sp>
        <p:nvSpPr>
          <p:cNvPr id="4" name="ZoneTexte 3">
            <a:extLst>
              <a:ext uri="{FF2B5EF4-FFF2-40B4-BE49-F238E27FC236}">
                <a16:creationId xmlns:a16="http://schemas.microsoft.com/office/drawing/2014/main" id="{FD80BCCB-60F7-1C3E-7DA8-7FDAAA12DB87}"/>
              </a:ext>
            </a:extLst>
          </p:cNvPr>
          <p:cNvSpPr txBox="1"/>
          <p:nvPr/>
        </p:nvSpPr>
        <p:spPr>
          <a:xfrm>
            <a:off x="2080260" y="125730"/>
            <a:ext cx="8381834" cy="461665"/>
          </a:xfrm>
          <a:prstGeom prst="rect">
            <a:avLst/>
          </a:prstGeom>
          <a:noFill/>
        </p:spPr>
        <p:txBody>
          <a:bodyPr wrap="square" rtlCol="0">
            <a:spAutoFit/>
          </a:bodyPr>
          <a:lstStyle/>
          <a:p>
            <a:r>
              <a:rPr lang="fr-FR" sz="2400" b="1" dirty="0">
                <a:solidFill>
                  <a:srgbClr val="FFFF00"/>
                </a:solidFill>
              </a:rPr>
              <a:t>Lorient Vous Présente Santa – Cruz ( Séville – Espagne )</a:t>
            </a:r>
          </a:p>
        </p:txBody>
      </p:sp>
    </p:spTree>
    <p:extLst>
      <p:ext uri="{BB962C8B-B14F-4D97-AF65-F5344CB8AC3E}">
        <p14:creationId xmlns:p14="http://schemas.microsoft.com/office/powerpoint/2010/main" val="1617105273"/>
      </p:ext>
    </p:extLst>
  </p:cSld>
  <p:clrMapOvr>
    <a:masterClrMapping/>
  </p:clrMapOvr>
  <mc:AlternateContent xmlns:mc="http://schemas.openxmlformats.org/markup-compatibility/2006">
    <mc:Choice xmlns:p14="http://schemas.microsoft.com/office/powerpoint/2010/main" Requires="p14">
      <p:transition spd="slow" p14:dur="5000" advClick="0" advTm="8000">
        <p:pull/>
        <p:sndAc>
          <p:stSnd>
            <p:snd r:embed="rId2" name="The Spain of Manitas de Plata, Song and Dance - RARE - MUST SEE.wav"/>
          </p:stSnd>
        </p:sndAc>
      </p:transition>
    </mc:Choice>
    <mc:Fallback>
      <p:transition spd="slow" advClick="0" advTm="8000">
        <p:pull/>
        <p:sndAc>
          <p:stSnd>
            <p:snd r:embed="rId2" name="The Spain of Manitas de Plata, Song and Dance - RARE - MUST SE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2CCD496-F516-C66C-F455-41DF734E693B}"/>
              </a:ext>
            </a:extLst>
          </p:cNvPr>
          <p:cNvSpPr txBox="1"/>
          <p:nvPr/>
        </p:nvSpPr>
        <p:spPr>
          <a:xfrm>
            <a:off x="365760" y="0"/>
            <a:ext cx="11681460" cy="6863417"/>
          </a:xfrm>
          <a:prstGeom prst="rect">
            <a:avLst/>
          </a:prstGeom>
          <a:noFill/>
        </p:spPr>
        <p:txBody>
          <a:bodyPr wrap="square">
            <a:spAutoFit/>
          </a:bodyPr>
          <a:lstStyle/>
          <a:p>
            <a:r>
              <a:rPr lang="fr-FR" sz="4000" b="1" dirty="0">
                <a:solidFill>
                  <a:schemeClr val="bg1"/>
                </a:solidFill>
              </a:rPr>
              <a:t>Cœur touristique de la ville, Santa Cruz abrite la cathédrale de Séville, un monument gothique qui offre une vue depuis son clocher, la Giralda, ainsi que l'</a:t>
            </a:r>
            <a:r>
              <a:rPr lang="fr-FR" sz="4000" b="1" dirty="0" err="1">
                <a:solidFill>
                  <a:schemeClr val="bg1"/>
                </a:solidFill>
              </a:rPr>
              <a:t>Alcázar</a:t>
            </a:r>
            <a:r>
              <a:rPr lang="fr-FR" sz="4000" b="1" dirty="0">
                <a:solidFill>
                  <a:schemeClr val="bg1"/>
                </a:solidFill>
              </a:rPr>
              <a:t>, un palais de style mauresque et Renaissance doté de jardins luxuriants. À proximité, les bars à tapas de la Calle Mateos </a:t>
            </a:r>
            <a:r>
              <a:rPr lang="fr-FR" sz="4000" b="1" dirty="0" err="1">
                <a:solidFill>
                  <a:schemeClr val="bg1"/>
                </a:solidFill>
              </a:rPr>
              <a:t>Gago</a:t>
            </a:r>
            <a:r>
              <a:rPr lang="fr-FR" sz="4000" b="1" dirty="0">
                <a:solidFill>
                  <a:schemeClr val="bg1"/>
                </a:solidFill>
              </a:rPr>
              <a:t> servent du poulpe et du jambon ibérique. Les ruelles et les places bordées d'orangers du vieux quartier juif sont parsemées de boutiques vendant des souvenirs, des objets artisanaux et des céramiques. </a:t>
            </a:r>
          </a:p>
        </p:txBody>
      </p:sp>
    </p:spTree>
    <p:extLst>
      <p:ext uri="{BB962C8B-B14F-4D97-AF65-F5344CB8AC3E}">
        <p14:creationId xmlns:p14="http://schemas.microsoft.com/office/powerpoint/2010/main" val="324401712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église, habits&#10;&#10;Description générée automatiquement">
            <a:extLst>
              <a:ext uri="{FF2B5EF4-FFF2-40B4-BE49-F238E27FC236}">
                <a16:creationId xmlns:a16="http://schemas.microsoft.com/office/drawing/2014/main" id="{2C71875D-9939-D5AD-C8D7-42635D35F8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44843" y="538533"/>
            <a:ext cx="7128000" cy="5945610"/>
          </a:xfrm>
          <a:prstGeom prst="rect">
            <a:avLst/>
          </a:prstGeom>
          <a:effectLst>
            <a:softEdge rad="635000"/>
          </a:effectLst>
        </p:spPr>
      </p:pic>
      <p:sp>
        <p:nvSpPr>
          <p:cNvPr id="4" name="ZoneTexte 3">
            <a:extLst>
              <a:ext uri="{FF2B5EF4-FFF2-40B4-BE49-F238E27FC236}">
                <a16:creationId xmlns:a16="http://schemas.microsoft.com/office/drawing/2014/main" id="{C325229D-E0EA-C37D-C138-5A959E4859DB}"/>
              </a:ext>
            </a:extLst>
          </p:cNvPr>
          <p:cNvSpPr txBox="1"/>
          <p:nvPr/>
        </p:nvSpPr>
        <p:spPr>
          <a:xfrm>
            <a:off x="2830830" y="6118383"/>
            <a:ext cx="9361170" cy="461665"/>
          </a:xfrm>
          <a:prstGeom prst="rect">
            <a:avLst/>
          </a:prstGeom>
          <a:noFill/>
        </p:spPr>
        <p:txBody>
          <a:bodyPr wrap="square" rtlCol="0">
            <a:spAutoFit/>
          </a:bodyPr>
          <a:lstStyle/>
          <a:p>
            <a:r>
              <a:rPr lang="fr-FR" sz="2400" b="1" dirty="0">
                <a:solidFill>
                  <a:srgbClr val="FFFF00"/>
                </a:solidFill>
              </a:rPr>
              <a:t>Ferdinand III de Castille reconquiert la ville en 1248.</a:t>
            </a:r>
          </a:p>
        </p:txBody>
      </p:sp>
    </p:spTree>
    <p:extLst>
      <p:ext uri="{BB962C8B-B14F-4D97-AF65-F5344CB8AC3E}">
        <p14:creationId xmlns:p14="http://schemas.microsoft.com/office/powerpoint/2010/main" val="402711886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offre, art, arcade&#10;&#10;Description générée automatiquement">
            <a:extLst>
              <a:ext uri="{FF2B5EF4-FFF2-40B4-BE49-F238E27FC236}">
                <a16:creationId xmlns:a16="http://schemas.microsoft.com/office/drawing/2014/main" id="{CC0C66FB-9B7B-7B2C-0DB0-DE429FB573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4390" y="333270"/>
            <a:ext cx="7920000" cy="5940000"/>
          </a:xfrm>
          <a:prstGeom prst="rect">
            <a:avLst/>
          </a:prstGeom>
          <a:effectLst>
            <a:softEdge rad="635000"/>
          </a:effectLst>
        </p:spPr>
      </p:pic>
      <p:sp>
        <p:nvSpPr>
          <p:cNvPr id="4" name="ZoneTexte 3">
            <a:extLst>
              <a:ext uri="{FF2B5EF4-FFF2-40B4-BE49-F238E27FC236}">
                <a16:creationId xmlns:a16="http://schemas.microsoft.com/office/drawing/2014/main" id="{5B863C2F-34BF-574C-B1FA-ED7272D7B1A6}"/>
              </a:ext>
            </a:extLst>
          </p:cNvPr>
          <p:cNvSpPr txBox="1"/>
          <p:nvPr/>
        </p:nvSpPr>
        <p:spPr>
          <a:xfrm>
            <a:off x="8982570" y="2271266"/>
            <a:ext cx="3121800" cy="3046988"/>
          </a:xfrm>
          <a:prstGeom prst="rect">
            <a:avLst/>
          </a:prstGeom>
          <a:noFill/>
        </p:spPr>
        <p:txBody>
          <a:bodyPr wrap="square" rtlCol="0">
            <a:spAutoFit/>
          </a:bodyPr>
          <a:lstStyle/>
          <a:p>
            <a:r>
              <a:rPr lang="fr-FR" sz="2400" b="1" dirty="0"/>
              <a:t>Plus de détails</a:t>
            </a:r>
          </a:p>
          <a:p>
            <a:r>
              <a:rPr lang="fr-FR" sz="2400" b="1" dirty="0"/>
              <a:t>Tolède accueillit également une importante communauté juive. Ici, la synagogue Santa María la Blanca.</a:t>
            </a:r>
          </a:p>
        </p:txBody>
      </p:sp>
    </p:spTree>
    <p:extLst>
      <p:ext uri="{BB962C8B-B14F-4D97-AF65-F5344CB8AC3E}">
        <p14:creationId xmlns:p14="http://schemas.microsoft.com/office/powerpoint/2010/main" val="407444373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Palais&#10;&#10;Description générée automatiquement">
            <a:extLst>
              <a:ext uri="{FF2B5EF4-FFF2-40B4-BE49-F238E27FC236}">
                <a16:creationId xmlns:a16="http://schemas.microsoft.com/office/drawing/2014/main" id="{C6F21488-4B52-E956-EB66-5C0D7A2605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7774" y="279000"/>
            <a:ext cx="9215988" cy="6300000"/>
          </a:xfrm>
          <a:prstGeom prst="rect">
            <a:avLst/>
          </a:prstGeom>
          <a:effectLst>
            <a:softEdge rad="635000"/>
          </a:effectLst>
        </p:spPr>
      </p:pic>
      <p:sp>
        <p:nvSpPr>
          <p:cNvPr id="4" name="ZoneTexte 3">
            <a:extLst>
              <a:ext uri="{FF2B5EF4-FFF2-40B4-BE49-F238E27FC236}">
                <a16:creationId xmlns:a16="http://schemas.microsoft.com/office/drawing/2014/main" id="{06B57124-C3C3-1D0D-283F-71FF1D125FDD}"/>
              </a:ext>
            </a:extLst>
          </p:cNvPr>
          <p:cNvSpPr txBox="1"/>
          <p:nvPr/>
        </p:nvSpPr>
        <p:spPr>
          <a:xfrm>
            <a:off x="240030" y="3429000"/>
            <a:ext cx="2583180" cy="1938992"/>
          </a:xfrm>
          <a:prstGeom prst="rect">
            <a:avLst/>
          </a:prstGeom>
          <a:noFill/>
        </p:spPr>
        <p:txBody>
          <a:bodyPr wrap="square" rtlCol="0">
            <a:spAutoFit/>
          </a:bodyPr>
          <a:lstStyle/>
          <a:p>
            <a:r>
              <a:rPr lang="fr-FR" sz="2400" b="1" dirty="0">
                <a:solidFill>
                  <a:srgbClr val="FFFF00"/>
                </a:solidFill>
              </a:rPr>
              <a:t>Les projets de l'Exposition de 1929 menacèrent le quartier.</a:t>
            </a:r>
          </a:p>
        </p:txBody>
      </p:sp>
    </p:spTree>
    <p:extLst>
      <p:ext uri="{BB962C8B-B14F-4D97-AF65-F5344CB8AC3E}">
        <p14:creationId xmlns:p14="http://schemas.microsoft.com/office/powerpoint/2010/main" val="55207442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rue&#10;&#10;Description générée automatiquement">
            <a:extLst>
              <a:ext uri="{FF2B5EF4-FFF2-40B4-BE49-F238E27FC236}">
                <a16:creationId xmlns:a16="http://schemas.microsoft.com/office/drawing/2014/main" id="{5912C8CF-B7D8-B832-9D96-EC6E2F1CA4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032" y="147167"/>
            <a:ext cx="4860000" cy="6480000"/>
          </a:xfrm>
          <a:prstGeom prst="rect">
            <a:avLst/>
          </a:prstGeom>
          <a:effectLst>
            <a:softEdge rad="317500"/>
          </a:effectLst>
        </p:spPr>
      </p:pic>
      <p:sp>
        <p:nvSpPr>
          <p:cNvPr id="4" name="ZoneTexte 3">
            <a:extLst>
              <a:ext uri="{FF2B5EF4-FFF2-40B4-BE49-F238E27FC236}">
                <a16:creationId xmlns:a16="http://schemas.microsoft.com/office/drawing/2014/main" id="{BBD2557B-4118-1B37-B307-DC000AF25E1E}"/>
              </a:ext>
            </a:extLst>
          </p:cNvPr>
          <p:cNvSpPr txBox="1"/>
          <p:nvPr/>
        </p:nvSpPr>
        <p:spPr>
          <a:xfrm>
            <a:off x="714032" y="6396335"/>
            <a:ext cx="5877004" cy="461665"/>
          </a:xfrm>
          <a:prstGeom prst="rect">
            <a:avLst/>
          </a:prstGeom>
          <a:noFill/>
        </p:spPr>
        <p:txBody>
          <a:bodyPr wrap="square" rtlCol="0">
            <a:spAutoFit/>
          </a:bodyPr>
          <a:lstStyle/>
          <a:p>
            <a:r>
              <a:rPr lang="fr-FR" sz="2400" b="1" dirty="0">
                <a:solidFill>
                  <a:srgbClr val="FFFF00"/>
                </a:solidFill>
              </a:rPr>
              <a:t>Aperçu du quartier de Santa Cruz</a:t>
            </a:r>
          </a:p>
        </p:txBody>
      </p:sp>
      <p:pic>
        <p:nvPicPr>
          <p:cNvPr id="6" name="Image 5" descr="Une image contenant mur, ruelle, sol, étroit&#10;&#10;Description générée automatiquement">
            <a:extLst>
              <a:ext uri="{FF2B5EF4-FFF2-40B4-BE49-F238E27FC236}">
                <a16:creationId xmlns:a16="http://schemas.microsoft.com/office/drawing/2014/main" id="{79695370-A9FC-9C7B-E961-49EC728F03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97084" y="147167"/>
            <a:ext cx="4858485" cy="6480000"/>
          </a:xfrm>
          <a:prstGeom prst="rect">
            <a:avLst/>
          </a:prstGeom>
          <a:effectLst>
            <a:softEdge rad="317500"/>
          </a:effectLst>
        </p:spPr>
      </p:pic>
      <p:sp>
        <p:nvSpPr>
          <p:cNvPr id="7" name="ZoneTexte 6">
            <a:extLst>
              <a:ext uri="{FF2B5EF4-FFF2-40B4-BE49-F238E27FC236}">
                <a16:creationId xmlns:a16="http://schemas.microsoft.com/office/drawing/2014/main" id="{AA8FEA67-9D6D-B11E-433A-2E491164EC7C}"/>
              </a:ext>
            </a:extLst>
          </p:cNvPr>
          <p:cNvSpPr txBox="1"/>
          <p:nvPr/>
        </p:nvSpPr>
        <p:spPr>
          <a:xfrm>
            <a:off x="6821773" y="361295"/>
            <a:ext cx="4656084" cy="830997"/>
          </a:xfrm>
          <a:prstGeom prst="rect">
            <a:avLst/>
          </a:prstGeom>
          <a:noFill/>
        </p:spPr>
        <p:txBody>
          <a:bodyPr wrap="square" rtlCol="0">
            <a:spAutoFit/>
          </a:bodyPr>
          <a:lstStyle/>
          <a:p>
            <a:r>
              <a:rPr lang="fr-FR" sz="2400" b="1" dirty="0">
                <a:solidFill>
                  <a:srgbClr val="FFFF00"/>
                </a:solidFill>
              </a:rPr>
              <a:t>Passage entre l'</a:t>
            </a:r>
            <a:r>
              <a:rPr lang="fr-FR" sz="2400" b="1" dirty="0" err="1">
                <a:solidFill>
                  <a:srgbClr val="FFFF00"/>
                </a:solidFill>
              </a:rPr>
              <a:t>alcázar</a:t>
            </a:r>
            <a:r>
              <a:rPr lang="fr-FR" sz="2400" b="1" dirty="0">
                <a:solidFill>
                  <a:srgbClr val="FFFF00"/>
                </a:solidFill>
              </a:rPr>
              <a:t> et la calle </a:t>
            </a:r>
            <a:r>
              <a:rPr lang="fr-FR" sz="2400" b="1" dirty="0" err="1">
                <a:solidFill>
                  <a:srgbClr val="FFFF00"/>
                </a:solidFill>
              </a:rPr>
              <a:t>Judería</a:t>
            </a:r>
            <a:endParaRPr lang="fr-FR" sz="2400" b="1" dirty="0">
              <a:solidFill>
                <a:srgbClr val="FFFF00"/>
              </a:solidFill>
            </a:endParaRPr>
          </a:p>
        </p:txBody>
      </p:sp>
    </p:spTree>
    <p:extLst>
      <p:ext uri="{BB962C8B-B14F-4D97-AF65-F5344CB8AC3E}">
        <p14:creationId xmlns:p14="http://schemas.microsoft.com/office/powerpoint/2010/main" val="197665870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arbre, plein air, bâtiment&#10;&#10;Description générée automatiquement">
            <a:extLst>
              <a:ext uri="{FF2B5EF4-FFF2-40B4-BE49-F238E27FC236}">
                <a16:creationId xmlns:a16="http://schemas.microsoft.com/office/drawing/2014/main" id="{731CA7F9-C80C-C931-404E-8E393E0128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4A08D323-799E-6097-FFBF-33020FCDEEBB}"/>
              </a:ext>
            </a:extLst>
          </p:cNvPr>
          <p:cNvSpPr txBox="1"/>
          <p:nvPr/>
        </p:nvSpPr>
        <p:spPr>
          <a:xfrm>
            <a:off x="4320540" y="6173342"/>
            <a:ext cx="8458200" cy="461665"/>
          </a:xfrm>
          <a:prstGeom prst="rect">
            <a:avLst/>
          </a:prstGeom>
          <a:noFill/>
        </p:spPr>
        <p:txBody>
          <a:bodyPr wrap="square" rtlCol="0">
            <a:spAutoFit/>
          </a:bodyPr>
          <a:lstStyle/>
          <a:p>
            <a:r>
              <a:rPr lang="fr-FR" sz="2400" b="1" dirty="0">
                <a:solidFill>
                  <a:srgbClr val="FFFF00"/>
                </a:solidFill>
              </a:rPr>
              <a:t>Hôpital de los vénérables</a:t>
            </a:r>
          </a:p>
        </p:txBody>
      </p:sp>
    </p:spTree>
    <p:extLst>
      <p:ext uri="{BB962C8B-B14F-4D97-AF65-F5344CB8AC3E}">
        <p14:creationId xmlns:p14="http://schemas.microsoft.com/office/powerpoint/2010/main" val="41319683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sol, plante&#10;&#10;Description générée automatiquement">
            <a:extLst>
              <a:ext uri="{FF2B5EF4-FFF2-40B4-BE49-F238E27FC236}">
                <a16:creationId xmlns:a16="http://schemas.microsoft.com/office/drawing/2014/main" id="{45F5F8A3-3E7E-EAA5-862B-C4CD08608F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4776" y="369000"/>
            <a:ext cx="9202448" cy="6120000"/>
          </a:xfrm>
          <a:prstGeom prst="rect">
            <a:avLst/>
          </a:prstGeom>
          <a:effectLst>
            <a:softEdge rad="635000"/>
          </a:effectLst>
        </p:spPr>
      </p:pic>
      <p:sp>
        <p:nvSpPr>
          <p:cNvPr id="4" name="ZoneTexte 3">
            <a:extLst>
              <a:ext uri="{FF2B5EF4-FFF2-40B4-BE49-F238E27FC236}">
                <a16:creationId xmlns:a16="http://schemas.microsoft.com/office/drawing/2014/main" id="{2B15A0CB-ADFE-EF0F-0796-C48E797F42F9}"/>
              </a:ext>
            </a:extLst>
          </p:cNvPr>
          <p:cNvSpPr txBox="1"/>
          <p:nvPr/>
        </p:nvSpPr>
        <p:spPr>
          <a:xfrm>
            <a:off x="4537710" y="6092675"/>
            <a:ext cx="7738110" cy="461665"/>
          </a:xfrm>
          <a:prstGeom prst="rect">
            <a:avLst/>
          </a:prstGeom>
          <a:noFill/>
        </p:spPr>
        <p:txBody>
          <a:bodyPr wrap="square" rtlCol="0">
            <a:spAutoFit/>
          </a:bodyPr>
          <a:lstStyle/>
          <a:p>
            <a:r>
              <a:rPr lang="fr-FR" sz="2400" b="1" dirty="0"/>
              <a:t>La </a:t>
            </a:r>
            <a:r>
              <a:rPr lang="fr-FR" sz="2400" b="1" dirty="0" err="1"/>
              <a:t>plaza</a:t>
            </a:r>
            <a:r>
              <a:rPr lang="fr-FR" sz="2400" b="1" dirty="0"/>
              <a:t> Santa Marta</a:t>
            </a:r>
          </a:p>
        </p:txBody>
      </p:sp>
    </p:spTree>
    <p:extLst>
      <p:ext uri="{BB962C8B-B14F-4D97-AF65-F5344CB8AC3E}">
        <p14:creationId xmlns:p14="http://schemas.microsoft.com/office/powerpoint/2010/main" val="308721301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FDD112E8-77B3-8895-3915-625BBC5BEF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2711" y="430150"/>
            <a:ext cx="9000000" cy="5997699"/>
          </a:xfrm>
          <a:prstGeom prst="rect">
            <a:avLst/>
          </a:prstGeom>
          <a:effectLst>
            <a:softEdge rad="635000"/>
          </a:effectLst>
        </p:spPr>
      </p:pic>
      <p:sp>
        <p:nvSpPr>
          <p:cNvPr id="4" name="ZoneTexte 3">
            <a:extLst>
              <a:ext uri="{FF2B5EF4-FFF2-40B4-BE49-F238E27FC236}">
                <a16:creationId xmlns:a16="http://schemas.microsoft.com/office/drawing/2014/main" id="{6ABFED5B-3A99-0321-A9AE-FABE0FC0F7C5}"/>
              </a:ext>
            </a:extLst>
          </p:cNvPr>
          <p:cNvSpPr txBox="1"/>
          <p:nvPr/>
        </p:nvSpPr>
        <p:spPr>
          <a:xfrm>
            <a:off x="4225290" y="5918507"/>
            <a:ext cx="7966710" cy="461665"/>
          </a:xfrm>
          <a:prstGeom prst="rect">
            <a:avLst/>
          </a:prstGeom>
          <a:noFill/>
        </p:spPr>
        <p:txBody>
          <a:bodyPr wrap="square" rtlCol="0">
            <a:spAutoFit/>
          </a:bodyPr>
          <a:lstStyle/>
          <a:p>
            <a:r>
              <a:rPr lang="es-ES" sz="2400" b="1" dirty="0">
                <a:solidFill>
                  <a:srgbClr val="FFFF00"/>
                </a:solidFill>
              </a:rPr>
              <a:t>La plaza de Santa Cruz</a:t>
            </a:r>
            <a:endParaRPr lang="fr-FR" sz="2400" b="1" dirty="0">
              <a:solidFill>
                <a:srgbClr val="FFFF00"/>
              </a:solidFill>
            </a:endParaRPr>
          </a:p>
        </p:txBody>
      </p:sp>
    </p:spTree>
    <p:extLst>
      <p:ext uri="{BB962C8B-B14F-4D97-AF65-F5344CB8AC3E}">
        <p14:creationId xmlns:p14="http://schemas.microsoft.com/office/powerpoint/2010/main" val="70278974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nuage, plein air, ciel&#10;&#10;Description générée automatiquement">
            <a:extLst>
              <a:ext uri="{FF2B5EF4-FFF2-40B4-BE49-F238E27FC236}">
                <a16:creationId xmlns:a16="http://schemas.microsoft.com/office/drawing/2014/main" id="{E7D54761-5000-9203-6F4A-7639C7185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90" y="459000"/>
            <a:ext cx="8913419" cy="5940000"/>
          </a:xfrm>
          <a:prstGeom prst="rect">
            <a:avLst/>
          </a:prstGeom>
          <a:effectLst>
            <a:softEdge rad="317500"/>
          </a:effectLst>
        </p:spPr>
      </p:pic>
      <p:sp>
        <p:nvSpPr>
          <p:cNvPr id="4" name="ZoneTexte 3">
            <a:extLst>
              <a:ext uri="{FF2B5EF4-FFF2-40B4-BE49-F238E27FC236}">
                <a16:creationId xmlns:a16="http://schemas.microsoft.com/office/drawing/2014/main" id="{80E02B02-BD56-1C4D-E51D-15865D54ADEB}"/>
              </a:ext>
            </a:extLst>
          </p:cNvPr>
          <p:cNvSpPr txBox="1"/>
          <p:nvPr/>
        </p:nvSpPr>
        <p:spPr>
          <a:xfrm>
            <a:off x="4880610" y="6094772"/>
            <a:ext cx="8663940" cy="461665"/>
          </a:xfrm>
          <a:prstGeom prst="rect">
            <a:avLst/>
          </a:prstGeom>
          <a:noFill/>
        </p:spPr>
        <p:txBody>
          <a:bodyPr wrap="square" rtlCol="0">
            <a:spAutoFit/>
          </a:bodyPr>
          <a:lstStyle/>
          <a:p>
            <a:r>
              <a:rPr lang="fr-FR" sz="2400" b="1" dirty="0">
                <a:solidFill>
                  <a:srgbClr val="FFFF00"/>
                </a:solidFill>
              </a:rPr>
              <a:t>Entrée de l'</a:t>
            </a:r>
            <a:r>
              <a:rPr lang="fr-FR" sz="2400" b="1" dirty="0" err="1">
                <a:solidFill>
                  <a:srgbClr val="FFFF00"/>
                </a:solidFill>
              </a:rPr>
              <a:t>alcázar</a:t>
            </a:r>
            <a:endParaRPr lang="fr-FR" sz="2400" b="1" dirty="0">
              <a:solidFill>
                <a:srgbClr val="FFFF00"/>
              </a:solidFill>
            </a:endParaRPr>
          </a:p>
        </p:txBody>
      </p:sp>
    </p:spTree>
    <p:extLst>
      <p:ext uri="{BB962C8B-B14F-4D97-AF65-F5344CB8AC3E}">
        <p14:creationId xmlns:p14="http://schemas.microsoft.com/office/powerpoint/2010/main" val="117726374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fenêtre&#10;&#10;Description générée automatiquement">
            <a:extLst>
              <a:ext uri="{FF2B5EF4-FFF2-40B4-BE49-F238E27FC236}">
                <a16:creationId xmlns:a16="http://schemas.microsoft.com/office/drawing/2014/main" id="{80A34EBC-CF15-E9D3-3A7E-8926AFD824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92" y="378990"/>
            <a:ext cx="8913416" cy="5940000"/>
          </a:xfrm>
          <a:prstGeom prst="rect">
            <a:avLst/>
          </a:prstGeom>
          <a:effectLst>
            <a:softEdge rad="317500"/>
          </a:effectLst>
        </p:spPr>
      </p:pic>
      <p:sp>
        <p:nvSpPr>
          <p:cNvPr id="4" name="ZoneTexte 3">
            <a:extLst>
              <a:ext uri="{FF2B5EF4-FFF2-40B4-BE49-F238E27FC236}">
                <a16:creationId xmlns:a16="http://schemas.microsoft.com/office/drawing/2014/main" id="{5479B3F8-390D-9348-2A2D-83AAB5CCE1D5}"/>
              </a:ext>
            </a:extLst>
          </p:cNvPr>
          <p:cNvSpPr txBox="1"/>
          <p:nvPr/>
        </p:nvSpPr>
        <p:spPr>
          <a:xfrm>
            <a:off x="4251960" y="6017345"/>
            <a:ext cx="9795510" cy="461665"/>
          </a:xfrm>
          <a:prstGeom prst="rect">
            <a:avLst/>
          </a:prstGeom>
          <a:noFill/>
        </p:spPr>
        <p:txBody>
          <a:bodyPr wrap="square" rtlCol="0">
            <a:spAutoFit/>
          </a:bodyPr>
          <a:lstStyle/>
          <a:p>
            <a:r>
              <a:rPr lang="fr-FR" sz="2400" b="1" dirty="0">
                <a:solidFill>
                  <a:srgbClr val="FFFF00"/>
                </a:solidFill>
              </a:rPr>
              <a:t>Façade de l'église Santa Cruz</a:t>
            </a:r>
          </a:p>
        </p:txBody>
      </p:sp>
    </p:spTree>
    <p:extLst>
      <p:ext uri="{BB962C8B-B14F-4D97-AF65-F5344CB8AC3E}">
        <p14:creationId xmlns:p14="http://schemas.microsoft.com/office/powerpoint/2010/main" val="158597722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Lieux sacrés, lieu de culte, sanctuaire&#10;&#10;Description générée automatiquement">
            <a:extLst>
              <a:ext uri="{FF2B5EF4-FFF2-40B4-BE49-F238E27FC236}">
                <a16:creationId xmlns:a16="http://schemas.microsoft.com/office/drawing/2014/main" id="{8A4B6685-EEE9-C6F6-C246-16C12AB282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107" y="31044"/>
            <a:ext cx="4705317" cy="6858000"/>
          </a:xfrm>
          <a:prstGeom prst="rect">
            <a:avLst/>
          </a:prstGeom>
          <a:effectLst>
            <a:softEdge rad="317500"/>
          </a:effectLst>
        </p:spPr>
      </p:pic>
      <p:sp>
        <p:nvSpPr>
          <p:cNvPr id="4" name="ZoneTexte 3">
            <a:extLst>
              <a:ext uri="{FF2B5EF4-FFF2-40B4-BE49-F238E27FC236}">
                <a16:creationId xmlns:a16="http://schemas.microsoft.com/office/drawing/2014/main" id="{E1F6BC4F-12DE-FFF7-B67A-2AD44C988B49}"/>
              </a:ext>
            </a:extLst>
          </p:cNvPr>
          <p:cNvSpPr txBox="1"/>
          <p:nvPr/>
        </p:nvSpPr>
        <p:spPr>
          <a:xfrm>
            <a:off x="4738671" y="5449171"/>
            <a:ext cx="1715975" cy="830997"/>
          </a:xfrm>
          <a:prstGeom prst="rect">
            <a:avLst/>
          </a:prstGeom>
          <a:noFill/>
        </p:spPr>
        <p:txBody>
          <a:bodyPr wrap="square" rtlCol="0">
            <a:spAutoFit/>
          </a:bodyPr>
          <a:lstStyle/>
          <a:p>
            <a:r>
              <a:rPr lang="fr-FR" sz="2400" b="1" dirty="0">
                <a:solidFill>
                  <a:srgbClr val="FFFF00"/>
                </a:solidFill>
              </a:rPr>
              <a:t>Retable de Santa Ana.</a:t>
            </a:r>
          </a:p>
        </p:txBody>
      </p:sp>
      <p:pic>
        <p:nvPicPr>
          <p:cNvPr id="6" name="Image 5" descr="Une image contenant Lieux sacrés, lieu de culte, sanctuaire, art&#10;&#10;Description générée automatiquement">
            <a:extLst>
              <a:ext uri="{FF2B5EF4-FFF2-40B4-BE49-F238E27FC236}">
                <a16:creationId xmlns:a16="http://schemas.microsoft.com/office/drawing/2014/main" id="{EFEED65E-C34D-6206-2C99-7427F74F5E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8030" y="31044"/>
            <a:ext cx="4669277" cy="6858000"/>
          </a:xfrm>
          <a:prstGeom prst="rect">
            <a:avLst/>
          </a:prstGeom>
          <a:effectLst>
            <a:softEdge rad="317500"/>
          </a:effectLst>
        </p:spPr>
      </p:pic>
      <p:sp>
        <p:nvSpPr>
          <p:cNvPr id="7" name="ZoneTexte 6">
            <a:extLst>
              <a:ext uri="{FF2B5EF4-FFF2-40B4-BE49-F238E27FC236}">
                <a16:creationId xmlns:a16="http://schemas.microsoft.com/office/drawing/2014/main" id="{98F61343-FB74-6E06-DA30-7DB9D3D3B9CC}"/>
              </a:ext>
            </a:extLst>
          </p:cNvPr>
          <p:cNvSpPr txBox="1"/>
          <p:nvPr/>
        </p:nvSpPr>
        <p:spPr>
          <a:xfrm>
            <a:off x="5595336" y="1035032"/>
            <a:ext cx="1715976" cy="1938992"/>
          </a:xfrm>
          <a:prstGeom prst="rect">
            <a:avLst/>
          </a:prstGeom>
          <a:noFill/>
        </p:spPr>
        <p:txBody>
          <a:bodyPr wrap="square" rtlCol="0">
            <a:spAutoFit/>
          </a:bodyPr>
          <a:lstStyle/>
          <a:p>
            <a:r>
              <a:rPr lang="fr-FR" sz="2400" b="1" dirty="0">
                <a:solidFill>
                  <a:srgbClr val="FFFF00"/>
                </a:solidFill>
              </a:rPr>
              <a:t>Retable de San Francisco Caracciolo.</a:t>
            </a:r>
          </a:p>
        </p:txBody>
      </p:sp>
      <p:sp>
        <p:nvSpPr>
          <p:cNvPr id="8" name="ZoneTexte 7">
            <a:extLst>
              <a:ext uri="{FF2B5EF4-FFF2-40B4-BE49-F238E27FC236}">
                <a16:creationId xmlns:a16="http://schemas.microsoft.com/office/drawing/2014/main" id="{E5A15E1B-DB71-3C1B-8318-6DB43F745432}"/>
              </a:ext>
            </a:extLst>
          </p:cNvPr>
          <p:cNvSpPr txBox="1"/>
          <p:nvPr/>
        </p:nvSpPr>
        <p:spPr>
          <a:xfrm>
            <a:off x="5242911" y="4993124"/>
            <a:ext cx="1131570" cy="584775"/>
          </a:xfrm>
          <a:prstGeom prst="rect">
            <a:avLst/>
          </a:prstGeom>
          <a:noFill/>
        </p:spPr>
        <p:txBody>
          <a:bodyPr wrap="square" rtlCol="0">
            <a:spAutoFit/>
          </a:bodyPr>
          <a:lstStyle/>
          <a:p>
            <a:r>
              <a:rPr lang="fr-FR" sz="3200" dirty="0">
                <a:solidFill>
                  <a:srgbClr val="FFFF00"/>
                </a:solidFill>
              </a:rPr>
              <a:t>1</a:t>
            </a:r>
          </a:p>
        </p:txBody>
      </p:sp>
      <p:sp>
        <p:nvSpPr>
          <p:cNvPr id="10" name="ZoneTexte 9">
            <a:extLst>
              <a:ext uri="{FF2B5EF4-FFF2-40B4-BE49-F238E27FC236}">
                <a16:creationId xmlns:a16="http://schemas.microsoft.com/office/drawing/2014/main" id="{DA886795-FFE2-51DD-00AF-4C39346E10E4}"/>
              </a:ext>
            </a:extLst>
          </p:cNvPr>
          <p:cNvSpPr txBox="1"/>
          <p:nvPr/>
        </p:nvSpPr>
        <p:spPr>
          <a:xfrm>
            <a:off x="6281136" y="659580"/>
            <a:ext cx="1171224" cy="584775"/>
          </a:xfrm>
          <a:prstGeom prst="rect">
            <a:avLst/>
          </a:prstGeom>
          <a:noFill/>
        </p:spPr>
        <p:txBody>
          <a:bodyPr wrap="square" rtlCol="0">
            <a:spAutoFit/>
          </a:bodyPr>
          <a:lstStyle/>
          <a:p>
            <a:r>
              <a:rPr lang="fr-FR" sz="3200" dirty="0">
                <a:solidFill>
                  <a:srgbClr val="FFFF00"/>
                </a:solidFill>
              </a:rPr>
              <a:t>2</a:t>
            </a:r>
          </a:p>
        </p:txBody>
      </p:sp>
    </p:spTree>
    <p:extLst>
      <p:ext uri="{BB962C8B-B14F-4D97-AF65-F5344CB8AC3E}">
        <p14:creationId xmlns:p14="http://schemas.microsoft.com/office/powerpoint/2010/main" val="251222471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eubles, Lieux sacrés, lieu de culte, intérieur&#10;&#10;Description générée automatiquement">
            <a:extLst>
              <a:ext uri="{FF2B5EF4-FFF2-40B4-BE49-F238E27FC236}">
                <a16:creationId xmlns:a16="http://schemas.microsoft.com/office/drawing/2014/main" id="{63EAE418-46C1-AD8B-C324-CDA5E726F3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564" y="0"/>
            <a:ext cx="4974071" cy="6858000"/>
          </a:xfrm>
          <a:prstGeom prst="rect">
            <a:avLst/>
          </a:prstGeom>
          <a:effectLst>
            <a:softEdge rad="317500"/>
          </a:effectLst>
        </p:spPr>
      </p:pic>
      <p:sp>
        <p:nvSpPr>
          <p:cNvPr id="4" name="ZoneTexte 3">
            <a:extLst>
              <a:ext uri="{FF2B5EF4-FFF2-40B4-BE49-F238E27FC236}">
                <a16:creationId xmlns:a16="http://schemas.microsoft.com/office/drawing/2014/main" id="{29B2CFBA-E813-41F1-3A6D-64BDD04117D7}"/>
              </a:ext>
            </a:extLst>
          </p:cNvPr>
          <p:cNvSpPr txBox="1"/>
          <p:nvPr/>
        </p:nvSpPr>
        <p:spPr>
          <a:xfrm>
            <a:off x="5382635" y="5246370"/>
            <a:ext cx="1612525" cy="1200329"/>
          </a:xfrm>
          <a:prstGeom prst="rect">
            <a:avLst/>
          </a:prstGeom>
          <a:noFill/>
        </p:spPr>
        <p:txBody>
          <a:bodyPr wrap="square" rtlCol="0">
            <a:spAutoFit/>
          </a:bodyPr>
          <a:lstStyle/>
          <a:p>
            <a:r>
              <a:rPr lang="fr-FR" sz="2400" b="1" dirty="0"/>
              <a:t>Retable de Santa </a:t>
            </a:r>
            <a:r>
              <a:rPr lang="fr-FR" sz="2400" b="1" dirty="0" err="1"/>
              <a:t>Bárbara</a:t>
            </a:r>
            <a:r>
              <a:rPr lang="fr-FR" sz="2400" b="1" dirty="0"/>
              <a:t>.</a:t>
            </a:r>
          </a:p>
        </p:txBody>
      </p:sp>
      <p:pic>
        <p:nvPicPr>
          <p:cNvPr id="6" name="Image 5" descr="Une image contenant Lieux sacrés, lieu de culte, sanctuaire, écran&#10;&#10;Description générée automatiquement">
            <a:extLst>
              <a:ext uri="{FF2B5EF4-FFF2-40B4-BE49-F238E27FC236}">
                <a16:creationId xmlns:a16="http://schemas.microsoft.com/office/drawing/2014/main" id="{DDD8FC02-BD7C-0030-B339-77DACF8AEE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5160" y="0"/>
            <a:ext cx="4933813" cy="6858000"/>
          </a:xfrm>
          <a:prstGeom prst="rect">
            <a:avLst/>
          </a:prstGeom>
          <a:effectLst>
            <a:softEdge rad="317500"/>
          </a:effectLst>
        </p:spPr>
      </p:pic>
      <p:sp>
        <p:nvSpPr>
          <p:cNvPr id="2" name="ZoneTexte 1">
            <a:extLst>
              <a:ext uri="{FF2B5EF4-FFF2-40B4-BE49-F238E27FC236}">
                <a16:creationId xmlns:a16="http://schemas.microsoft.com/office/drawing/2014/main" id="{36F0D657-83FD-E70B-5613-0421B6678B37}"/>
              </a:ext>
            </a:extLst>
          </p:cNvPr>
          <p:cNvSpPr txBox="1"/>
          <p:nvPr/>
        </p:nvSpPr>
        <p:spPr>
          <a:xfrm>
            <a:off x="5196841" y="822692"/>
            <a:ext cx="2121408" cy="1200329"/>
          </a:xfrm>
          <a:prstGeom prst="rect">
            <a:avLst/>
          </a:prstGeom>
          <a:noFill/>
        </p:spPr>
        <p:txBody>
          <a:bodyPr wrap="square" rtlCol="0">
            <a:spAutoFit/>
          </a:bodyPr>
          <a:lstStyle/>
          <a:p>
            <a:r>
              <a:rPr lang="es-ES" sz="2400" b="1" dirty="0" err="1"/>
              <a:t>Retable</a:t>
            </a:r>
            <a:r>
              <a:rPr lang="es-ES" sz="2400" b="1" dirty="0"/>
              <a:t> de la Inmaculada Concepción.</a:t>
            </a:r>
            <a:endParaRPr lang="fr-FR" sz="2400" b="1" dirty="0"/>
          </a:p>
        </p:txBody>
      </p:sp>
      <p:sp>
        <p:nvSpPr>
          <p:cNvPr id="5" name="ZoneTexte 4">
            <a:extLst>
              <a:ext uri="{FF2B5EF4-FFF2-40B4-BE49-F238E27FC236}">
                <a16:creationId xmlns:a16="http://schemas.microsoft.com/office/drawing/2014/main" id="{4DDFF68A-F796-C52B-C95F-0006253DCE66}"/>
              </a:ext>
            </a:extLst>
          </p:cNvPr>
          <p:cNvSpPr txBox="1"/>
          <p:nvPr/>
        </p:nvSpPr>
        <p:spPr>
          <a:xfrm>
            <a:off x="5892571" y="355463"/>
            <a:ext cx="1425678" cy="584775"/>
          </a:xfrm>
          <a:prstGeom prst="rect">
            <a:avLst/>
          </a:prstGeom>
          <a:noFill/>
        </p:spPr>
        <p:txBody>
          <a:bodyPr wrap="square" rtlCol="0">
            <a:spAutoFit/>
          </a:bodyPr>
          <a:lstStyle/>
          <a:p>
            <a:r>
              <a:rPr lang="fr-FR" sz="3200" b="1" dirty="0"/>
              <a:t>2</a:t>
            </a:r>
          </a:p>
        </p:txBody>
      </p:sp>
      <p:sp>
        <p:nvSpPr>
          <p:cNvPr id="7" name="ZoneTexte 6">
            <a:extLst>
              <a:ext uri="{FF2B5EF4-FFF2-40B4-BE49-F238E27FC236}">
                <a16:creationId xmlns:a16="http://schemas.microsoft.com/office/drawing/2014/main" id="{D68B0113-6021-9ADC-D4EF-2C449FF4A477}"/>
              </a:ext>
            </a:extLst>
          </p:cNvPr>
          <p:cNvSpPr txBox="1"/>
          <p:nvPr/>
        </p:nvSpPr>
        <p:spPr>
          <a:xfrm>
            <a:off x="5799147" y="4834980"/>
            <a:ext cx="1612525"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5303311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ieux sacrés, statue, lieu de culte, sanctuaire&#10;&#10;Description générée automatiquement">
            <a:extLst>
              <a:ext uri="{FF2B5EF4-FFF2-40B4-BE49-F238E27FC236}">
                <a16:creationId xmlns:a16="http://schemas.microsoft.com/office/drawing/2014/main" id="{8EC75CF1-2108-7CF6-EEEA-5F69CFD4E4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314" y="147167"/>
            <a:ext cx="4320000" cy="6480000"/>
          </a:xfrm>
          <a:prstGeom prst="rect">
            <a:avLst/>
          </a:prstGeom>
          <a:effectLst>
            <a:softEdge rad="127000"/>
          </a:effectLst>
        </p:spPr>
      </p:pic>
      <p:sp>
        <p:nvSpPr>
          <p:cNvPr id="4" name="ZoneTexte 3">
            <a:extLst>
              <a:ext uri="{FF2B5EF4-FFF2-40B4-BE49-F238E27FC236}">
                <a16:creationId xmlns:a16="http://schemas.microsoft.com/office/drawing/2014/main" id="{90153DC7-AF73-7934-5DDB-6A1A13D32C7D}"/>
              </a:ext>
            </a:extLst>
          </p:cNvPr>
          <p:cNvSpPr txBox="1"/>
          <p:nvPr/>
        </p:nvSpPr>
        <p:spPr>
          <a:xfrm>
            <a:off x="4789170" y="5139035"/>
            <a:ext cx="2217420" cy="1200329"/>
          </a:xfrm>
          <a:prstGeom prst="rect">
            <a:avLst/>
          </a:prstGeom>
          <a:noFill/>
        </p:spPr>
        <p:txBody>
          <a:bodyPr wrap="square" rtlCol="0">
            <a:spAutoFit/>
          </a:bodyPr>
          <a:lstStyle/>
          <a:p>
            <a:r>
              <a:rPr lang="es-ES" sz="2400" b="1" dirty="0" err="1"/>
              <a:t>Retable</a:t>
            </a:r>
            <a:r>
              <a:rPr lang="es-ES" sz="2400" b="1" dirty="0"/>
              <a:t> de la Virgen del Mayor Dolor</a:t>
            </a:r>
            <a:r>
              <a:rPr lang="es-ES" dirty="0"/>
              <a:t>.</a:t>
            </a:r>
            <a:endParaRPr lang="fr-FR" dirty="0"/>
          </a:p>
        </p:txBody>
      </p:sp>
      <p:pic>
        <p:nvPicPr>
          <p:cNvPr id="6" name="Image 5" descr="Une image contenant Lieux sacrés, chapelle, intérieur, église&#10;&#10;Description générée automatiquement">
            <a:extLst>
              <a:ext uri="{FF2B5EF4-FFF2-40B4-BE49-F238E27FC236}">
                <a16:creationId xmlns:a16="http://schemas.microsoft.com/office/drawing/2014/main" id="{AC83B176-C6C4-3E07-A5C4-9DC3B86E2F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0547" y="0"/>
            <a:ext cx="4881139" cy="6858000"/>
          </a:xfrm>
          <a:prstGeom prst="rect">
            <a:avLst/>
          </a:prstGeom>
          <a:effectLst>
            <a:softEdge rad="317500"/>
          </a:effectLst>
        </p:spPr>
      </p:pic>
      <p:sp>
        <p:nvSpPr>
          <p:cNvPr id="7" name="ZoneTexte 6">
            <a:extLst>
              <a:ext uri="{FF2B5EF4-FFF2-40B4-BE49-F238E27FC236}">
                <a16:creationId xmlns:a16="http://schemas.microsoft.com/office/drawing/2014/main" id="{5A8C7748-D37C-8EBC-421D-DDFF88ACAE17}"/>
              </a:ext>
            </a:extLst>
          </p:cNvPr>
          <p:cNvSpPr txBox="1"/>
          <p:nvPr/>
        </p:nvSpPr>
        <p:spPr>
          <a:xfrm>
            <a:off x="5219701" y="982980"/>
            <a:ext cx="2050849" cy="1200329"/>
          </a:xfrm>
          <a:prstGeom prst="rect">
            <a:avLst/>
          </a:prstGeom>
          <a:noFill/>
        </p:spPr>
        <p:txBody>
          <a:bodyPr wrap="square" rtlCol="0">
            <a:spAutoFit/>
          </a:bodyPr>
          <a:lstStyle/>
          <a:p>
            <a:r>
              <a:rPr lang="fr-FR" sz="2400" b="1" dirty="0"/>
              <a:t>Retable de San Francisco.</a:t>
            </a:r>
          </a:p>
        </p:txBody>
      </p:sp>
      <p:sp>
        <p:nvSpPr>
          <p:cNvPr id="8" name="ZoneTexte 7">
            <a:extLst>
              <a:ext uri="{FF2B5EF4-FFF2-40B4-BE49-F238E27FC236}">
                <a16:creationId xmlns:a16="http://schemas.microsoft.com/office/drawing/2014/main" id="{ADED554E-0841-79A8-53AE-080BC6CF9AF4}"/>
              </a:ext>
            </a:extLst>
          </p:cNvPr>
          <p:cNvSpPr txBox="1"/>
          <p:nvPr/>
        </p:nvSpPr>
        <p:spPr>
          <a:xfrm>
            <a:off x="5593915" y="598646"/>
            <a:ext cx="1634490" cy="584775"/>
          </a:xfrm>
          <a:prstGeom prst="rect">
            <a:avLst/>
          </a:prstGeom>
          <a:noFill/>
        </p:spPr>
        <p:txBody>
          <a:bodyPr wrap="square" rtlCol="0">
            <a:spAutoFit/>
          </a:bodyPr>
          <a:lstStyle/>
          <a:p>
            <a:r>
              <a:rPr lang="fr-FR" sz="3200" b="1" dirty="0"/>
              <a:t>2</a:t>
            </a:r>
          </a:p>
        </p:txBody>
      </p:sp>
      <p:sp>
        <p:nvSpPr>
          <p:cNvPr id="9" name="ZoneTexte 8">
            <a:extLst>
              <a:ext uri="{FF2B5EF4-FFF2-40B4-BE49-F238E27FC236}">
                <a16:creationId xmlns:a16="http://schemas.microsoft.com/office/drawing/2014/main" id="{8CD16B80-ABEB-B1E3-D499-B80BFDBEFADA}"/>
              </a:ext>
            </a:extLst>
          </p:cNvPr>
          <p:cNvSpPr txBox="1"/>
          <p:nvPr/>
        </p:nvSpPr>
        <p:spPr>
          <a:xfrm>
            <a:off x="5439082" y="4674692"/>
            <a:ext cx="1668780" cy="584775"/>
          </a:xfrm>
          <a:prstGeom prst="rect">
            <a:avLst/>
          </a:prstGeom>
          <a:noFill/>
        </p:spPr>
        <p:txBody>
          <a:bodyPr wrap="square" rtlCol="0">
            <a:spAutoFit/>
          </a:bodyPr>
          <a:lstStyle/>
          <a:p>
            <a:r>
              <a:rPr lang="fr-FR" sz="3200" b="1" dirty="0"/>
              <a:t>1</a:t>
            </a:r>
          </a:p>
        </p:txBody>
      </p:sp>
    </p:spTree>
    <p:extLst>
      <p:ext uri="{BB962C8B-B14F-4D97-AF65-F5344CB8AC3E}">
        <p14:creationId xmlns:p14="http://schemas.microsoft.com/office/powerpoint/2010/main" val="417020620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Zone résidentielle, Voisinage&#10;&#10;Description générée automatiquement">
            <a:extLst>
              <a:ext uri="{FF2B5EF4-FFF2-40B4-BE49-F238E27FC236}">
                <a16:creationId xmlns:a16="http://schemas.microsoft.com/office/drawing/2014/main" id="{5394FDB0-64AA-96E3-7BA2-AF015D25FC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6858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69367B0-A066-58DE-5FEC-C0A66D6CEA0B}"/>
              </a:ext>
            </a:extLst>
          </p:cNvPr>
          <p:cNvSpPr txBox="1"/>
          <p:nvPr/>
        </p:nvSpPr>
        <p:spPr>
          <a:xfrm>
            <a:off x="3440430" y="5906915"/>
            <a:ext cx="7315200" cy="461665"/>
          </a:xfrm>
          <a:prstGeom prst="rect">
            <a:avLst/>
          </a:prstGeom>
          <a:noFill/>
        </p:spPr>
        <p:txBody>
          <a:bodyPr wrap="square" rtlCol="0">
            <a:spAutoFit/>
          </a:bodyPr>
          <a:lstStyle/>
          <a:p>
            <a:r>
              <a:rPr lang="fr-FR" sz="2400" b="1" dirty="0"/>
              <a:t>Église vue depuis la tour de la Giralda.</a:t>
            </a:r>
          </a:p>
        </p:txBody>
      </p:sp>
    </p:spTree>
    <p:extLst>
      <p:ext uri="{BB962C8B-B14F-4D97-AF65-F5344CB8AC3E}">
        <p14:creationId xmlns:p14="http://schemas.microsoft.com/office/powerpoint/2010/main" val="1287112480"/>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sculpture, Visage humain, personne&#10;&#10;Description générée automatiquement">
            <a:extLst>
              <a:ext uri="{FF2B5EF4-FFF2-40B4-BE49-F238E27FC236}">
                <a16:creationId xmlns:a16="http://schemas.microsoft.com/office/drawing/2014/main" id="{6778F075-8E84-11D2-2745-FC9CDD5F67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3453" y="189000"/>
            <a:ext cx="4858484" cy="6480000"/>
          </a:xfrm>
          <a:prstGeom prst="rect">
            <a:avLst/>
          </a:prstGeom>
          <a:effectLst>
            <a:softEdge rad="127000"/>
          </a:effectLst>
        </p:spPr>
      </p:pic>
      <p:sp>
        <p:nvSpPr>
          <p:cNvPr id="4" name="ZoneTexte 3">
            <a:extLst>
              <a:ext uri="{FF2B5EF4-FFF2-40B4-BE49-F238E27FC236}">
                <a16:creationId xmlns:a16="http://schemas.microsoft.com/office/drawing/2014/main" id="{B3E0C8F9-8E85-1AE6-1FF5-BE797925992F}"/>
              </a:ext>
            </a:extLst>
          </p:cNvPr>
          <p:cNvSpPr txBox="1"/>
          <p:nvPr/>
        </p:nvSpPr>
        <p:spPr>
          <a:xfrm>
            <a:off x="811530" y="3429000"/>
            <a:ext cx="2937510" cy="1200329"/>
          </a:xfrm>
          <a:prstGeom prst="rect">
            <a:avLst/>
          </a:prstGeom>
          <a:noFill/>
        </p:spPr>
        <p:txBody>
          <a:bodyPr wrap="square" rtlCol="0">
            <a:spAutoFit/>
          </a:bodyPr>
          <a:lstStyle/>
          <a:p>
            <a:r>
              <a:rPr lang="fr-FR" sz="2400" b="1" dirty="0"/>
              <a:t>Notre Dame de la Paix, </a:t>
            </a:r>
            <a:r>
              <a:rPr lang="fr-FR" sz="2400" b="1" dirty="0" err="1"/>
              <a:t>Jerónimo</a:t>
            </a:r>
            <a:r>
              <a:rPr lang="fr-FR" sz="2400" b="1" dirty="0"/>
              <a:t> Hernández</a:t>
            </a:r>
          </a:p>
        </p:txBody>
      </p:sp>
    </p:spTree>
    <p:extLst>
      <p:ext uri="{BB962C8B-B14F-4D97-AF65-F5344CB8AC3E}">
        <p14:creationId xmlns:p14="http://schemas.microsoft.com/office/powerpoint/2010/main" val="55855675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C27B02B7-9F0E-735F-8671-0D0AA5683A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24463" y="988836"/>
            <a:ext cx="7560000" cy="5040000"/>
          </a:xfrm>
          <a:prstGeom prst="rect">
            <a:avLst/>
          </a:prstGeom>
          <a:effectLst>
            <a:softEdge rad="317500"/>
          </a:effectLst>
        </p:spPr>
      </p:pic>
      <p:sp>
        <p:nvSpPr>
          <p:cNvPr id="4" name="ZoneTexte 3">
            <a:extLst>
              <a:ext uri="{FF2B5EF4-FFF2-40B4-BE49-F238E27FC236}">
                <a16:creationId xmlns:a16="http://schemas.microsoft.com/office/drawing/2014/main" id="{773DFBED-7769-D3E9-51FD-444A42958785}"/>
              </a:ext>
            </a:extLst>
          </p:cNvPr>
          <p:cNvSpPr txBox="1"/>
          <p:nvPr/>
        </p:nvSpPr>
        <p:spPr>
          <a:xfrm>
            <a:off x="2903220" y="5869164"/>
            <a:ext cx="7212330" cy="830997"/>
          </a:xfrm>
          <a:prstGeom prst="rect">
            <a:avLst/>
          </a:prstGeom>
          <a:noFill/>
        </p:spPr>
        <p:txBody>
          <a:bodyPr wrap="square" rtlCol="0">
            <a:spAutoFit/>
          </a:bodyPr>
          <a:lstStyle/>
          <a:p>
            <a:r>
              <a:rPr lang="fr-FR" sz="2400" b="1" dirty="0">
                <a:solidFill>
                  <a:srgbClr val="FFFF00"/>
                </a:solidFill>
              </a:rPr>
              <a:t>Centre historique de Séville (Centro Historico de Sevilla)</a:t>
            </a:r>
          </a:p>
        </p:txBody>
      </p:sp>
    </p:spTree>
    <p:extLst>
      <p:ext uri="{BB962C8B-B14F-4D97-AF65-F5344CB8AC3E}">
        <p14:creationId xmlns:p14="http://schemas.microsoft.com/office/powerpoint/2010/main" val="321471092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lein air, bâtiment, rue&#10;&#10;Description générée automatiquement">
            <a:extLst>
              <a:ext uri="{FF2B5EF4-FFF2-40B4-BE49-F238E27FC236}">
                <a16:creationId xmlns:a16="http://schemas.microsoft.com/office/drawing/2014/main" id="{563801FD-6857-1086-4C2E-428F4A10201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1000" y="819000"/>
            <a:ext cx="7830000" cy="5220000"/>
          </a:xfrm>
          <a:prstGeom prst="rect">
            <a:avLst/>
          </a:prstGeom>
          <a:effectLst>
            <a:softEdge rad="317500"/>
          </a:effectLst>
        </p:spPr>
      </p:pic>
      <p:sp>
        <p:nvSpPr>
          <p:cNvPr id="4" name="ZoneTexte 3">
            <a:extLst>
              <a:ext uri="{FF2B5EF4-FFF2-40B4-BE49-F238E27FC236}">
                <a16:creationId xmlns:a16="http://schemas.microsoft.com/office/drawing/2014/main" id="{BD5444CA-6682-6606-7A7C-6768B6BF62B3}"/>
              </a:ext>
            </a:extLst>
          </p:cNvPr>
          <p:cNvSpPr txBox="1"/>
          <p:nvPr/>
        </p:nvSpPr>
        <p:spPr>
          <a:xfrm>
            <a:off x="4434840" y="5808167"/>
            <a:ext cx="7966710" cy="461665"/>
          </a:xfrm>
          <a:prstGeom prst="rect">
            <a:avLst/>
          </a:prstGeom>
          <a:noFill/>
        </p:spPr>
        <p:txBody>
          <a:bodyPr wrap="square" rtlCol="0">
            <a:spAutoFit/>
          </a:bodyPr>
          <a:lstStyle/>
          <a:p>
            <a:r>
              <a:rPr lang="fr-FR" sz="2400" b="1">
                <a:solidFill>
                  <a:srgbClr val="FFFF00"/>
                </a:solidFill>
              </a:rPr>
              <a:t>Centre-ville de Séville</a:t>
            </a:r>
            <a:endParaRPr lang="fr-FR" sz="2400" b="1" dirty="0">
              <a:solidFill>
                <a:srgbClr val="FFFF00"/>
              </a:solidFill>
            </a:endParaRPr>
          </a:p>
        </p:txBody>
      </p:sp>
    </p:spTree>
    <p:extLst>
      <p:ext uri="{BB962C8B-B14F-4D97-AF65-F5344CB8AC3E}">
        <p14:creationId xmlns:p14="http://schemas.microsoft.com/office/powerpoint/2010/main" val="137443647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eubles, bâtiment, ville&#10;&#10;Description générée automatiquement">
            <a:extLst>
              <a:ext uri="{FF2B5EF4-FFF2-40B4-BE49-F238E27FC236}">
                <a16:creationId xmlns:a16="http://schemas.microsoft.com/office/drawing/2014/main" id="{CB6FEA34-8C91-0F03-AC0B-D8930115E0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1000" y="819000"/>
            <a:ext cx="7830000" cy="5220000"/>
          </a:xfrm>
          <a:prstGeom prst="rect">
            <a:avLst/>
          </a:prstGeom>
          <a:effectLst>
            <a:softEdge rad="317500"/>
          </a:effectLst>
        </p:spPr>
      </p:pic>
      <p:sp>
        <p:nvSpPr>
          <p:cNvPr id="4" name="ZoneTexte 3">
            <a:extLst>
              <a:ext uri="{FF2B5EF4-FFF2-40B4-BE49-F238E27FC236}">
                <a16:creationId xmlns:a16="http://schemas.microsoft.com/office/drawing/2014/main" id="{1B56A182-C2A9-D53D-DB29-990CEC143F2F}"/>
              </a:ext>
            </a:extLst>
          </p:cNvPr>
          <p:cNvSpPr txBox="1"/>
          <p:nvPr/>
        </p:nvSpPr>
        <p:spPr>
          <a:xfrm>
            <a:off x="2686050" y="5808167"/>
            <a:ext cx="8298180" cy="461665"/>
          </a:xfrm>
          <a:prstGeom prst="rect">
            <a:avLst/>
          </a:prstGeom>
          <a:noFill/>
        </p:spPr>
        <p:txBody>
          <a:bodyPr wrap="square" rtlCol="0">
            <a:spAutoFit/>
          </a:bodyPr>
          <a:lstStyle/>
          <a:p>
            <a:r>
              <a:rPr lang="es-ES" sz="2400" b="1" dirty="0">
                <a:solidFill>
                  <a:srgbClr val="FFFF00"/>
                </a:solidFill>
              </a:rPr>
              <a:t>Barrio de Santa Cruz : Plaza de los Venerables</a:t>
            </a:r>
            <a:endParaRPr lang="fr-FR" sz="2400" b="1" dirty="0">
              <a:solidFill>
                <a:srgbClr val="FFFF00"/>
              </a:solidFill>
            </a:endParaRPr>
          </a:p>
        </p:txBody>
      </p:sp>
    </p:spTree>
    <p:extLst>
      <p:ext uri="{BB962C8B-B14F-4D97-AF65-F5344CB8AC3E}">
        <p14:creationId xmlns:p14="http://schemas.microsoft.com/office/powerpoint/2010/main" val="962997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forteresse&#10;&#10;Description générée automatiquement">
            <a:extLst>
              <a:ext uri="{FF2B5EF4-FFF2-40B4-BE49-F238E27FC236}">
                <a16:creationId xmlns:a16="http://schemas.microsoft.com/office/drawing/2014/main" id="{F6807E5B-998F-9722-1A02-C1BFD87667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85850" y="889000"/>
            <a:ext cx="7620000" cy="5080000"/>
          </a:xfrm>
          <a:prstGeom prst="rect">
            <a:avLst/>
          </a:prstGeom>
          <a:effectLst>
            <a:softEdge rad="317500"/>
          </a:effectLst>
        </p:spPr>
      </p:pic>
      <p:sp>
        <p:nvSpPr>
          <p:cNvPr id="4" name="ZoneTexte 3">
            <a:extLst>
              <a:ext uri="{FF2B5EF4-FFF2-40B4-BE49-F238E27FC236}">
                <a16:creationId xmlns:a16="http://schemas.microsoft.com/office/drawing/2014/main" id="{D63759E7-A6D2-D1CF-BB7E-712D5BC0D596}"/>
              </a:ext>
            </a:extLst>
          </p:cNvPr>
          <p:cNvSpPr txBox="1"/>
          <p:nvPr/>
        </p:nvSpPr>
        <p:spPr>
          <a:xfrm>
            <a:off x="8854440" y="2160091"/>
            <a:ext cx="2724150" cy="2954655"/>
          </a:xfrm>
          <a:prstGeom prst="rect">
            <a:avLst/>
          </a:prstGeom>
          <a:noFill/>
        </p:spPr>
        <p:txBody>
          <a:bodyPr wrap="square" rtlCol="0">
            <a:spAutoFit/>
          </a:bodyPr>
          <a:lstStyle/>
          <a:p>
            <a:endParaRPr lang="fr-FR" dirty="0">
              <a:solidFill>
                <a:srgbClr val="FFFF00"/>
              </a:solidFill>
            </a:endParaRPr>
          </a:p>
          <a:p>
            <a:r>
              <a:rPr lang="fr-FR" sz="2400" b="1" dirty="0" err="1"/>
              <a:t>Puerta</a:t>
            </a:r>
            <a:r>
              <a:rPr lang="fr-FR" sz="2400" b="1" dirty="0"/>
              <a:t> </a:t>
            </a:r>
            <a:r>
              <a:rPr lang="fr-FR" sz="2400" b="1" dirty="0" err="1"/>
              <a:t>del</a:t>
            </a:r>
            <a:r>
              <a:rPr lang="fr-FR" sz="2400" b="1" dirty="0"/>
              <a:t> León</a:t>
            </a:r>
          </a:p>
          <a:p>
            <a:r>
              <a:rPr lang="fr-FR" sz="2400" b="1" dirty="0"/>
              <a:t>La </a:t>
            </a:r>
            <a:r>
              <a:rPr lang="fr-FR" sz="2400" b="1" dirty="0" err="1"/>
              <a:t>Puerta</a:t>
            </a:r>
            <a:r>
              <a:rPr lang="fr-FR" sz="2400" b="1" dirty="0"/>
              <a:t> </a:t>
            </a:r>
            <a:r>
              <a:rPr lang="fr-FR" sz="2400" b="1" dirty="0" err="1"/>
              <a:t>del</a:t>
            </a:r>
            <a:r>
              <a:rPr lang="fr-FR" sz="2400" b="1" dirty="0"/>
              <a:t> León, ou Porte du Lion, est l'une des entrées de l'Alcazar de Séville</a:t>
            </a:r>
          </a:p>
        </p:txBody>
      </p:sp>
    </p:spTree>
    <p:extLst>
      <p:ext uri="{BB962C8B-B14F-4D97-AF65-F5344CB8AC3E}">
        <p14:creationId xmlns:p14="http://schemas.microsoft.com/office/powerpoint/2010/main" val="1097285645"/>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nuage, bâtiment&#10;&#10;Description générée automatiquement">
            <a:extLst>
              <a:ext uri="{FF2B5EF4-FFF2-40B4-BE49-F238E27FC236}">
                <a16:creationId xmlns:a16="http://schemas.microsoft.com/office/drawing/2014/main" id="{E7F320B5-CC50-C4CF-9D2C-7FBBA0376F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00400" y="999000"/>
            <a:ext cx="7290000" cy="4860000"/>
          </a:xfrm>
          <a:prstGeom prst="rect">
            <a:avLst/>
          </a:prstGeom>
          <a:effectLst>
            <a:softEdge rad="317500"/>
          </a:effectLst>
        </p:spPr>
      </p:pic>
      <p:sp>
        <p:nvSpPr>
          <p:cNvPr id="6" name="ZoneTexte 5">
            <a:extLst>
              <a:ext uri="{FF2B5EF4-FFF2-40B4-BE49-F238E27FC236}">
                <a16:creationId xmlns:a16="http://schemas.microsoft.com/office/drawing/2014/main" id="{A2B3A616-DB24-EE41-1925-F34D2423BAD6}"/>
              </a:ext>
            </a:extLst>
          </p:cNvPr>
          <p:cNvSpPr txBox="1"/>
          <p:nvPr/>
        </p:nvSpPr>
        <p:spPr>
          <a:xfrm>
            <a:off x="331470" y="2365260"/>
            <a:ext cx="2994660" cy="2677656"/>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Plaza Patio de Banderas</a:t>
            </a:r>
          </a:p>
          <a:p>
            <a:r>
              <a:rPr lang="fr-FR" sz="2400" b="1" dirty="0">
                <a:solidFill>
                  <a:srgbClr val="FFFF00"/>
                </a:solidFill>
              </a:rPr>
              <a:t>Il s'agit d'une place spacieuse dont le nom se traduit par « Cour des drapeaux</a:t>
            </a:r>
          </a:p>
        </p:txBody>
      </p:sp>
    </p:spTree>
    <p:extLst>
      <p:ext uri="{BB962C8B-B14F-4D97-AF65-F5344CB8AC3E}">
        <p14:creationId xmlns:p14="http://schemas.microsoft.com/office/powerpoint/2010/main" val="118573341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941FBDFA-BCC3-728A-1565-6B04B7C944F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4124" y="934402"/>
            <a:ext cx="7830000" cy="5220000"/>
          </a:xfrm>
          <a:prstGeom prst="rect">
            <a:avLst/>
          </a:prstGeom>
          <a:effectLst>
            <a:softEdge rad="635000"/>
          </a:effectLst>
        </p:spPr>
      </p:pic>
      <p:sp>
        <p:nvSpPr>
          <p:cNvPr id="4" name="ZoneTexte 3">
            <a:extLst>
              <a:ext uri="{FF2B5EF4-FFF2-40B4-BE49-F238E27FC236}">
                <a16:creationId xmlns:a16="http://schemas.microsoft.com/office/drawing/2014/main" id="{C31AC0BD-4999-AB74-C37F-0BC25758F018}"/>
              </a:ext>
            </a:extLst>
          </p:cNvPr>
          <p:cNvSpPr txBox="1"/>
          <p:nvPr/>
        </p:nvSpPr>
        <p:spPr>
          <a:xfrm>
            <a:off x="9224124" y="2043112"/>
            <a:ext cx="2743086" cy="3323987"/>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Plaza Doña Elvira</a:t>
            </a:r>
          </a:p>
          <a:p>
            <a:r>
              <a:rPr lang="fr-FR" sz="2400" b="1" dirty="0">
                <a:solidFill>
                  <a:srgbClr val="FFFF00"/>
                </a:solidFill>
              </a:rPr>
              <a:t>La Plaza Doña Elvira est la place la plus charmante du quartier historique de Santa Cruz à Séville</a:t>
            </a:r>
          </a:p>
        </p:txBody>
      </p:sp>
    </p:spTree>
    <p:extLst>
      <p:ext uri="{BB962C8B-B14F-4D97-AF65-F5344CB8AC3E}">
        <p14:creationId xmlns:p14="http://schemas.microsoft.com/office/powerpoint/2010/main" val="276512393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7F8C8895-E493-FC2A-FBA7-D58325C234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16000" y="657540"/>
            <a:ext cx="7560000" cy="5040000"/>
          </a:xfrm>
          <a:prstGeom prst="rect">
            <a:avLst/>
          </a:prstGeom>
          <a:effectLst>
            <a:softEdge rad="317500"/>
          </a:effectLst>
        </p:spPr>
      </p:pic>
      <p:sp>
        <p:nvSpPr>
          <p:cNvPr id="4" name="ZoneTexte 3">
            <a:extLst>
              <a:ext uri="{FF2B5EF4-FFF2-40B4-BE49-F238E27FC236}">
                <a16:creationId xmlns:a16="http://schemas.microsoft.com/office/drawing/2014/main" id="{77014F4B-7353-2CF3-D696-0B1B804B6D0C}"/>
              </a:ext>
            </a:extLst>
          </p:cNvPr>
          <p:cNvSpPr txBox="1"/>
          <p:nvPr/>
        </p:nvSpPr>
        <p:spPr>
          <a:xfrm>
            <a:off x="2110740" y="5220652"/>
            <a:ext cx="8241030" cy="1477328"/>
          </a:xfrm>
          <a:prstGeom prst="rect">
            <a:avLst/>
          </a:prstGeom>
          <a:noFill/>
        </p:spPr>
        <p:txBody>
          <a:bodyPr wrap="square" rtlCol="0">
            <a:spAutoFit/>
          </a:bodyPr>
          <a:lstStyle/>
          <a:p>
            <a:endParaRPr lang="fr-FR" dirty="0"/>
          </a:p>
          <a:p>
            <a:r>
              <a:rPr lang="fr-FR" sz="2400" b="1" dirty="0"/>
              <a:t>Plus de places et ruelles</a:t>
            </a:r>
          </a:p>
          <a:p>
            <a:r>
              <a:rPr lang="fr-FR" sz="2400" b="1" dirty="0"/>
              <a:t>Santa Cruz regorge de rues étroites, de places historiques et de coins charmants.</a:t>
            </a:r>
          </a:p>
        </p:txBody>
      </p:sp>
    </p:spTree>
    <p:extLst>
      <p:ext uri="{BB962C8B-B14F-4D97-AF65-F5344CB8AC3E}">
        <p14:creationId xmlns:p14="http://schemas.microsoft.com/office/powerpoint/2010/main" val="407379963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34C94A6C-6A2F-8124-5AD9-C41F051BA4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41454" y="396090"/>
            <a:ext cx="7909089" cy="5220000"/>
          </a:xfrm>
          <a:prstGeom prst="rect">
            <a:avLst/>
          </a:prstGeom>
          <a:effectLst>
            <a:softEdge rad="635000"/>
          </a:effectLst>
        </p:spPr>
      </p:pic>
      <p:sp>
        <p:nvSpPr>
          <p:cNvPr id="4" name="ZoneTexte 3">
            <a:extLst>
              <a:ext uri="{FF2B5EF4-FFF2-40B4-BE49-F238E27FC236}">
                <a16:creationId xmlns:a16="http://schemas.microsoft.com/office/drawing/2014/main" id="{39EFF033-555A-286C-041D-4731B2B1C7CA}"/>
              </a:ext>
            </a:extLst>
          </p:cNvPr>
          <p:cNvSpPr txBox="1"/>
          <p:nvPr/>
        </p:nvSpPr>
        <p:spPr>
          <a:xfrm>
            <a:off x="2385176" y="5151746"/>
            <a:ext cx="7421644" cy="1477328"/>
          </a:xfrm>
          <a:prstGeom prst="rect">
            <a:avLst/>
          </a:prstGeom>
          <a:noFill/>
        </p:spPr>
        <p:txBody>
          <a:bodyPr wrap="square" rtlCol="0">
            <a:spAutoFit/>
          </a:bodyPr>
          <a:lstStyle/>
          <a:p>
            <a:endParaRPr lang="fr-FR" dirty="0"/>
          </a:p>
          <a:p>
            <a:r>
              <a:rPr lang="fr-FR" sz="2400" b="1" dirty="0"/>
              <a:t>Jardines de Murillo</a:t>
            </a:r>
          </a:p>
          <a:p>
            <a:r>
              <a:rPr lang="fr-FR" sz="2400" b="1" dirty="0"/>
              <a:t>Au bord du quartier est le parc Jardines de Murillo. Murillo était un peintre espagnol du 17ème siècle</a:t>
            </a:r>
          </a:p>
        </p:txBody>
      </p:sp>
    </p:spTree>
    <p:extLst>
      <p:ext uri="{BB962C8B-B14F-4D97-AF65-F5344CB8AC3E}">
        <p14:creationId xmlns:p14="http://schemas.microsoft.com/office/powerpoint/2010/main" val="3206268759"/>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D7EFD82C-4790-1477-4D33-56270384DB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3660" y="819000"/>
            <a:ext cx="7830000" cy="5220000"/>
          </a:xfrm>
          <a:prstGeom prst="rect">
            <a:avLst/>
          </a:prstGeom>
          <a:effectLst>
            <a:softEdge rad="317500"/>
          </a:effectLst>
        </p:spPr>
      </p:pic>
      <p:sp>
        <p:nvSpPr>
          <p:cNvPr id="4" name="ZoneTexte 3">
            <a:extLst>
              <a:ext uri="{FF2B5EF4-FFF2-40B4-BE49-F238E27FC236}">
                <a16:creationId xmlns:a16="http://schemas.microsoft.com/office/drawing/2014/main" id="{6DEE5188-6A95-4C7F-F661-C8862A0D83B8}"/>
              </a:ext>
            </a:extLst>
          </p:cNvPr>
          <p:cNvSpPr txBox="1"/>
          <p:nvPr/>
        </p:nvSpPr>
        <p:spPr>
          <a:xfrm>
            <a:off x="8624160" y="1215271"/>
            <a:ext cx="3387090" cy="4062651"/>
          </a:xfrm>
          <a:prstGeom prst="rect">
            <a:avLst/>
          </a:prstGeom>
          <a:noFill/>
        </p:spPr>
        <p:txBody>
          <a:bodyPr wrap="square" rtlCol="0">
            <a:spAutoFit/>
          </a:bodyPr>
          <a:lstStyle/>
          <a:p>
            <a:endParaRPr lang="fr-FR" dirty="0">
              <a:solidFill>
                <a:srgbClr val="FFFF00"/>
              </a:solidFill>
            </a:endParaRPr>
          </a:p>
          <a:p>
            <a:r>
              <a:rPr lang="fr-FR" sz="2400" b="1" dirty="0" err="1">
                <a:solidFill>
                  <a:srgbClr val="FFFF00"/>
                </a:solidFill>
              </a:rPr>
              <a:t>Archivo</a:t>
            </a:r>
            <a:r>
              <a:rPr lang="fr-FR" sz="2400" b="1" dirty="0">
                <a:solidFill>
                  <a:srgbClr val="FFFF00"/>
                </a:solidFill>
              </a:rPr>
              <a:t> General de </a:t>
            </a:r>
            <a:r>
              <a:rPr lang="fr-FR" sz="2400" b="1" dirty="0" err="1">
                <a:solidFill>
                  <a:srgbClr val="FFFF00"/>
                </a:solidFill>
              </a:rPr>
              <a:t>Indias</a:t>
            </a:r>
            <a:endParaRPr lang="fr-FR" sz="2400" b="1" dirty="0">
              <a:solidFill>
                <a:srgbClr val="FFFF00"/>
              </a:solidFill>
            </a:endParaRPr>
          </a:p>
          <a:p>
            <a:r>
              <a:rPr lang="fr-FR" sz="2400" b="1" dirty="0">
                <a:solidFill>
                  <a:srgbClr val="FFFF00"/>
                </a:solidFill>
              </a:rPr>
              <a:t>L'</a:t>
            </a:r>
            <a:r>
              <a:rPr lang="fr-FR" sz="2400" b="1" dirty="0" err="1">
                <a:solidFill>
                  <a:srgbClr val="FFFF00"/>
                </a:solidFill>
              </a:rPr>
              <a:t>Archivo</a:t>
            </a:r>
            <a:r>
              <a:rPr lang="fr-FR" sz="2400" b="1" dirty="0">
                <a:solidFill>
                  <a:srgbClr val="FFFF00"/>
                </a:solidFill>
              </a:rPr>
              <a:t> General de </a:t>
            </a:r>
            <a:r>
              <a:rPr lang="fr-FR" sz="2400" b="1" dirty="0" err="1">
                <a:solidFill>
                  <a:srgbClr val="FFFF00"/>
                </a:solidFill>
              </a:rPr>
              <a:t>Indias</a:t>
            </a:r>
            <a:r>
              <a:rPr lang="fr-FR" sz="2400" b="1" dirty="0">
                <a:solidFill>
                  <a:srgbClr val="FFFF00"/>
                </a:solidFill>
              </a:rPr>
              <a:t> date de la fin du XVIe siècle. Il servait d'abord de maison commerçante, mais en 1785 Charles III décida d'y établir les Archives des Indes.</a:t>
            </a:r>
          </a:p>
        </p:txBody>
      </p:sp>
    </p:spTree>
    <p:extLst>
      <p:ext uri="{BB962C8B-B14F-4D97-AF65-F5344CB8AC3E}">
        <p14:creationId xmlns:p14="http://schemas.microsoft.com/office/powerpoint/2010/main" val="875689273"/>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habits, personne, spectacle&#10;&#10;Description générée automatiquement">
            <a:extLst>
              <a:ext uri="{FF2B5EF4-FFF2-40B4-BE49-F238E27FC236}">
                <a16:creationId xmlns:a16="http://schemas.microsoft.com/office/drawing/2014/main" id="{86ED6914-2194-A65A-D797-9E846FD0B9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32867" y="297000"/>
            <a:ext cx="6264000" cy="6264000"/>
          </a:xfrm>
          <a:prstGeom prst="rect">
            <a:avLst/>
          </a:prstGeom>
          <a:effectLst>
            <a:softEdge rad="635000"/>
          </a:effectLst>
        </p:spPr>
      </p:pic>
      <p:sp>
        <p:nvSpPr>
          <p:cNvPr id="4" name="ZoneTexte 3">
            <a:extLst>
              <a:ext uri="{FF2B5EF4-FFF2-40B4-BE49-F238E27FC236}">
                <a16:creationId xmlns:a16="http://schemas.microsoft.com/office/drawing/2014/main" id="{044AE1D1-FB79-C5A7-C1CA-D6DB911597EB}"/>
              </a:ext>
            </a:extLst>
          </p:cNvPr>
          <p:cNvSpPr txBox="1"/>
          <p:nvPr/>
        </p:nvSpPr>
        <p:spPr>
          <a:xfrm>
            <a:off x="914400" y="4105602"/>
            <a:ext cx="4172797" cy="461665"/>
          </a:xfrm>
          <a:prstGeom prst="rect">
            <a:avLst/>
          </a:prstGeom>
          <a:noFill/>
        </p:spPr>
        <p:txBody>
          <a:bodyPr wrap="square" rtlCol="0">
            <a:spAutoFit/>
          </a:bodyPr>
          <a:lstStyle/>
          <a:p>
            <a:r>
              <a:rPr lang="fr-FR" sz="2400" b="1">
                <a:solidFill>
                  <a:srgbClr val="FFFF00"/>
                </a:solidFill>
              </a:rPr>
              <a:t>un spectacle de flamenco</a:t>
            </a:r>
            <a:endParaRPr lang="fr-FR" sz="2400" b="1" dirty="0">
              <a:solidFill>
                <a:srgbClr val="FFFF00"/>
              </a:solidFill>
            </a:endParaRPr>
          </a:p>
        </p:txBody>
      </p:sp>
    </p:spTree>
    <p:extLst>
      <p:ext uri="{BB962C8B-B14F-4D97-AF65-F5344CB8AC3E}">
        <p14:creationId xmlns:p14="http://schemas.microsoft.com/office/powerpoint/2010/main" val="3575857048"/>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eau&#10;&#10;Description générée automatiquement">
            <a:extLst>
              <a:ext uri="{FF2B5EF4-FFF2-40B4-BE49-F238E27FC236}">
                <a16:creationId xmlns:a16="http://schemas.microsoft.com/office/drawing/2014/main" id="{D93D25D4-FB7D-837C-3FD7-E61436DC6F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870966"/>
            <a:ext cx="8280000" cy="4657500"/>
          </a:xfrm>
          <a:prstGeom prst="rect">
            <a:avLst/>
          </a:prstGeom>
          <a:effectLst>
            <a:softEdge rad="317500"/>
          </a:effectLst>
        </p:spPr>
      </p:pic>
      <p:sp>
        <p:nvSpPr>
          <p:cNvPr id="4" name="ZoneTexte 3">
            <a:extLst>
              <a:ext uri="{FF2B5EF4-FFF2-40B4-BE49-F238E27FC236}">
                <a16:creationId xmlns:a16="http://schemas.microsoft.com/office/drawing/2014/main" id="{BDE3453F-76B4-AC2D-9373-71DBC7292DE1}"/>
              </a:ext>
            </a:extLst>
          </p:cNvPr>
          <p:cNvSpPr txBox="1"/>
          <p:nvPr/>
        </p:nvSpPr>
        <p:spPr>
          <a:xfrm>
            <a:off x="5863590" y="5392727"/>
            <a:ext cx="7646670" cy="461665"/>
          </a:xfrm>
          <a:prstGeom prst="rect">
            <a:avLst/>
          </a:prstGeom>
          <a:noFill/>
        </p:spPr>
        <p:txBody>
          <a:bodyPr wrap="square" rtlCol="0">
            <a:spAutoFit/>
          </a:bodyPr>
          <a:lstStyle/>
          <a:p>
            <a:r>
              <a:rPr lang="fr-FR" sz="2400" b="1">
                <a:solidFill>
                  <a:srgbClr val="FFFF00"/>
                </a:solidFill>
              </a:rPr>
              <a:t>Séville</a:t>
            </a:r>
            <a:endParaRPr lang="fr-FR" sz="2400" b="1" dirty="0">
              <a:solidFill>
                <a:srgbClr val="FFFF00"/>
              </a:solidFill>
            </a:endParaRPr>
          </a:p>
        </p:txBody>
      </p:sp>
    </p:spTree>
    <p:extLst>
      <p:ext uri="{BB962C8B-B14F-4D97-AF65-F5344CB8AC3E}">
        <p14:creationId xmlns:p14="http://schemas.microsoft.com/office/powerpoint/2010/main" val="31904314"/>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repère&#10;&#10;Description générée automatiquement">
            <a:extLst>
              <a:ext uri="{FF2B5EF4-FFF2-40B4-BE49-F238E27FC236}">
                <a16:creationId xmlns:a16="http://schemas.microsoft.com/office/drawing/2014/main" id="{8F59491A-D94D-A2A9-B896-34308A75B0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7951" y="459000"/>
            <a:ext cx="8896098" cy="5940000"/>
          </a:xfrm>
          <a:prstGeom prst="rect">
            <a:avLst/>
          </a:prstGeom>
          <a:effectLst>
            <a:softEdge rad="635000"/>
          </a:effectLst>
        </p:spPr>
      </p:pic>
      <p:sp>
        <p:nvSpPr>
          <p:cNvPr id="4" name="ZoneTexte 3">
            <a:extLst>
              <a:ext uri="{FF2B5EF4-FFF2-40B4-BE49-F238E27FC236}">
                <a16:creationId xmlns:a16="http://schemas.microsoft.com/office/drawing/2014/main" id="{E94BCCFF-9F0F-BB76-9F33-60F4902FB7F6}"/>
              </a:ext>
            </a:extLst>
          </p:cNvPr>
          <p:cNvSpPr txBox="1"/>
          <p:nvPr/>
        </p:nvSpPr>
        <p:spPr>
          <a:xfrm>
            <a:off x="5036820" y="5937335"/>
            <a:ext cx="7155180" cy="461665"/>
          </a:xfrm>
          <a:prstGeom prst="rect">
            <a:avLst/>
          </a:prstGeom>
          <a:noFill/>
        </p:spPr>
        <p:txBody>
          <a:bodyPr wrap="square" rtlCol="0">
            <a:spAutoFit/>
          </a:bodyPr>
          <a:lstStyle/>
          <a:p>
            <a:r>
              <a:rPr lang="fr-FR" sz="2400" b="1" dirty="0">
                <a:solidFill>
                  <a:srgbClr val="FFFF00"/>
                </a:solidFill>
              </a:rPr>
              <a:t>Plaza de España</a:t>
            </a:r>
          </a:p>
        </p:txBody>
      </p:sp>
    </p:spTree>
    <p:extLst>
      <p:ext uri="{BB962C8B-B14F-4D97-AF65-F5344CB8AC3E}">
        <p14:creationId xmlns:p14="http://schemas.microsoft.com/office/powerpoint/2010/main" val="3257560946"/>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bâtiment, rue, plein air&#10;&#10;Description générée automatiquement">
            <a:extLst>
              <a:ext uri="{FF2B5EF4-FFF2-40B4-BE49-F238E27FC236}">
                <a16:creationId xmlns:a16="http://schemas.microsoft.com/office/drawing/2014/main" id="{1B86435F-AAE2-479F-33C1-A6B41AD2FC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5124" y="1191006"/>
            <a:ext cx="7632000" cy="4293000"/>
          </a:xfrm>
          <a:prstGeom prst="rect">
            <a:avLst/>
          </a:prstGeom>
          <a:effectLst>
            <a:softEdge rad="317500"/>
          </a:effectLst>
        </p:spPr>
      </p:pic>
      <p:sp>
        <p:nvSpPr>
          <p:cNvPr id="4" name="ZoneTexte 3">
            <a:extLst>
              <a:ext uri="{FF2B5EF4-FFF2-40B4-BE49-F238E27FC236}">
                <a16:creationId xmlns:a16="http://schemas.microsoft.com/office/drawing/2014/main" id="{EB312394-0010-2EA0-FB73-4ECA3B9DFE6D}"/>
              </a:ext>
            </a:extLst>
          </p:cNvPr>
          <p:cNvSpPr txBox="1"/>
          <p:nvPr/>
        </p:nvSpPr>
        <p:spPr>
          <a:xfrm>
            <a:off x="2240280" y="5358384"/>
            <a:ext cx="8126730" cy="830997"/>
          </a:xfrm>
          <a:prstGeom prst="rect">
            <a:avLst/>
          </a:prstGeom>
          <a:noFill/>
        </p:spPr>
        <p:txBody>
          <a:bodyPr wrap="square" rtlCol="0">
            <a:spAutoFit/>
          </a:bodyPr>
          <a:lstStyle/>
          <a:p>
            <a:r>
              <a:rPr lang="fr-FR" sz="2400" b="1" dirty="0"/>
              <a:t>le quartier de Santa Cruz qui est certainement le plus typique et le plus représentatif de Séville</a:t>
            </a:r>
          </a:p>
        </p:txBody>
      </p:sp>
    </p:spTree>
    <p:extLst>
      <p:ext uri="{BB962C8B-B14F-4D97-AF65-F5344CB8AC3E}">
        <p14:creationId xmlns:p14="http://schemas.microsoft.com/office/powerpoint/2010/main" val="2936299881"/>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cade, bâtiment, Hacienda, colonne&#10;&#10;Description générée automatiquement">
            <a:extLst>
              <a:ext uri="{FF2B5EF4-FFF2-40B4-BE49-F238E27FC236}">
                <a16:creationId xmlns:a16="http://schemas.microsoft.com/office/drawing/2014/main" id="{8FCBB543-A6F1-9C4B-D200-1DC1CA5DD3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9687" y="1803082"/>
            <a:ext cx="9572625" cy="3800475"/>
          </a:xfrm>
          <a:prstGeom prst="rect">
            <a:avLst/>
          </a:prstGeom>
          <a:effectLst>
            <a:softEdge rad="317500"/>
          </a:effectLst>
        </p:spPr>
      </p:pic>
      <p:sp>
        <p:nvSpPr>
          <p:cNvPr id="4" name="ZoneTexte 3">
            <a:extLst>
              <a:ext uri="{FF2B5EF4-FFF2-40B4-BE49-F238E27FC236}">
                <a16:creationId xmlns:a16="http://schemas.microsoft.com/office/drawing/2014/main" id="{D64B3AAB-9C2B-C5E5-1BCD-CDEAE41DF432}"/>
              </a:ext>
            </a:extLst>
          </p:cNvPr>
          <p:cNvSpPr txBox="1"/>
          <p:nvPr/>
        </p:nvSpPr>
        <p:spPr>
          <a:xfrm>
            <a:off x="1451610" y="731223"/>
            <a:ext cx="9852660" cy="523220"/>
          </a:xfrm>
          <a:prstGeom prst="rect">
            <a:avLst/>
          </a:prstGeom>
          <a:noFill/>
        </p:spPr>
        <p:txBody>
          <a:bodyPr wrap="square" rtlCol="0">
            <a:spAutoFit/>
          </a:bodyPr>
          <a:lstStyle/>
          <a:p>
            <a:r>
              <a:rPr lang="fr-FR" sz="2800" b="1" dirty="0">
                <a:solidFill>
                  <a:srgbClr val="FFFF00"/>
                </a:solidFill>
              </a:rPr>
              <a:t>Lorient Vous a Présenté  Santa – Cruz (Séville Espagne )</a:t>
            </a:r>
          </a:p>
        </p:txBody>
      </p:sp>
      <p:sp>
        <p:nvSpPr>
          <p:cNvPr id="5" name="ZoneTexte 4">
            <a:extLst>
              <a:ext uri="{FF2B5EF4-FFF2-40B4-BE49-F238E27FC236}">
                <a16:creationId xmlns:a16="http://schemas.microsoft.com/office/drawing/2014/main" id="{3BDCEE41-1EDC-3AFD-5970-92B5CD76DC91}"/>
              </a:ext>
            </a:extLst>
          </p:cNvPr>
          <p:cNvSpPr txBox="1"/>
          <p:nvPr/>
        </p:nvSpPr>
        <p:spPr>
          <a:xfrm>
            <a:off x="1725930" y="5868084"/>
            <a:ext cx="5109210"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0925E8C0-D677-46E8-AF67-1740361F6405}"/>
              </a:ext>
            </a:extLst>
          </p:cNvPr>
          <p:cNvSpPr txBox="1"/>
          <p:nvPr/>
        </p:nvSpPr>
        <p:spPr>
          <a:xfrm>
            <a:off x="9185910" y="5772835"/>
            <a:ext cx="3006090" cy="523220"/>
          </a:xfrm>
          <a:prstGeom prst="rect">
            <a:avLst/>
          </a:prstGeom>
          <a:noFill/>
        </p:spPr>
        <p:txBody>
          <a:bodyPr wrap="square" rtlCol="0">
            <a:spAutoFit/>
          </a:bodyPr>
          <a:lstStyle/>
          <a:p>
            <a:r>
              <a:rPr lang="fr-FR" sz="2800" b="1" dirty="0">
                <a:solidFill>
                  <a:srgbClr val="FFFF00"/>
                </a:solidFill>
              </a:rPr>
              <a:t>Daniel</a:t>
            </a:r>
          </a:p>
        </p:txBody>
      </p:sp>
      <p:sp>
        <p:nvSpPr>
          <p:cNvPr id="7" name="ZoneTexte 6">
            <a:extLst>
              <a:ext uri="{FF2B5EF4-FFF2-40B4-BE49-F238E27FC236}">
                <a16:creationId xmlns:a16="http://schemas.microsoft.com/office/drawing/2014/main" id="{72A8C676-E0C6-26D3-C412-20FB191EBDB6}"/>
              </a:ext>
            </a:extLst>
          </p:cNvPr>
          <p:cNvSpPr txBox="1"/>
          <p:nvPr/>
        </p:nvSpPr>
        <p:spPr>
          <a:xfrm>
            <a:off x="3806190" y="5450563"/>
            <a:ext cx="5589270" cy="461665"/>
          </a:xfrm>
          <a:prstGeom prst="rect">
            <a:avLst/>
          </a:prstGeom>
          <a:noFill/>
        </p:spPr>
        <p:txBody>
          <a:bodyPr wrap="square" rtlCol="0">
            <a:spAutoFit/>
          </a:bodyPr>
          <a:lstStyle/>
          <a:p>
            <a:r>
              <a:rPr lang="fr-FR" sz="2400" b="1" dirty="0">
                <a:solidFill>
                  <a:srgbClr val="FFFF00"/>
                </a:solidFill>
              </a:rPr>
              <a:t>L’Alcazar (ou </a:t>
            </a:r>
            <a:r>
              <a:rPr lang="fr-FR" sz="2400" b="1" dirty="0" err="1">
                <a:solidFill>
                  <a:srgbClr val="FFFF00"/>
                </a:solidFill>
              </a:rPr>
              <a:t>Reales</a:t>
            </a:r>
            <a:r>
              <a:rPr lang="fr-FR" sz="2400" b="1" dirty="0">
                <a:solidFill>
                  <a:srgbClr val="FFFF00"/>
                </a:solidFill>
              </a:rPr>
              <a:t> </a:t>
            </a:r>
            <a:r>
              <a:rPr lang="fr-FR" sz="2400" b="1" dirty="0" err="1">
                <a:solidFill>
                  <a:srgbClr val="FFFF00"/>
                </a:solidFill>
              </a:rPr>
              <a:t>Alcazares</a:t>
            </a:r>
            <a:r>
              <a:rPr lang="fr-FR" sz="2400" b="1" dirty="0">
                <a:solidFill>
                  <a:srgbClr val="FFFF00"/>
                </a:solidFill>
              </a:rPr>
              <a:t>)</a:t>
            </a:r>
          </a:p>
        </p:txBody>
      </p:sp>
    </p:spTree>
    <p:extLst>
      <p:ext uri="{BB962C8B-B14F-4D97-AF65-F5344CB8AC3E}">
        <p14:creationId xmlns:p14="http://schemas.microsoft.com/office/powerpoint/2010/main" val="1551016017"/>
      </p:ext>
    </p:extLst>
  </p:cSld>
  <p:clrMapOvr>
    <a:masterClrMapping/>
  </p:clrMapOvr>
  <mc:AlternateContent xmlns:mc="http://schemas.openxmlformats.org/markup-compatibility/2006">
    <mc:Choice xmlns:p14="http://schemas.microsoft.com/office/powerpoint/2010/main" Requires="p14">
      <p:transition spd="slow" p14:dur="5000" advClick="0" advTm="8000">
        <p:pull/>
      </p:transition>
    </mc:Choice>
    <mc:Fallback>
      <p:transition spd="slow" advClick="0" advTm="8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TotalTime>
  <Words>444</Words>
  <Application>Microsoft Office PowerPoint</Application>
  <PresentationFormat>Grand écran</PresentationFormat>
  <Paragraphs>56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2024-03-09T13:03:19Z</dcterms:created>
  <dcterms:modified xsi:type="dcterms:W3CDTF">2024-03-10T06:03:55Z</dcterms:modified>
</cp:coreProperties>
</file>