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90" r:id="rId3"/>
    <p:sldId id="261" r:id="rId4"/>
    <p:sldId id="268" r:id="rId5"/>
    <p:sldId id="256" r:id="rId6"/>
    <p:sldId id="265" r:id="rId7"/>
    <p:sldId id="257" r:id="rId8"/>
    <p:sldId id="258" r:id="rId9"/>
    <p:sldId id="259" r:id="rId10"/>
    <p:sldId id="260" r:id="rId11"/>
    <p:sldId id="262" r:id="rId12"/>
    <p:sldId id="263" r:id="rId13"/>
    <p:sldId id="264" r:id="rId14"/>
    <p:sldId id="266" r:id="rId15"/>
    <p:sldId id="282" r:id="rId16"/>
    <p:sldId id="269" r:id="rId17"/>
    <p:sldId id="271" r:id="rId18"/>
    <p:sldId id="272" r:id="rId19"/>
    <p:sldId id="273" r:id="rId20"/>
    <p:sldId id="274" r:id="rId21"/>
    <p:sldId id="275" r:id="rId22"/>
    <p:sldId id="277" r:id="rId23"/>
    <p:sldId id="278" r:id="rId24"/>
    <p:sldId id="279" r:id="rId25"/>
    <p:sldId id="276" r:id="rId26"/>
    <p:sldId id="280" r:id="rId27"/>
    <p:sldId id="289" r:id="rId28"/>
    <p:sldId id="283" r:id="rId29"/>
    <p:sldId id="284" r:id="rId30"/>
    <p:sldId id="285" r:id="rId31"/>
    <p:sldId id="286" r:id="rId32"/>
    <p:sldId id="287"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0" autoAdjust="0"/>
    <p:restoredTop sz="94660"/>
  </p:normalViewPr>
  <p:slideViewPr>
    <p:cSldViewPr snapToGrid="0">
      <p:cViewPr varScale="1">
        <p:scale>
          <a:sx n="94" d="100"/>
          <a:sy n="94" d="100"/>
        </p:scale>
        <p:origin x="1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9A7AE9-D819-2ECD-89FD-1615DD7B911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2279CC0-1A06-2C8A-3681-B9A1CF773F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6F82E02-A43E-1E88-8AED-687D13009D9C}"/>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5" name="Espace réservé du pied de page 4">
            <a:extLst>
              <a:ext uri="{FF2B5EF4-FFF2-40B4-BE49-F238E27FC236}">
                <a16:creationId xmlns:a16="http://schemas.microsoft.com/office/drawing/2014/main" id="{657C652A-63CE-A4E4-1806-DAE3F64645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923598-FD25-454F-868D-5F0A8B07BAFC}"/>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3566821483"/>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277FEC-DF32-B779-8549-ECECC4090CB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0D8C529-1BA1-EFA0-57BC-EEED5BA4B0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E12B8B-BD58-0C99-C7B5-013E4B284309}"/>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5" name="Espace réservé du pied de page 4">
            <a:extLst>
              <a:ext uri="{FF2B5EF4-FFF2-40B4-BE49-F238E27FC236}">
                <a16:creationId xmlns:a16="http://schemas.microsoft.com/office/drawing/2014/main" id="{33963DCA-1260-C8E5-A707-3545D1C6FD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C9CDE1-9622-8676-0C5B-FC3AF9611B20}"/>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583054288"/>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F4C940-3343-F743-DC90-7CA1B156D13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BC8EC24-39EA-C533-C56D-3238A61E7A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ED5E2C6-CC2A-21E9-70EC-6EBEBFCE549D}"/>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5" name="Espace réservé du pied de page 4">
            <a:extLst>
              <a:ext uri="{FF2B5EF4-FFF2-40B4-BE49-F238E27FC236}">
                <a16:creationId xmlns:a16="http://schemas.microsoft.com/office/drawing/2014/main" id="{5A63A3D1-9D33-7641-D266-2BF9199E34F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78366BC-3D78-3F16-769C-FFD4D1902DA4}"/>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3472935151"/>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66E8C3-FB13-2C89-FED5-734CF472543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5DC1C1E-51A9-B765-8AE7-360D4CA5CBF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8E876FB-0511-76CF-2570-345110B6BA2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B98BEAB-5238-5C79-83F7-4DDFAA8E45ED}"/>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6" name="Espace réservé du pied de page 5">
            <a:extLst>
              <a:ext uri="{FF2B5EF4-FFF2-40B4-BE49-F238E27FC236}">
                <a16:creationId xmlns:a16="http://schemas.microsoft.com/office/drawing/2014/main" id="{CC050C5D-8EFF-08D2-8092-81B372F5889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FE418D-EFC7-3AD0-7C4F-4AFE13BF2FFE}"/>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1411930457"/>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8E62D9-A200-1338-BBAD-A786FB3DE8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E2F1820-DED5-5EE4-678A-25EF67EE1D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B831A4E-D791-3F0D-BBFA-42E2D0B4F40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EE74E8E-420E-F11D-1571-B24B36EE42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76A7238-0F0A-BBFC-38EB-CC7D311B0F8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582FF7E-D5DE-54C6-75E3-FC910A2757AD}"/>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8" name="Espace réservé du pied de page 7">
            <a:extLst>
              <a:ext uri="{FF2B5EF4-FFF2-40B4-BE49-F238E27FC236}">
                <a16:creationId xmlns:a16="http://schemas.microsoft.com/office/drawing/2014/main" id="{13D21853-68AE-8335-5B1C-89F11509083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1E3D090-2BAB-E88D-5D29-239FE5B17AE9}"/>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2205217457"/>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ED058B-E3A2-48E8-B32F-1101952F8F4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5974836-C763-7466-81A0-BA5B2A41F6A5}"/>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4" name="Espace réservé du pied de page 3">
            <a:extLst>
              <a:ext uri="{FF2B5EF4-FFF2-40B4-BE49-F238E27FC236}">
                <a16:creationId xmlns:a16="http://schemas.microsoft.com/office/drawing/2014/main" id="{8642BE1E-E912-A08A-418E-002564A2DF1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12ED7C8-AE9B-F5DB-BAD5-F95E3EB89BF2}"/>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46502284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3B23E41-ACFE-F975-E7A5-01140EDABFCC}"/>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3" name="Espace réservé du pied de page 2">
            <a:extLst>
              <a:ext uri="{FF2B5EF4-FFF2-40B4-BE49-F238E27FC236}">
                <a16:creationId xmlns:a16="http://schemas.microsoft.com/office/drawing/2014/main" id="{E72FF0F4-F1A9-8E45-B168-3E9BF7ACFF2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70A1E77-E9E1-4A83-FA14-957D0CF4F8DF}"/>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2075742808"/>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322A06-89C4-78BE-0EDB-4E6634536A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6CA9D21-B1C2-6DDD-6E1D-E67F079DFA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D4BE18C-EFAB-42B4-33A9-396CDBF17B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BD3B116-AA72-6E68-3904-73A85D38F3E6}"/>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6" name="Espace réservé du pied de page 5">
            <a:extLst>
              <a:ext uri="{FF2B5EF4-FFF2-40B4-BE49-F238E27FC236}">
                <a16:creationId xmlns:a16="http://schemas.microsoft.com/office/drawing/2014/main" id="{4E9155B9-E243-0B2D-8AA0-3606BD2A5B1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B513727-9C90-F80B-6ECE-364FACBDAA4C}"/>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3762254398"/>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1772EE-69F5-A3BB-D018-62B620A8F94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CABB1B4-1680-0838-AD75-3E674E961B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92E753F-3E88-F729-40CA-DB36C36E16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334B459-E944-E68C-BF79-1BDD8577F420}"/>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6" name="Espace réservé du pied de page 5">
            <a:extLst>
              <a:ext uri="{FF2B5EF4-FFF2-40B4-BE49-F238E27FC236}">
                <a16:creationId xmlns:a16="http://schemas.microsoft.com/office/drawing/2014/main" id="{8B885B78-113C-A494-6D37-DAA55C68389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10A252-E951-BD65-4B80-9269253E963F}"/>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480859231"/>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086D60-3FC1-3D8A-4724-8517E12A92E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BE3101B-E681-57FE-113F-76C6F7FE978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A1CABE6-A03C-3E95-7D36-A547CA9B3512}"/>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5" name="Espace réservé du pied de page 4">
            <a:extLst>
              <a:ext uri="{FF2B5EF4-FFF2-40B4-BE49-F238E27FC236}">
                <a16:creationId xmlns:a16="http://schemas.microsoft.com/office/drawing/2014/main" id="{C230E52A-E8ED-E720-C6AF-8BC006E827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1BA593-A8D6-071F-D2FB-67533ABF4620}"/>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246397294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F800310-1E6C-3745-995E-74A8EC8CCC0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491F43-3C16-3E6E-B5FA-444B40ECFCA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231C5F9-D5F2-8F42-D154-A83BB642CD36}"/>
              </a:ext>
            </a:extLst>
          </p:cNvPr>
          <p:cNvSpPr>
            <a:spLocks noGrp="1"/>
          </p:cNvSpPr>
          <p:nvPr>
            <p:ph type="dt" sz="half" idx="10"/>
          </p:nvPr>
        </p:nvSpPr>
        <p:spPr/>
        <p:txBody>
          <a:bodyPr/>
          <a:lstStyle/>
          <a:p>
            <a:fld id="{E4036185-9463-4B34-B464-00F8F40E9FC4}" type="datetimeFigureOut">
              <a:rPr lang="fr-FR" smtClean="0"/>
              <a:t>04/03/2024</a:t>
            </a:fld>
            <a:endParaRPr lang="fr-FR"/>
          </a:p>
        </p:txBody>
      </p:sp>
      <p:sp>
        <p:nvSpPr>
          <p:cNvPr id="5" name="Espace réservé du pied de page 4">
            <a:extLst>
              <a:ext uri="{FF2B5EF4-FFF2-40B4-BE49-F238E27FC236}">
                <a16:creationId xmlns:a16="http://schemas.microsoft.com/office/drawing/2014/main" id="{1E2DDAFD-DE3D-BE2A-6B99-60DC8E0B58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C519F1-45DE-57C5-0BBE-F91288E8F377}"/>
              </a:ext>
            </a:extLst>
          </p:cNvPr>
          <p:cNvSpPr>
            <a:spLocks noGrp="1"/>
          </p:cNvSpPr>
          <p:nvPr>
            <p:ph type="sldNum" sz="quarter" idx="12"/>
          </p:nvPr>
        </p:nvSpPr>
        <p:spPr/>
        <p:txBody>
          <a:bodyPr/>
          <a:lstStyle/>
          <a:p>
            <a:fld id="{2EAD7353-6588-4BD7-81E2-C3072B85D96D}" type="slidenum">
              <a:rPr lang="fr-FR" smtClean="0"/>
              <a:t>‹N°›</a:t>
            </a:fld>
            <a:endParaRPr lang="fr-FR"/>
          </a:p>
        </p:txBody>
      </p:sp>
    </p:spTree>
    <p:extLst>
      <p:ext uri="{BB962C8B-B14F-4D97-AF65-F5344CB8AC3E}">
        <p14:creationId xmlns:p14="http://schemas.microsoft.com/office/powerpoint/2010/main" val="457120234"/>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1C0E6C0-7162-8037-ECC0-7E1BB30145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971F1A7-1A5B-C3F3-C0C7-EFF2B755B3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BF7DF7-873B-4637-A06C-2ADCA21512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036185-9463-4B34-B464-00F8F40E9FC4}" type="datetimeFigureOut">
              <a:rPr lang="fr-FR" smtClean="0"/>
              <a:t>04/03/2024</a:t>
            </a:fld>
            <a:endParaRPr lang="fr-FR"/>
          </a:p>
        </p:txBody>
      </p:sp>
      <p:sp>
        <p:nvSpPr>
          <p:cNvPr id="5" name="Espace réservé du pied de page 4">
            <a:extLst>
              <a:ext uri="{FF2B5EF4-FFF2-40B4-BE49-F238E27FC236}">
                <a16:creationId xmlns:a16="http://schemas.microsoft.com/office/drawing/2014/main" id="{EB7C9471-057E-FEE8-824B-18E319BEA0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E924EC1-6A10-E425-C499-3C29755BF4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AD7353-6588-4BD7-81E2-C3072B85D96D}" type="slidenum">
              <a:rPr lang="fr-FR" smtClean="0"/>
              <a:t>‹N°›</a:t>
            </a:fld>
            <a:endParaRPr lang="fr-FR"/>
          </a:p>
        </p:txBody>
      </p:sp>
    </p:spTree>
    <p:extLst>
      <p:ext uri="{BB962C8B-B14F-4D97-AF65-F5344CB8AC3E}">
        <p14:creationId xmlns:p14="http://schemas.microsoft.com/office/powerpoint/2010/main" val="12613348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3.jpg"/></Relationships>
</file>

<file path=ppt/slides/_rels/slide3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 Id="rId4" Type="http://schemas.openxmlformats.org/officeDocument/2006/relationships/image" Target="../media/image50.jpg"/></Relationships>
</file>

<file path=ppt/slides/_rels/slide3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CC70373-278A-F94F-4583-DD28C2573AB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8458" y="1754326"/>
            <a:ext cx="8055084" cy="4515729"/>
          </a:xfrm>
          <a:prstGeom prst="rect">
            <a:avLst/>
          </a:prstGeom>
          <a:ln w="88900" cap="sq" cmpd="thickThin">
            <a:solidFill>
              <a:srgbClr val="FFFF00"/>
            </a:solidFill>
            <a:prstDash val="solid"/>
            <a:miter lim="800000"/>
          </a:ln>
          <a:effectLst>
            <a:innerShdw blurRad="76200">
              <a:srgbClr val="000000"/>
            </a:innerShdw>
          </a:effectLst>
        </p:spPr>
      </p:pic>
      <p:sp>
        <p:nvSpPr>
          <p:cNvPr id="2" name="Rectangle 1">
            <a:extLst>
              <a:ext uri="{FF2B5EF4-FFF2-40B4-BE49-F238E27FC236}">
                <a16:creationId xmlns:a16="http://schemas.microsoft.com/office/drawing/2014/main" id="{05E40769-1473-F8D4-E388-31190A50928A}"/>
              </a:ext>
            </a:extLst>
          </p:cNvPr>
          <p:cNvSpPr/>
          <p:nvPr/>
        </p:nvSpPr>
        <p:spPr>
          <a:xfrm>
            <a:off x="3733685" y="823919"/>
            <a:ext cx="5358800" cy="954107"/>
          </a:xfrm>
          <a:prstGeom prst="rect">
            <a:avLst/>
          </a:prstGeom>
          <a:noFill/>
          <a:scene3d>
            <a:camera prst="perspectiveRelaxed"/>
            <a:lightRig rig="threePt" dir="t"/>
          </a:scene3d>
        </p:spPr>
        <p:txBody>
          <a:bodyPr wrap="square" lIns="91440" tIns="45720" rIns="91440" bIns="45720">
            <a:spAutoFit/>
          </a:bodyPr>
          <a:lstStyle/>
          <a:p>
            <a:pPr algn="ctr"/>
            <a:r>
              <a:rPr lang="fr-FR" sz="2800" b="1" dirty="0">
                <a:ln w="0"/>
                <a:solidFill>
                  <a:schemeClr val="bg1"/>
                </a:solidFill>
                <a:effectLst>
                  <a:outerShdw blurRad="38100" dist="19050" dir="2700000" algn="tl" rotWithShape="0">
                    <a:schemeClr val="dk1">
                      <a:alpha val="40000"/>
                    </a:schemeClr>
                  </a:outerShdw>
                </a:effectLst>
              </a:rPr>
              <a:t>Fête de l’Ours</a:t>
            </a:r>
          </a:p>
          <a:p>
            <a:pPr algn="ctr"/>
            <a:r>
              <a:rPr lang="fr-FR" sz="2800" b="1" cap="none" spc="0" dirty="0">
                <a:ln w="0"/>
                <a:solidFill>
                  <a:schemeClr val="bg1"/>
                </a:solidFill>
                <a:effectLst>
                  <a:outerShdw blurRad="38100" dist="19050" dir="2700000" algn="tl" rotWithShape="0">
                    <a:schemeClr val="dk1">
                      <a:alpha val="40000"/>
                    </a:schemeClr>
                  </a:outerShdw>
                </a:effectLst>
              </a:rPr>
              <a:t>En Pays Catalan</a:t>
            </a:r>
          </a:p>
        </p:txBody>
      </p:sp>
      <p:sp>
        <p:nvSpPr>
          <p:cNvPr id="5" name="ZoneTexte 4">
            <a:extLst>
              <a:ext uri="{FF2B5EF4-FFF2-40B4-BE49-F238E27FC236}">
                <a16:creationId xmlns:a16="http://schemas.microsoft.com/office/drawing/2014/main" id="{FBA2A8A7-0384-26E5-52B4-AD0159A0A8BD}"/>
              </a:ext>
            </a:extLst>
          </p:cNvPr>
          <p:cNvSpPr txBox="1"/>
          <p:nvPr/>
        </p:nvSpPr>
        <p:spPr>
          <a:xfrm>
            <a:off x="4899818" y="611726"/>
            <a:ext cx="3412901" cy="461665"/>
          </a:xfrm>
          <a:prstGeom prst="rect">
            <a:avLst/>
          </a:prstGeom>
          <a:noFill/>
        </p:spPr>
        <p:txBody>
          <a:bodyPr wrap="square" rtlCol="0">
            <a:spAutoFit/>
          </a:bodyPr>
          <a:lstStyle/>
          <a:p>
            <a:r>
              <a:rPr lang="fr-FR" sz="2400" b="1" dirty="0">
                <a:solidFill>
                  <a:schemeClr val="bg1"/>
                </a:solidFill>
              </a:rPr>
              <a:t>Lorient Vous Présente</a:t>
            </a:r>
          </a:p>
        </p:txBody>
      </p:sp>
    </p:spTree>
    <p:extLst>
      <p:ext uri="{BB962C8B-B14F-4D97-AF65-F5344CB8AC3E}">
        <p14:creationId xmlns:p14="http://schemas.microsoft.com/office/powerpoint/2010/main" val="59352534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sndAc>
          <p:stSnd loop="1">
            <p:snd r:embed="rId2" name="La Vida Es Un Carnaval - Celia Cruz  Versión Karaoke  KaraFun.wav"/>
          </p:stSnd>
        </p:sndAc>
      </p:transition>
    </mc:Choice>
    <mc:Fallback>
      <p:transition spd="slow" advClick="0" advTm="9000">
        <p:fade/>
        <p:sndAc>
          <p:stSnd loop="1">
            <p:snd r:embed="rId2" name="La Vida Es Un Carnaval - Celia Cruz  Versión Karaoke  KaraFu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2534D1-3ADF-2025-DE48-066AA3F48E0B}"/>
              </a:ext>
            </a:extLst>
          </p:cNvPr>
          <p:cNvSpPr txBox="1"/>
          <p:nvPr/>
        </p:nvSpPr>
        <p:spPr>
          <a:xfrm>
            <a:off x="792480" y="335446"/>
            <a:ext cx="10607039" cy="6370975"/>
          </a:xfrm>
          <a:prstGeom prst="rect">
            <a:avLst/>
          </a:prstGeom>
          <a:noFill/>
        </p:spPr>
        <p:txBody>
          <a:bodyPr wrap="square" rtlCol="0">
            <a:spAutoFit/>
          </a:bodyPr>
          <a:lstStyle/>
          <a:p>
            <a:r>
              <a:rPr lang="fr-FR" sz="2400" b="1" dirty="0">
                <a:solidFill>
                  <a:schemeClr val="bg1"/>
                </a:solidFill>
              </a:rPr>
              <a:t>LA FÊTE DE L’OURS</a:t>
            </a:r>
          </a:p>
          <a:p>
            <a:endParaRPr lang="fr-FR" sz="2400" b="1" dirty="0">
              <a:solidFill>
                <a:schemeClr val="bg1"/>
              </a:solidFill>
            </a:endParaRPr>
          </a:p>
          <a:p>
            <a:r>
              <a:rPr lang="fr-FR" sz="2400" b="1" dirty="0">
                <a:solidFill>
                  <a:schemeClr val="bg1"/>
                </a:solidFill>
              </a:rPr>
              <a:t>Rite marquant la fin de l’Hiver, a lieu, chaque année, au mois de Février</a:t>
            </a:r>
          </a:p>
          <a:p>
            <a:r>
              <a:rPr lang="fr-FR" sz="2400" b="1" dirty="0">
                <a:solidFill>
                  <a:schemeClr val="bg1"/>
                </a:solidFill>
              </a:rPr>
              <a:t>dans la vallée Catalane du Haut Vallespir</a:t>
            </a:r>
          </a:p>
          <a:p>
            <a:endParaRPr lang="fr-FR" sz="2400" b="1" dirty="0">
              <a:solidFill>
                <a:schemeClr val="bg1"/>
              </a:solidFill>
            </a:endParaRPr>
          </a:p>
          <a:p>
            <a:r>
              <a:rPr lang="fr-FR" sz="2400" b="1" dirty="0">
                <a:solidFill>
                  <a:schemeClr val="bg1"/>
                </a:solidFill>
              </a:rPr>
              <a:t>Elle subsiste dans 3 villages, avec des programmes spécifiques</a:t>
            </a:r>
          </a:p>
          <a:p>
            <a:endParaRPr lang="fr-FR" sz="2400" b="1" dirty="0">
              <a:solidFill>
                <a:schemeClr val="bg1"/>
              </a:solidFill>
            </a:endParaRPr>
          </a:p>
          <a:p>
            <a:r>
              <a:rPr lang="fr-FR" sz="2400" b="1" dirty="0">
                <a:solidFill>
                  <a:schemeClr val="bg1"/>
                </a:solidFill>
              </a:rPr>
              <a:t>De nombreuses légendes assimilent l’Ours à l’être Humain, la plus répandue</a:t>
            </a:r>
          </a:p>
          <a:p>
            <a:r>
              <a:rPr lang="fr-FR" sz="2400" b="1" dirty="0">
                <a:solidFill>
                  <a:schemeClr val="bg1"/>
                </a:solidFill>
              </a:rPr>
              <a:t> est celle de Jean de l’Ours, relatant l’histoire d’une femme enlevée par un Ours et, enfermée dans une caverne, obstruée par un rocher à l’entrée. L’ours lui apporte à manger, à boire et, de quoi se vêtir. Après plusieurs mois, elle met au monde un enfant velu, doté d’une force prodigieuse Jean de l’Ours, devenu assez fort, il pousse le rocher et, fuit avec sa mère, rejoignant la société Humaine et, devient forgeron.</a:t>
            </a:r>
          </a:p>
          <a:p>
            <a:r>
              <a:rPr lang="fr-FR" sz="2400" b="1" dirty="0">
                <a:solidFill>
                  <a:schemeClr val="bg1"/>
                </a:solidFill>
              </a:rPr>
              <a:t>Redouté pour son physique et, sa puissance, Jean de l’Ours symbolise le tiraillement entre le monde sauvage et, le monde civilisé</a:t>
            </a:r>
          </a:p>
          <a:p>
            <a:r>
              <a:rPr lang="fr-FR" sz="2000" b="1" dirty="0">
                <a:solidFill>
                  <a:schemeClr val="bg1"/>
                </a:solidFill>
              </a:rPr>
              <a:t>Les fêtes Pyrénéennes sont inscrites au patrimoine culturel immatériel de l’Humanité - Unesco</a:t>
            </a:r>
          </a:p>
        </p:txBody>
      </p:sp>
    </p:spTree>
    <p:extLst>
      <p:ext uri="{BB962C8B-B14F-4D97-AF65-F5344CB8AC3E}">
        <p14:creationId xmlns:p14="http://schemas.microsoft.com/office/powerpoint/2010/main" val="763970218"/>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3" end="3"/>
                                            </p:txEl>
                                          </p:spTgt>
                                        </p:tgtEl>
                                        <p:attrNameLst>
                                          <p:attrName>style.visibility</p:attrName>
                                        </p:attrNameLst>
                                      </p:cBhvr>
                                      <p:to>
                                        <p:strVal val="visible"/>
                                      </p:to>
                                    </p:set>
                                    <p:set>
                                      <p:cBhvr>
                                        <p:cTn id="25" dur="455" fill="hold">
                                          <p:stCondLst>
                                            <p:cond delay="0"/>
                                          </p:stCondLst>
                                        </p:cTn>
                                        <p:tgtEl>
                                          <p:spTgt spid="2">
                                            <p:txEl>
                                              <p:pRg st="3" end="3"/>
                                            </p:txEl>
                                          </p:spTgt>
                                        </p:tgtEl>
                                        <p:attrNameLst>
                                          <p:attrName>style.rotation</p:attrName>
                                        </p:attrNameLst>
                                      </p:cBhvr>
                                      <p:to>
                                        <p:strVal val="-45.0"/>
                                      </p:to>
                                    </p:set>
                                    <p:anim calcmode="lin" valueType="num">
                                      <p:cBhvr>
                                        <p:cTn id="26" dur="455" fill="hold">
                                          <p:stCondLst>
                                            <p:cond delay="455"/>
                                          </p:stCondLst>
                                        </p:cTn>
                                        <p:tgtEl>
                                          <p:spTgt spid="2">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3" end="3"/>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2">
                                            <p:txEl>
                                              <p:pRg st="5" end="5"/>
                                            </p:txEl>
                                          </p:spTgt>
                                        </p:tgtEl>
                                        <p:attrNameLst>
                                          <p:attrName>style.visibility</p:attrName>
                                        </p:attrNameLst>
                                      </p:cBhvr>
                                      <p:to>
                                        <p:strVal val="visible"/>
                                      </p:to>
                                    </p:set>
                                    <p:set>
                                      <p:cBhvr>
                                        <p:cTn id="34" dur="455" fill="hold">
                                          <p:stCondLst>
                                            <p:cond delay="0"/>
                                          </p:stCondLst>
                                        </p:cTn>
                                        <p:tgtEl>
                                          <p:spTgt spid="2">
                                            <p:txEl>
                                              <p:pRg st="5" end="5"/>
                                            </p:txEl>
                                          </p:spTgt>
                                        </p:tgtEl>
                                        <p:attrNameLst>
                                          <p:attrName>style.rotation</p:attrName>
                                        </p:attrNameLst>
                                      </p:cBhvr>
                                      <p:to>
                                        <p:strVal val="-45.0"/>
                                      </p:to>
                                    </p:set>
                                    <p:anim calcmode="lin" valueType="num">
                                      <p:cBhvr>
                                        <p:cTn id="35" dur="455" fill="hold">
                                          <p:stCondLst>
                                            <p:cond delay="455"/>
                                          </p:stCondLst>
                                        </p:cTn>
                                        <p:tgtEl>
                                          <p:spTgt spid="2">
                                            <p:txEl>
                                              <p:pRg st="5" end="5"/>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2">
                                            <p:txEl>
                                              <p:pRg st="5" end="5"/>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2">
                                            <p:txEl>
                                              <p:pRg st="5" end="5"/>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2">
                                            <p:txEl>
                                              <p:pRg st="5" end="5"/>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2">
                                            <p:txEl>
                                              <p:pRg st="7" end="7"/>
                                            </p:txEl>
                                          </p:spTgt>
                                        </p:tgtEl>
                                        <p:attrNameLst>
                                          <p:attrName>style.visibility</p:attrName>
                                        </p:attrNameLst>
                                      </p:cBhvr>
                                      <p:to>
                                        <p:strVal val="visible"/>
                                      </p:to>
                                    </p:set>
                                    <p:set>
                                      <p:cBhvr>
                                        <p:cTn id="43" dur="455" fill="hold">
                                          <p:stCondLst>
                                            <p:cond delay="0"/>
                                          </p:stCondLst>
                                        </p:cTn>
                                        <p:tgtEl>
                                          <p:spTgt spid="2">
                                            <p:txEl>
                                              <p:pRg st="7" end="7"/>
                                            </p:txEl>
                                          </p:spTgt>
                                        </p:tgtEl>
                                        <p:attrNameLst>
                                          <p:attrName>style.rotation</p:attrName>
                                        </p:attrNameLst>
                                      </p:cBhvr>
                                      <p:to>
                                        <p:strVal val="-45.0"/>
                                      </p:to>
                                    </p:set>
                                    <p:anim calcmode="lin" valueType="num">
                                      <p:cBhvr>
                                        <p:cTn id="44" dur="455" fill="hold">
                                          <p:stCondLst>
                                            <p:cond delay="455"/>
                                          </p:stCondLst>
                                        </p:cTn>
                                        <p:tgtEl>
                                          <p:spTgt spid="2">
                                            <p:txEl>
                                              <p:pRg st="7" end="7"/>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2">
                                            <p:txEl>
                                              <p:pRg st="7" end="7"/>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2">
                                            <p:txEl>
                                              <p:pRg st="7" end="7"/>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2">
                                            <p:txEl>
                                              <p:pRg st="7" end="7"/>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8" presetClass="entr" presetSubtype="0" accel="50000" fill="hold" nodeType="clickEffect">
                                  <p:stCondLst>
                                    <p:cond delay="0"/>
                                  </p:stCondLst>
                                  <p:iterate type="lt">
                                    <p:tmPct val="50000"/>
                                  </p:iterate>
                                  <p:childTnLst>
                                    <p:set>
                                      <p:cBhvr>
                                        <p:cTn id="51" dur="1" fill="hold">
                                          <p:stCondLst>
                                            <p:cond delay="0"/>
                                          </p:stCondLst>
                                        </p:cTn>
                                        <p:tgtEl>
                                          <p:spTgt spid="2">
                                            <p:txEl>
                                              <p:pRg st="8" end="8"/>
                                            </p:txEl>
                                          </p:spTgt>
                                        </p:tgtEl>
                                        <p:attrNameLst>
                                          <p:attrName>style.visibility</p:attrName>
                                        </p:attrNameLst>
                                      </p:cBhvr>
                                      <p:to>
                                        <p:strVal val="visible"/>
                                      </p:to>
                                    </p:set>
                                    <p:set>
                                      <p:cBhvr>
                                        <p:cTn id="52" dur="455" fill="hold">
                                          <p:stCondLst>
                                            <p:cond delay="0"/>
                                          </p:stCondLst>
                                        </p:cTn>
                                        <p:tgtEl>
                                          <p:spTgt spid="2">
                                            <p:txEl>
                                              <p:pRg st="8" end="8"/>
                                            </p:txEl>
                                          </p:spTgt>
                                        </p:tgtEl>
                                        <p:attrNameLst>
                                          <p:attrName>style.rotation</p:attrName>
                                        </p:attrNameLst>
                                      </p:cBhvr>
                                      <p:to>
                                        <p:strVal val="-45.0"/>
                                      </p:to>
                                    </p:set>
                                    <p:anim calcmode="lin" valueType="num">
                                      <p:cBhvr>
                                        <p:cTn id="53" dur="455" fill="hold">
                                          <p:stCondLst>
                                            <p:cond delay="455"/>
                                          </p:stCondLst>
                                        </p:cTn>
                                        <p:tgtEl>
                                          <p:spTgt spid="2">
                                            <p:txEl>
                                              <p:pRg st="8" end="8"/>
                                            </p:txEl>
                                          </p:spTgt>
                                        </p:tgtEl>
                                        <p:attrNameLst>
                                          <p:attrName>style.rotation</p:attrName>
                                        </p:attrNameLst>
                                      </p:cBhvr>
                                      <p:tavLst>
                                        <p:tav tm="0">
                                          <p:val>
                                            <p:fltVal val="-45"/>
                                          </p:val>
                                        </p:tav>
                                        <p:tav tm="69900">
                                          <p:val>
                                            <p:fltVal val="45"/>
                                          </p:val>
                                        </p:tav>
                                        <p:tav tm="100000">
                                          <p:val>
                                            <p:fltVal val="0"/>
                                          </p:val>
                                        </p:tav>
                                      </p:tavLst>
                                    </p:anim>
                                    <p:anim calcmode="lin" valueType="num">
                                      <p:cBhvr>
                                        <p:cTn id="54" dur="455" fill="hold">
                                          <p:stCondLst>
                                            <p:cond delay="0"/>
                                          </p:stCondLst>
                                        </p:cTn>
                                        <p:tgtEl>
                                          <p:spTgt spid="2">
                                            <p:txEl>
                                              <p:pRg st="8" end="8"/>
                                            </p:txEl>
                                          </p:spTgt>
                                        </p:tgtEl>
                                        <p:attrNameLst>
                                          <p:attrName>ppt_y</p:attrName>
                                        </p:attrNameLst>
                                      </p:cBhvr>
                                      <p:tavLst>
                                        <p:tav tm="0">
                                          <p:val>
                                            <p:strVal val="#ppt_y-1"/>
                                          </p:val>
                                        </p:tav>
                                        <p:tav tm="100000">
                                          <p:val>
                                            <p:strVal val="#ppt_y-(0.354*#ppt_w-0.172*#ppt_h)"/>
                                          </p:val>
                                        </p:tav>
                                      </p:tavLst>
                                    </p:anim>
                                    <p:anim calcmode="lin" valueType="num">
                                      <p:cBhvr>
                                        <p:cTn id="55" dur="156" decel="50000" autoRev="1" fill="hold">
                                          <p:stCondLst>
                                            <p:cond delay="455"/>
                                          </p:stCondLst>
                                        </p:cTn>
                                        <p:tgtEl>
                                          <p:spTgt spid="2">
                                            <p:txEl>
                                              <p:pRg st="8" end="8"/>
                                            </p:txEl>
                                          </p:spTgt>
                                        </p:tgtEl>
                                        <p:attrNameLst>
                                          <p:attrName>ppt_y</p:attrName>
                                        </p:attrNameLst>
                                      </p:cBhvr>
                                      <p:tavLst>
                                        <p:tav tm="0">
                                          <p:val>
                                            <p:strVal val="#ppt_y-(0.354*#ppt_w-0.172*#ppt_h)"/>
                                          </p:val>
                                        </p:tav>
                                        <p:tav tm="100000">
                                          <p:val>
                                            <p:strVal val="#ppt_y-(0.354*#ppt_w-0.172*#ppt_h)-#ppt_h/2"/>
                                          </p:val>
                                        </p:tav>
                                      </p:tavLst>
                                    </p:anim>
                                    <p:anim calcmode="lin" valueType="num">
                                      <p:cBhvr>
                                        <p:cTn id="56" dur="136" fill="hold">
                                          <p:stCondLst>
                                            <p:cond delay="864"/>
                                          </p:stCondLst>
                                        </p:cTn>
                                        <p:tgtEl>
                                          <p:spTgt spid="2">
                                            <p:txEl>
                                              <p:pRg st="8" end="8"/>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8" presetClass="entr" presetSubtype="0" accel="50000" fill="hold" nodeType="clickEffect">
                                  <p:stCondLst>
                                    <p:cond delay="0"/>
                                  </p:stCondLst>
                                  <p:iterate type="lt">
                                    <p:tmPct val="50000"/>
                                  </p:iterate>
                                  <p:childTnLst>
                                    <p:set>
                                      <p:cBhvr>
                                        <p:cTn id="60" dur="1" fill="hold">
                                          <p:stCondLst>
                                            <p:cond delay="0"/>
                                          </p:stCondLst>
                                        </p:cTn>
                                        <p:tgtEl>
                                          <p:spTgt spid="2">
                                            <p:txEl>
                                              <p:pRg st="9" end="9"/>
                                            </p:txEl>
                                          </p:spTgt>
                                        </p:tgtEl>
                                        <p:attrNameLst>
                                          <p:attrName>style.visibility</p:attrName>
                                        </p:attrNameLst>
                                      </p:cBhvr>
                                      <p:to>
                                        <p:strVal val="visible"/>
                                      </p:to>
                                    </p:set>
                                    <p:set>
                                      <p:cBhvr>
                                        <p:cTn id="61" dur="455" fill="hold">
                                          <p:stCondLst>
                                            <p:cond delay="0"/>
                                          </p:stCondLst>
                                        </p:cTn>
                                        <p:tgtEl>
                                          <p:spTgt spid="2">
                                            <p:txEl>
                                              <p:pRg st="9" end="9"/>
                                            </p:txEl>
                                          </p:spTgt>
                                        </p:tgtEl>
                                        <p:attrNameLst>
                                          <p:attrName>style.rotation</p:attrName>
                                        </p:attrNameLst>
                                      </p:cBhvr>
                                      <p:to>
                                        <p:strVal val="-45.0"/>
                                      </p:to>
                                    </p:set>
                                    <p:anim calcmode="lin" valueType="num">
                                      <p:cBhvr>
                                        <p:cTn id="62" dur="455" fill="hold">
                                          <p:stCondLst>
                                            <p:cond delay="455"/>
                                          </p:stCondLst>
                                        </p:cTn>
                                        <p:tgtEl>
                                          <p:spTgt spid="2">
                                            <p:txEl>
                                              <p:pRg st="9" end="9"/>
                                            </p:txEl>
                                          </p:spTgt>
                                        </p:tgtEl>
                                        <p:attrNameLst>
                                          <p:attrName>style.rotation</p:attrName>
                                        </p:attrNameLst>
                                      </p:cBhvr>
                                      <p:tavLst>
                                        <p:tav tm="0">
                                          <p:val>
                                            <p:fltVal val="-45"/>
                                          </p:val>
                                        </p:tav>
                                        <p:tav tm="69900">
                                          <p:val>
                                            <p:fltVal val="45"/>
                                          </p:val>
                                        </p:tav>
                                        <p:tav tm="100000">
                                          <p:val>
                                            <p:fltVal val="0"/>
                                          </p:val>
                                        </p:tav>
                                      </p:tavLst>
                                    </p:anim>
                                    <p:anim calcmode="lin" valueType="num">
                                      <p:cBhvr>
                                        <p:cTn id="63" dur="455" fill="hold">
                                          <p:stCondLst>
                                            <p:cond delay="0"/>
                                          </p:stCondLst>
                                        </p:cTn>
                                        <p:tgtEl>
                                          <p:spTgt spid="2">
                                            <p:txEl>
                                              <p:pRg st="9" end="9"/>
                                            </p:txEl>
                                          </p:spTgt>
                                        </p:tgtEl>
                                        <p:attrNameLst>
                                          <p:attrName>ppt_y</p:attrName>
                                        </p:attrNameLst>
                                      </p:cBhvr>
                                      <p:tavLst>
                                        <p:tav tm="0">
                                          <p:val>
                                            <p:strVal val="#ppt_y-1"/>
                                          </p:val>
                                        </p:tav>
                                        <p:tav tm="100000">
                                          <p:val>
                                            <p:strVal val="#ppt_y-(0.354*#ppt_w-0.172*#ppt_h)"/>
                                          </p:val>
                                        </p:tav>
                                      </p:tavLst>
                                    </p:anim>
                                    <p:anim calcmode="lin" valueType="num">
                                      <p:cBhvr>
                                        <p:cTn id="64" dur="156" decel="50000" autoRev="1" fill="hold">
                                          <p:stCondLst>
                                            <p:cond delay="455"/>
                                          </p:stCondLst>
                                        </p:cTn>
                                        <p:tgtEl>
                                          <p:spTgt spid="2">
                                            <p:txEl>
                                              <p:pRg st="9" end="9"/>
                                            </p:txEl>
                                          </p:spTgt>
                                        </p:tgtEl>
                                        <p:attrNameLst>
                                          <p:attrName>ppt_y</p:attrName>
                                        </p:attrNameLst>
                                      </p:cBhvr>
                                      <p:tavLst>
                                        <p:tav tm="0">
                                          <p:val>
                                            <p:strVal val="#ppt_y-(0.354*#ppt_w-0.172*#ppt_h)"/>
                                          </p:val>
                                        </p:tav>
                                        <p:tav tm="100000">
                                          <p:val>
                                            <p:strVal val="#ppt_y-(0.354*#ppt_w-0.172*#ppt_h)-#ppt_h/2"/>
                                          </p:val>
                                        </p:tav>
                                      </p:tavLst>
                                    </p:anim>
                                    <p:anim calcmode="lin" valueType="num">
                                      <p:cBhvr>
                                        <p:cTn id="65" dur="136" fill="hold">
                                          <p:stCondLst>
                                            <p:cond delay="864"/>
                                          </p:stCondLst>
                                        </p:cTn>
                                        <p:tgtEl>
                                          <p:spTgt spid="2">
                                            <p:txEl>
                                              <p:pRg st="9" end="9"/>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8" presetClass="entr" presetSubtype="0" accel="50000" fill="hold" nodeType="clickEffect">
                                  <p:stCondLst>
                                    <p:cond delay="0"/>
                                  </p:stCondLst>
                                  <p:iterate type="lt">
                                    <p:tmPct val="50000"/>
                                  </p:iterate>
                                  <p:childTnLst>
                                    <p:set>
                                      <p:cBhvr>
                                        <p:cTn id="69" dur="1" fill="hold">
                                          <p:stCondLst>
                                            <p:cond delay="0"/>
                                          </p:stCondLst>
                                        </p:cTn>
                                        <p:tgtEl>
                                          <p:spTgt spid="2">
                                            <p:txEl>
                                              <p:pRg st="10" end="10"/>
                                            </p:txEl>
                                          </p:spTgt>
                                        </p:tgtEl>
                                        <p:attrNameLst>
                                          <p:attrName>style.visibility</p:attrName>
                                        </p:attrNameLst>
                                      </p:cBhvr>
                                      <p:to>
                                        <p:strVal val="visible"/>
                                      </p:to>
                                    </p:set>
                                    <p:set>
                                      <p:cBhvr>
                                        <p:cTn id="70" dur="455" fill="hold">
                                          <p:stCondLst>
                                            <p:cond delay="0"/>
                                          </p:stCondLst>
                                        </p:cTn>
                                        <p:tgtEl>
                                          <p:spTgt spid="2">
                                            <p:txEl>
                                              <p:pRg st="10" end="10"/>
                                            </p:txEl>
                                          </p:spTgt>
                                        </p:tgtEl>
                                        <p:attrNameLst>
                                          <p:attrName>style.rotation</p:attrName>
                                        </p:attrNameLst>
                                      </p:cBhvr>
                                      <p:to>
                                        <p:strVal val="-45.0"/>
                                      </p:to>
                                    </p:set>
                                    <p:anim calcmode="lin" valueType="num">
                                      <p:cBhvr>
                                        <p:cTn id="71" dur="455" fill="hold">
                                          <p:stCondLst>
                                            <p:cond delay="455"/>
                                          </p:stCondLst>
                                        </p:cTn>
                                        <p:tgtEl>
                                          <p:spTgt spid="2">
                                            <p:txEl>
                                              <p:pRg st="10" end="10"/>
                                            </p:txEl>
                                          </p:spTgt>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2">
                                            <p:txEl>
                                              <p:pRg st="10" end="10"/>
                                            </p:txEl>
                                          </p:spTgt>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2">
                                            <p:txEl>
                                              <p:pRg st="10" end="10"/>
                                            </p:txEl>
                                          </p:spTgt>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2">
                                            <p:txEl>
                                              <p:pRg st="10" end="1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rgbClr val="7030A0"/>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819F47F-BF5A-C8B2-7DE5-8BD329CF50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000" y="210144"/>
            <a:ext cx="9180000" cy="6141420"/>
          </a:xfrm>
          <a:prstGeom prst="rect">
            <a:avLst/>
          </a:prstGeom>
          <a:ln w="88900" cap="sq" cmpd="thickThin">
            <a:solidFill>
              <a:srgbClr val="FFFF00"/>
            </a:solidFill>
            <a:prstDash val="solid"/>
            <a:miter lim="800000"/>
          </a:ln>
          <a:effectLst>
            <a:innerShdw blurRad="76200">
              <a:srgbClr val="000000"/>
            </a:innerShdw>
          </a:effectLst>
        </p:spPr>
      </p:pic>
      <p:sp>
        <p:nvSpPr>
          <p:cNvPr id="3" name="ZoneTexte 2">
            <a:extLst>
              <a:ext uri="{FF2B5EF4-FFF2-40B4-BE49-F238E27FC236}">
                <a16:creationId xmlns:a16="http://schemas.microsoft.com/office/drawing/2014/main" id="{C8A54099-485E-A0A2-A1B5-83C5071B4505}"/>
              </a:ext>
            </a:extLst>
          </p:cNvPr>
          <p:cNvSpPr txBox="1"/>
          <p:nvPr/>
        </p:nvSpPr>
        <p:spPr>
          <a:xfrm>
            <a:off x="4628799" y="6366800"/>
            <a:ext cx="3578346" cy="400110"/>
          </a:xfrm>
          <a:prstGeom prst="rect">
            <a:avLst/>
          </a:prstGeom>
          <a:noFill/>
        </p:spPr>
        <p:txBody>
          <a:bodyPr wrap="square" rtlCol="0">
            <a:spAutoFit/>
          </a:bodyPr>
          <a:lstStyle/>
          <a:p>
            <a:r>
              <a:rPr lang="fr-FR" sz="2000" b="1" dirty="0">
                <a:solidFill>
                  <a:srgbClr val="FFFF00"/>
                </a:solidFill>
              </a:rPr>
              <a:t>PRATS-de-MOLLO-La Preste</a:t>
            </a:r>
          </a:p>
        </p:txBody>
      </p:sp>
    </p:spTree>
    <p:extLst>
      <p:ext uri="{BB962C8B-B14F-4D97-AF65-F5344CB8AC3E}">
        <p14:creationId xmlns:p14="http://schemas.microsoft.com/office/powerpoint/2010/main" val="194472977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521E3F1-3530-C419-ECE7-5BBAFF5ED4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1733550"/>
            <a:ext cx="11430000" cy="33909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32858840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3145C27-064E-D0AF-55C8-386C0B9559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2425" y="1317000"/>
            <a:ext cx="6336000" cy="4224000"/>
          </a:xfrm>
          <a:prstGeom prst="rect">
            <a:avLst/>
          </a:prstGeom>
          <a:ln w="88900" cap="sq" cmpd="thickThin">
            <a:solidFill>
              <a:srgbClr val="00B05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01A51E17-A007-FF05-C512-7F86CC3234EE}"/>
              </a:ext>
            </a:extLst>
          </p:cNvPr>
          <p:cNvSpPr txBox="1"/>
          <p:nvPr/>
        </p:nvSpPr>
        <p:spPr>
          <a:xfrm>
            <a:off x="7134896" y="2209118"/>
            <a:ext cx="4234375" cy="2862322"/>
          </a:xfrm>
          <a:prstGeom prst="rect">
            <a:avLst/>
          </a:prstGeom>
          <a:noFill/>
        </p:spPr>
        <p:txBody>
          <a:bodyPr wrap="square" rtlCol="0">
            <a:spAutoFit/>
          </a:bodyPr>
          <a:lstStyle/>
          <a:p>
            <a:r>
              <a:rPr lang="fr-FR" sz="2000" b="1" dirty="0"/>
              <a:t>PRATS-de-MOLLO-La-PRESTE</a:t>
            </a:r>
          </a:p>
          <a:p>
            <a:endParaRPr lang="fr-FR" sz="2000" b="1" dirty="0"/>
          </a:p>
          <a:p>
            <a:r>
              <a:rPr lang="fr-FR" sz="2000" b="1" dirty="0"/>
              <a:t>Les festivités de ce village sont sur le rite de passage de l’Homme sauvage à l’Homme civilisé</a:t>
            </a:r>
          </a:p>
          <a:p>
            <a:endParaRPr lang="fr-FR" sz="2000" b="1" dirty="0"/>
          </a:p>
          <a:p>
            <a:r>
              <a:rPr lang="fr-FR" sz="2000" b="1" dirty="0"/>
              <a:t>Les Jeunes se couvrent de peaux de bêtes et, s’enduisent d’huile et de suie</a:t>
            </a:r>
          </a:p>
          <a:p>
            <a:r>
              <a:rPr lang="fr-FR" sz="2000" b="1" dirty="0"/>
              <a:t> avant de poursuivre les villageois</a:t>
            </a:r>
          </a:p>
        </p:txBody>
      </p:sp>
    </p:spTree>
    <p:extLst>
      <p:ext uri="{BB962C8B-B14F-4D97-AF65-F5344CB8AC3E}">
        <p14:creationId xmlns:p14="http://schemas.microsoft.com/office/powerpoint/2010/main" val="3247708315"/>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462D9D0-0D78-94D0-95A0-2AB62307E1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4226" y="760240"/>
            <a:ext cx="5042390" cy="3361593"/>
          </a:xfrm>
          <a:prstGeom prst="rect">
            <a:avLst/>
          </a:prstGeom>
          <a:ln w="88900" cap="sq" cmpd="thickThin">
            <a:solidFill>
              <a:srgbClr val="00206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8E64C495-74AF-D881-D94E-B09B0F59B3D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75385" y="2681546"/>
            <a:ext cx="5042390" cy="3361594"/>
          </a:xfrm>
          <a:prstGeom prst="rect">
            <a:avLst/>
          </a:prstGeom>
          <a:ln w="889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922768049"/>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2478655-7A3B-16FB-DECD-6BC39A4A2F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4281" y="730916"/>
            <a:ext cx="4800307" cy="3200205"/>
          </a:xfrm>
          <a:prstGeom prst="rect">
            <a:avLst/>
          </a:prstGeom>
          <a:ln w="88900" cap="sq" cmpd="thickThin">
            <a:solidFill>
              <a:srgbClr val="0070C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36068649-F51F-B100-A636-AA8802922CB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57412" y="2978379"/>
            <a:ext cx="4800307" cy="3200205"/>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2307723817"/>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BAA86E9-2EDB-6E7C-30B6-2FE2981296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85207" y="905050"/>
            <a:ext cx="4500196" cy="3000131"/>
          </a:xfrm>
          <a:prstGeom prst="rect">
            <a:avLst/>
          </a:prstGeom>
          <a:ln w="88900" cap="sq" cmpd="thickThin">
            <a:solidFill>
              <a:schemeClr val="bg1"/>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44826777-031F-E0B8-D65D-3F4DA259FB5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6597" y="3022598"/>
            <a:ext cx="4232912" cy="2821941"/>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4342283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7169163-4D0A-954D-0CA5-49D4C54D51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7759" y="1167178"/>
            <a:ext cx="3015762" cy="4523643"/>
          </a:xfrm>
          <a:prstGeom prst="rect">
            <a:avLst/>
          </a:prstGeom>
          <a:ln w="88900" cap="sq" cmpd="thickThin">
            <a:solidFill>
              <a:srgbClr val="FFFF0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74B5C5E4-A070-0B35-FFFC-D5333F594B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125449" y="1167179"/>
            <a:ext cx="3015761" cy="4523642"/>
          </a:xfrm>
          <a:prstGeom prst="rect">
            <a:avLst/>
          </a:prstGeom>
          <a:ln w="88900" cap="sq" cmpd="thickThin">
            <a:solidFill>
              <a:srgbClr val="FFFF00"/>
            </a:solidFill>
            <a:prstDash val="solid"/>
            <a:miter lim="800000"/>
          </a:ln>
          <a:effectLst>
            <a:innerShdw blurRad="76200">
              <a:srgbClr val="000000"/>
            </a:innerShdw>
          </a:effectLst>
        </p:spPr>
      </p:pic>
      <p:pic>
        <p:nvPicPr>
          <p:cNvPr id="10" name="Image 9">
            <a:extLst>
              <a:ext uri="{FF2B5EF4-FFF2-40B4-BE49-F238E27FC236}">
                <a16:creationId xmlns:a16="http://schemas.microsoft.com/office/drawing/2014/main" id="{9702A6BD-EFAD-0CA7-1A53-C77FF64E58C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15735" y="2476499"/>
            <a:ext cx="2857500" cy="190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1537203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2510D3E-C3C6-7A70-AA36-06EA88E4E3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95828" y="1704680"/>
            <a:ext cx="4936881" cy="3291254"/>
          </a:xfrm>
          <a:prstGeom prst="rect">
            <a:avLst/>
          </a:prstGeom>
          <a:ln w="88900" cap="sq" cmpd="thickThin">
            <a:solidFill>
              <a:srgbClr val="00B05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BA000596-E0B7-8B50-3797-D0BE7808438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9291" y="650191"/>
            <a:ext cx="3705078" cy="5557617"/>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820081707"/>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4F8121F8-0112-24B7-40EB-4669765B61E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9093" y="1052090"/>
            <a:ext cx="4578155" cy="3052103"/>
          </a:xfrm>
          <a:prstGeom prst="rect">
            <a:avLst/>
          </a:prstGeom>
          <a:ln w="88900" cap="sq" cmpd="thickThin">
            <a:solidFill>
              <a:srgbClr val="FFFF0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F177FB02-6B5C-5313-1A21-825522D4537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18044" y="2536915"/>
            <a:ext cx="4701832" cy="313455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10551845"/>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6802EC3-392E-EFE6-412C-58F31A1007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2009" y="297621"/>
            <a:ext cx="9147982" cy="612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297705A-280F-5ED2-18B2-B025E7579AFB}"/>
              </a:ext>
            </a:extLst>
          </p:cNvPr>
          <p:cNvSpPr txBox="1"/>
          <p:nvPr/>
        </p:nvSpPr>
        <p:spPr>
          <a:xfrm>
            <a:off x="5990823" y="6417621"/>
            <a:ext cx="6098146" cy="461665"/>
          </a:xfrm>
          <a:prstGeom prst="rect">
            <a:avLst/>
          </a:prstGeom>
          <a:noFill/>
        </p:spPr>
        <p:txBody>
          <a:bodyPr wrap="square">
            <a:spAutoFit/>
          </a:bodyPr>
          <a:lstStyle/>
          <a:p>
            <a:r>
              <a:rPr lang="fr-FR" sz="2400" b="1" dirty="0" err="1"/>
              <a:t>Prats</a:t>
            </a:r>
            <a:endParaRPr lang="fr-FR" sz="2400" b="1" dirty="0"/>
          </a:p>
        </p:txBody>
      </p:sp>
    </p:spTree>
    <p:extLst>
      <p:ext uri="{BB962C8B-B14F-4D97-AF65-F5344CB8AC3E}">
        <p14:creationId xmlns:p14="http://schemas.microsoft.com/office/powerpoint/2010/main" val="3622907912"/>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6AAC1F7-117A-FD57-D258-EB2CF5C4DFC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78798" y="766248"/>
            <a:ext cx="3550335" cy="5325503"/>
          </a:xfrm>
          <a:prstGeom prst="rect">
            <a:avLst/>
          </a:prstGeom>
          <a:ln w="88900" cap="sq" cmpd="thickThin">
            <a:solidFill>
              <a:srgbClr val="C0000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FA887341-6F1E-CF7F-4A88-8F0ABCA820F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62867" y="521091"/>
            <a:ext cx="4167261" cy="2778174"/>
          </a:xfrm>
          <a:prstGeom prst="rect">
            <a:avLst/>
          </a:prstGeom>
          <a:ln w="88900" cap="sq" cmpd="thickThin">
            <a:solidFill>
              <a:srgbClr val="C0000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CE1905C1-720D-55D6-6A84-2B30009FEB2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62867" y="3672252"/>
            <a:ext cx="4167260" cy="2778173"/>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267583641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C62E739-F1CA-66D6-A33F-8147D64573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8297" y="567982"/>
            <a:ext cx="4135022" cy="2756681"/>
          </a:xfrm>
          <a:prstGeom prst="rect">
            <a:avLst/>
          </a:prstGeom>
          <a:ln w="88900" cap="sq" cmpd="thickThin">
            <a:solidFill>
              <a:srgbClr val="C0000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EE4C51D3-58F7-06E5-0085-25DACCC6A01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28489" y="3747052"/>
            <a:ext cx="4135021" cy="2756681"/>
          </a:xfrm>
          <a:prstGeom prst="rect">
            <a:avLst/>
          </a:prstGeom>
          <a:ln w="88900" cap="sq" cmpd="thickThin">
            <a:solidFill>
              <a:srgbClr val="FF000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66C496D8-01EF-C44E-A743-514CFC6E369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328683" y="567982"/>
            <a:ext cx="4135020" cy="275668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1366517185"/>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49FD29C-E5D7-2384-D961-2C47C95B83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1733550"/>
            <a:ext cx="11430000" cy="33909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61166516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3CD227C-A3E6-EE77-B8F3-9AB0160EF12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7254" y="842393"/>
            <a:ext cx="4428000" cy="442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DF0B06-ECB3-F906-DB71-509075D935FA}"/>
              </a:ext>
            </a:extLst>
          </p:cNvPr>
          <p:cNvSpPr txBox="1"/>
          <p:nvPr/>
        </p:nvSpPr>
        <p:spPr>
          <a:xfrm>
            <a:off x="1895220" y="5387910"/>
            <a:ext cx="3910034" cy="461665"/>
          </a:xfrm>
          <a:prstGeom prst="rect">
            <a:avLst/>
          </a:prstGeom>
          <a:noFill/>
        </p:spPr>
        <p:txBody>
          <a:bodyPr wrap="square" rtlCol="0">
            <a:spAutoFit/>
          </a:bodyPr>
          <a:lstStyle/>
          <a:p>
            <a:r>
              <a:rPr lang="fr-FR" sz="2400" b="1" dirty="0">
                <a:solidFill>
                  <a:srgbClr val="FFFF00"/>
                </a:solidFill>
              </a:rPr>
              <a:t>Saint-Laurent-de-Cerdans</a:t>
            </a:r>
          </a:p>
        </p:txBody>
      </p:sp>
      <p:sp>
        <p:nvSpPr>
          <p:cNvPr id="2" name="ZoneTexte 1">
            <a:extLst>
              <a:ext uri="{FF2B5EF4-FFF2-40B4-BE49-F238E27FC236}">
                <a16:creationId xmlns:a16="http://schemas.microsoft.com/office/drawing/2014/main" id="{643B9781-BE64-E312-3BE7-D8232B8AB871}"/>
              </a:ext>
            </a:extLst>
          </p:cNvPr>
          <p:cNvSpPr txBox="1"/>
          <p:nvPr/>
        </p:nvSpPr>
        <p:spPr>
          <a:xfrm>
            <a:off x="6205041" y="1348233"/>
            <a:ext cx="5078437" cy="3416320"/>
          </a:xfrm>
          <a:prstGeom prst="rect">
            <a:avLst/>
          </a:prstGeom>
          <a:noFill/>
        </p:spPr>
        <p:txBody>
          <a:bodyPr wrap="square" rtlCol="0">
            <a:spAutoFit/>
          </a:bodyPr>
          <a:lstStyle/>
          <a:p>
            <a:r>
              <a:rPr lang="fr-FR" sz="2400" b="1" dirty="0">
                <a:solidFill>
                  <a:srgbClr val="FFFF00"/>
                </a:solidFill>
              </a:rPr>
              <a:t>SAINT-LAURENT-de-CERDANS</a:t>
            </a:r>
          </a:p>
          <a:p>
            <a:endParaRPr lang="fr-FR" sz="2400" b="1" dirty="0">
              <a:solidFill>
                <a:srgbClr val="FFFF00"/>
              </a:solidFill>
            </a:endParaRPr>
          </a:p>
          <a:p>
            <a:r>
              <a:rPr lang="fr-FR" sz="2400" b="1" dirty="0">
                <a:solidFill>
                  <a:srgbClr val="FFFF00"/>
                </a:solidFill>
              </a:rPr>
              <a:t>Mélange de passage et, de défilé du Carnaval</a:t>
            </a:r>
          </a:p>
          <a:p>
            <a:endParaRPr lang="fr-FR" sz="2400" b="1" dirty="0">
              <a:solidFill>
                <a:srgbClr val="FFFF00"/>
              </a:solidFill>
            </a:endParaRPr>
          </a:p>
          <a:p>
            <a:r>
              <a:rPr lang="fr-FR" sz="2400" b="1" dirty="0">
                <a:solidFill>
                  <a:srgbClr val="FFFF00"/>
                </a:solidFill>
              </a:rPr>
              <a:t>La fête du village se caractérise par la</a:t>
            </a:r>
          </a:p>
          <a:p>
            <a:r>
              <a:rPr lang="fr-FR" sz="2400" b="1" dirty="0">
                <a:solidFill>
                  <a:srgbClr val="FFFF00"/>
                </a:solidFill>
              </a:rPr>
              <a:t> course-poursuite organisée dans les rues</a:t>
            </a:r>
          </a:p>
          <a:p>
            <a:r>
              <a:rPr lang="fr-FR" sz="2400" b="1" dirty="0">
                <a:solidFill>
                  <a:srgbClr val="FFFF00"/>
                </a:solidFill>
              </a:rPr>
              <a:t>Du village</a:t>
            </a:r>
          </a:p>
        </p:txBody>
      </p:sp>
    </p:spTree>
    <p:extLst>
      <p:ext uri="{BB962C8B-B14F-4D97-AF65-F5344CB8AC3E}">
        <p14:creationId xmlns:p14="http://schemas.microsoft.com/office/powerpoint/2010/main" val="2452569044"/>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949DC34-FB89-B027-9AA0-91BAE0AAE3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2514" y="273343"/>
            <a:ext cx="9466971" cy="631131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192463801"/>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0568B8B-9CB6-5298-51D3-5D004B666D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9887" y="324924"/>
            <a:ext cx="9312226" cy="6208151"/>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4131901699"/>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AF9C44D-7717-4FFD-4B96-D7858F2333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1522" y="414997"/>
            <a:ext cx="4018671" cy="6028006"/>
          </a:xfrm>
          <a:prstGeom prst="rect">
            <a:avLst/>
          </a:prstGeom>
          <a:ln w="88900" cap="sq" cmpd="thickThin">
            <a:solidFill>
              <a:schemeClr val="bg1"/>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6F33B4BF-A7F4-CFA0-99F6-B06687DC86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0498" y="485335"/>
            <a:ext cx="3919980" cy="5887329"/>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45966617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47BD1C2-C136-730E-D207-EF7627D289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4399" y="326662"/>
            <a:ext cx="9318663" cy="6204676"/>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DB4C2B4-2A46-52B4-BF86-4BA2692ACB56}"/>
              </a:ext>
            </a:extLst>
          </p:cNvPr>
          <p:cNvSpPr txBox="1"/>
          <p:nvPr/>
        </p:nvSpPr>
        <p:spPr>
          <a:xfrm>
            <a:off x="10305346" y="5022166"/>
            <a:ext cx="1575581" cy="830997"/>
          </a:xfrm>
          <a:prstGeom prst="rect">
            <a:avLst/>
          </a:prstGeom>
          <a:noFill/>
        </p:spPr>
        <p:txBody>
          <a:bodyPr wrap="square" rtlCol="0">
            <a:spAutoFit/>
          </a:bodyPr>
          <a:lstStyle/>
          <a:p>
            <a:r>
              <a:rPr lang="fr-FR" sz="2400" b="1" dirty="0"/>
              <a:t>Saint laurent</a:t>
            </a:r>
          </a:p>
        </p:txBody>
      </p:sp>
    </p:spTree>
    <p:extLst>
      <p:ext uri="{BB962C8B-B14F-4D97-AF65-F5344CB8AC3E}">
        <p14:creationId xmlns:p14="http://schemas.microsoft.com/office/powerpoint/2010/main" val="3644602641"/>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8AE72C2-7BB2-A163-51E9-F5D07A227F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9482" y="281354"/>
            <a:ext cx="9454757" cy="6295292"/>
          </a:xfrm>
          <a:prstGeom prst="rect">
            <a:avLst/>
          </a:prstGeom>
          <a:ln w="88900" cap="sq" cmpd="thickThin">
            <a:solidFill>
              <a:schemeClr val="accent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93E9FA9-5D74-C727-4582-55F201185391}"/>
              </a:ext>
            </a:extLst>
          </p:cNvPr>
          <p:cNvSpPr txBox="1"/>
          <p:nvPr/>
        </p:nvSpPr>
        <p:spPr>
          <a:xfrm>
            <a:off x="196948" y="4625101"/>
            <a:ext cx="1842867" cy="461665"/>
          </a:xfrm>
          <a:prstGeom prst="rect">
            <a:avLst/>
          </a:prstGeom>
          <a:noFill/>
        </p:spPr>
        <p:txBody>
          <a:bodyPr wrap="square" rtlCol="0">
            <a:spAutoFit/>
          </a:bodyPr>
          <a:lstStyle/>
          <a:p>
            <a:r>
              <a:rPr lang="fr-FR" sz="2400" b="1" dirty="0"/>
              <a:t>Saint laurent</a:t>
            </a:r>
          </a:p>
        </p:txBody>
      </p:sp>
    </p:spTree>
    <p:extLst>
      <p:ext uri="{BB962C8B-B14F-4D97-AF65-F5344CB8AC3E}">
        <p14:creationId xmlns:p14="http://schemas.microsoft.com/office/powerpoint/2010/main" val="3299024302"/>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8CD637D-2CA6-6CC0-0A1A-6738EF85BA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896" y="270461"/>
            <a:ext cx="9487475" cy="6317077"/>
          </a:xfrm>
          <a:prstGeom prst="rect">
            <a:avLst/>
          </a:prstGeom>
          <a:ln w="88900" cap="sq" cmpd="thickThin">
            <a:solidFill>
              <a:srgbClr val="FF0000"/>
            </a:solidFill>
            <a:prstDash val="solid"/>
            <a:miter lim="800000"/>
          </a:ln>
          <a:effectLst>
            <a:innerShdw blurRad="76200">
              <a:srgbClr val="000000"/>
            </a:innerShdw>
          </a:effectLst>
        </p:spPr>
      </p:pic>
      <p:sp>
        <p:nvSpPr>
          <p:cNvPr id="3" name="ZoneTexte 2">
            <a:extLst>
              <a:ext uri="{FF2B5EF4-FFF2-40B4-BE49-F238E27FC236}">
                <a16:creationId xmlns:a16="http://schemas.microsoft.com/office/drawing/2014/main" id="{20E37701-8715-1690-C049-8A5C36F2F6B6}"/>
              </a:ext>
            </a:extLst>
          </p:cNvPr>
          <p:cNvSpPr txBox="1"/>
          <p:nvPr/>
        </p:nvSpPr>
        <p:spPr>
          <a:xfrm>
            <a:off x="10170744" y="4225855"/>
            <a:ext cx="1856935" cy="830997"/>
          </a:xfrm>
          <a:prstGeom prst="rect">
            <a:avLst/>
          </a:prstGeom>
          <a:noFill/>
        </p:spPr>
        <p:txBody>
          <a:bodyPr wrap="square" rtlCol="0">
            <a:spAutoFit/>
          </a:bodyPr>
          <a:lstStyle/>
          <a:p>
            <a:r>
              <a:rPr lang="fr-FR" sz="2400" b="1" dirty="0"/>
              <a:t>Fanfare</a:t>
            </a:r>
          </a:p>
          <a:p>
            <a:r>
              <a:rPr lang="fr-FR" sz="2400" b="1" dirty="0"/>
              <a:t>Saint laurent</a:t>
            </a:r>
          </a:p>
        </p:txBody>
      </p:sp>
    </p:spTree>
    <p:extLst>
      <p:ext uri="{BB962C8B-B14F-4D97-AF65-F5344CB8AC3E}">
        <p14:creationId xmlns:p14="http://schemas.microsoft.com/office/powerpoint/2010/main" val="3940824808"/>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18384AA-C2F5-7BB1-ABB1-1B3D91D103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896" y="237678"/>
            <a:ext cx="9585949" cy="638264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A2DFEE-6E67-B7C2-7420-A6234C5458B5}"/>
              </a:ext>
            </a:extLst>
          </p:cNvPr>
          <p:cNvSpPr txBox="1"/>
          <p:nvPr/>
        </p:nvSpPr>
        <p:spPr>
          <a:xfrm>
            <a:off x="10181443" y="4205051"/>
            <a:ext cx="1899139" cy="830997"/>
          </a:xfrm>
          <a:prstGeom prst="rect">
            <a:avLst/>
          </a:prstGeom>
          <a:noFill/>
        </p:spPr>
        <p:txBody>
          <a:bodyPr wrap="square" rtlCol="0">
            <a:spAutoFit/>
          </a:bodyPr>
          <a:lstStyle/>
          <a:p>
            <a:r>
              <a:rPr lang="fr-FR" sz="2400" b="1" dirty="0">
                <a:solidFill>
                  <a:srgbClr val="FFFF00"/>
                </a:solidFill>
              </a:rPr>
              <a:t>Défilé </a:t>
            </a:r>
          </a:p>
          <a:p>
            <a:r>
              <a:rPr lang="fr-FR" sz="2400" b="1" dirty="0">
                <a:solidFill>
                  <a:srgbClr val="FFFF00"/>
                </a:solidFill>
              </a:rPr>
              <a:t>Saint Laurent</a:t>
            </a:r>
          </a:p>
        </p:txBody>
      </p:sp>
    </p:spTree>
    <p:extLst>
      <p:ext uri="{BB962C8B-B14F-4D97-AF65-F5344CB8AC3E}">
        <p14:creationId xmlns:p14="http://schemas.microsoft.com/office/powerpoint/2010/main" val="1151712600"/>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C36459C-8C58-C2D4-F2A8-47050FCC0F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8882" y="325467"/>
            <a:ext cx="9314236" cy="620706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8456019"/>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807BAAF-8481-D723-7793-3EB5667208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15803" y="393895"/>
            <a:ext cx="4041747" cy="6070209"/>
          </a:xfrm>
          <a:prstGeom prst="ellipse">
            <a:avLst/>
          </a:prstGeom>
          <a:ln w="63500"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54670437"/>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75565CB-C833-6688-F2B2-4B43B156B3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1733550"/>
            <a:ext cx="11430000" cy="33909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97039936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C9429A7-7320-D658-03FB-79311E2E63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0229" y="855000"/>
            <a:ext cx="5148000" cy="514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81EC636-02BD-A0ED-8067-F75D3B66D677}"/>
              </a:ext>
            </a:extLst>
          </p:cNvPr>
          <p:cNvSpPr txBox="1"/>
          <p:nvPr/>
        </p:nvSpPr>
        <p:spPr>
          <a:xfrm>
            <a:off x="6714649" y="483056"/>
            <a:ext cx="4839286" cy="6678751"/>
          </a:xfrm>
          <a:prstGeom prst="rect">
            <a:avLst/>
          </a:prstGeom>
          <a:noFill/>
        </p:spPr>
        <p:txBody>
          <a:bodyPr wrap="square" rtlCol="0">
            <a:spAutoFit/>
          </a:bodyPr>
          <a:lstStyle/>
          <a:p>
            <a:r>
              <a:rPr lang="fr-FR" sz="2400" b="1" dirty="0">
                <a:solidFill>
                  <a:srgbClr val="FFFF00"/>
                </a:solidFill>
              </a:rPr>
              <a:t>ARLES-sur-TECH</a:t>
            </a:r>
          </a:p>
          <a:p>
            <a:endParaRPr lang="fr-FR" sz="2400" b="1" dirty="0">
              <a:solidFill>
                <a:srgbClr val="FFFF00"/>
              </a:solidFill>
            </a:endParaRPr>
          </a:p>
          <a:p>
            <a:r>
              <a:rPr lang="fr-FR" sz="2400" b="1" dirty="0">
                <a:solidFill>
                  <a:srgbClr val="FFFF00"/>
                </a:solidFill>
              </a:rPr>
              <a:t>La fête consiste en une représentation</a:t>
            </a:r>
          </a:p>
          <a:p>
            <a:r>
              <a:rPr lang="fr-FR" sz="2400" b="1" dirty="0">
                <a:solidFill>
                  <a:srgbClr val="FFFF00"/>
                </a:solidFill>
              </a:rPr>
              <a:t>Dansée et, théâtrale, accompagnée d’airs</a:t>
            </a:r>
          </a:p>
          <a:p>
            <a:r>
              <a:rPr lang="fr-FR" sz="2400" b="1" dirty="0">
                <a:solidFill>
                  <a:srgbClr val="FFFF00"/>
                </a:solidFill>
              </a:rPr>
              <a:t>Traditionnels joués par la fanfare Catalane</a:t>
            </a:r>
          </a:p>
          <a:p>
            <a:endParaRPr lang="fr-FR" sz="2400" b="1" dirty="0">
              <a:solidFill>
                <a:srgbClr val="FFFF00"/>
              </a:solidFill>
            </a:endParaRPr>
          </a:p>
          <a:p>
            <a:r>
              <a:rPr lang="fr-FR" sz="2400" b="1" dirty="0">
                <a:solidFill>
                  <a:srgbClr val="FFFF00"/>
                </a:solidFill>
              </a:rPr>
              <a:t>Sur le thème d’une Histoire d’amour entre</a:t>
            </a:r>
          </a:p>
          <a:p>
            <a:r>
              <a:rPr lang="fr-FR" sz="2400" b="1" dirty="0">
                <a:solidFill>
                  <a:srgbClr val="FFFF00"/>
                </a:solidFill>
              </a:rPr>
              <a:t>Rosela une jeune femme et, une créature venue de la forêt</a:t>
            </a:r>
          </a:p>
          <a:p>
            <a:endParaRPr lang="fr-FR" sz="2400" b="1" dirty="0">
              <a:solidFill>
                <a:srgbClr val="FFFF00"/>
              </a:solidFill>
            </a:endParaRPr>
          </a:p>
          <a:p>
            <a:r>
              <a:rPr lang="fr-FR" sz="2400" b="1" dirty="0">
                <a:solidFill>
                  <a:srgbClr val="FFFF00"/>
                </a:solidFill>
              </a:rPr>
              <a:t>« l’appel du trappeur «  est une particularité de cette fête locale</a:t>
            </a:r>
          </a:p>
          <a:p>
            <a:endParaRPr lang="fr-FR" sz="2400" b="1" dirty="0">
              <a:solidFill>
                <a:srgbClr val="FFFF00"/>
              </a:solidFill>
            </a:endParaRPr>
          </a:p>
          <a:p>
            <a:endParaRPr lang="fr-FR" sz="2000" b="1" dirty="0"/>
          </a:p>
        </p:txBody>
      </p:sp>
    </p:spTree>
    <p:extLst>
      <p:ext uri="{BB962C8B-B14F-4D97-AF65-F5344CB8AC3E}">
        <p14:creationId xmlns:p14="http://schemas.microsoft.com/office/powerpoint/2010/main" val="234788633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EC83CE1-9A09-2D6D-D6C4-AEB37E87F8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37562" y="586622"/>
            <a:ext cx="5742842" cy="3828561"/>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5C54FDA2-66CC-3674-0F92-B51E446F25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1596" y="2798015"/>
            <a:ext cx="5237870" cy="3491913"/>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01117543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30AC754-DA88-F414-EEA9-0605A0FA7D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96372" y="3320560"/>
            <a:ext cx="4599256" cy="3066171"/>
          </a:xfrm>
          <a:prstGeom prst="rect">
            <a:avLst/>
          </a:prstGeom>
          <a:ln w="88900" cap="sq" cmpd="thickThin">
            <a:solidFill>
              <a:srgbClr val="7030A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35483725-59A4-AE5C-0416-DDC5D691951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0505" y="772846"/>
            <a:ext cx="2973557" cy="4460335"/>
          </a:xfrm>
          <a:prstGeom prst="rect">
            <a:avLst/>
          </a:prstGeom>
          <a:ln w="88900" cap="sq" cmpd="thickThin">
            <a:solidFill>
              <a:srgbClr val="7030A0"/>
            </a:solidFill>
            <a:prstDash val="solid"/>
            <a:miter lim="800000"/>
          </a:ln>
          <a:effectLst>
            <a:innerShdw blurRad="76200">
              <a:srgbClr val="000000"/>
            </a:innerShdw>
          </a:effectLst>
        </p:spPr>
      </p:pic>
      <p:pic>
        <p:nvPicPr>
          <p:cNvPr id="9" name="Image 8">
            <a:extLst>
              <a:ext uri="{FF2B5EF4-FFF2-40B4-BE49-F238E27FC236}">
                <a16:creationId xmlns:a16="http://schemas.microsoft.com/office/drawing/2014/main" id="{BCF8111B-44AD-FBE6-F6D7-B6AF48998CA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97938" y="772845"/>
            <a:ext cx="2973557" cy="4460335"/>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692312714"/>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DF0369A-586E-621A-FFB0-CEF8D37787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8390" y="348706"/>
            <a:ext cx="5670000" cy="3780000"/>
          </a:xfrm>
          <a:prstGeom prst="rect">
            <a:avLst/>
          </a:prstGeom>
          <a:ln w="88900" cap="sq" cmpd="thickThin">
            <a:solidFill>
              <a:srgbClr val="00206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34E8A96B-DCD8-EF3F-80A6-DF1B17FEB29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98157" y="2693059"/>
            <a:ext cx="5400000" cy="3600001"/>
          </a:xfrm>
          <a:prstGeom prst="rect">
            <a:avLst/>
          </a:prstGeom>
          <a:ln w="889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1634650843"/>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D32D71E-E1AF-ECBB-600A-47B43A54E5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50983" y="384525"/>
            <a:ext cx="5669999" cy="378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ADCA5D4A-F306-A1BA-0C9C-274D3CCC60F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1018" y="2569707"/>
            <a:ext cx="5669999" cy="37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884812609"/>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E0E3356-DBBB-1D13-5930-AA3670A686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29174" y="171129"/>
            <a:ext cx="4507747" cy="3005165"/>
          </a:xfrm>
          <a:prstGeom prst="rect">
            <a:avLst/>
          </a:prstGeom>
          <a:ln w="88900" cap="sq" cmpd="thickThin">
            <a:solidFill>
              <a:srgbClr val="00B05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04BDD408-8507-3842-3829-AB0868F80D7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5667" y="1826528"/>
            <a:ext cx="3132595" cy="4698893"/>
          </a:xfrm>
          <a:prstGeom prst="rect">
            <a:avLst/>
          </a:prstGeom>
          <a:ln w="88900" cap="sq" cmpd="thickThin">
            <a:solidFill>
              <a:srgbClr val="00B050"/>
            </a:solidFill>
            <a:prstDash val="solid"/>
            <a:miter lim="800000"/>
          </a:ln>
          <a:effectLst>
            <a:innerShdw blurRad="76200">
              <a:srgbClr val="000000"/>
            </a:innerShdw>
          </a:effectLst>
        </p:spPr>
      </p:pic>
      <p:pic>
        <p:nvPicPr>
          <p:cNvPr id="9" name="Image 8">
            <a:extLst>
              <a:ext uri="{FF2B5EF4-FFF2-40B4-BE49-F238E27FC236}">
                <a16:creationId xmlns:a16="http://schemas.microsoft.com/office/drawing/2014/main" id="{472B5611-35E7-F937-3EF7-7564167BD2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69526" y="3429000"/>
            <a:ext cx="4886807" cy="3257871"/>
          </a:xfrm>
          <a:prstGeom prst="rect">
            <a:avLst/>
          </a:prstGeom>
          <a:ln w="88900" cap="sq" cmpd="thickThin">
            <a:solidFill>
              <a:srgbClr val="92D050"/>
            </a:solidFill>
            <a:prstDash val="solid"/>
            <a:miter lim="800000"/>
          </a:ln>
          <a:effectLst>
            <a:innerShdw blurRad="76200">
              <a:srgbClr val="000000"/>
            </a:innerShdw>
          </a:effectLst>
        </p:spPr>
      </p:pic>
    </p:spTree>
    <p:extLst>
      <p:ext uri="{BB962C8B-B14F-4D97-AF65-F5344CB8AC3E}">
        <p14:creationId xmlns:p14="http://schemas.microsoft.com/office/powerpoint/2010/main" val="1497301586"/>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24A77C71-19AE-989E-88EB-5FF71C2FE8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4806" y="1052717"/>
            <a:ext cx="5076000" cy="5076000"/>
          </a:xfrm>
          <a:prstGeom prst="rect">
            <a:avLst/>
          </a:prstGeom>
          <a:ln w="88900" cap="sq" cmpd="thickThin">
            <a:solidFill>
              <a:srgbClr val="FFFF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12B88C74-4DE3-4F1C-A96D-0BD9BCCA22A9}"/>
              </a:ext>
            </a:extLst>
          </p:cNvPr>
          <p:cNvSpPr txBox="1"/>
          <p:nvPr/>
        </p:nvSpPr>
        <p:spPr>
          <a:xfrm>
            <a:off x="257577" y="373487"/>
            <a:ext cx="8706118" cy="523220"/>
          </a:xfrm>
          <a:prstGeom prst="rect">
            <a:avLst/>
          </a:prstGeom>
          <a:noFill/>
        </p:spPr>
        <p:txBody>
          <a:bodyPr wrap="square" rtlCol="0">
            <a:spAutoFit/>
          </a:bodyPr>
          <a:lstStyle/>
          <a:p>
            <a:r>
              <a:rPr lang="fr-FR" sz="2800" b="1" dirty="0">
                <a:solidFill>
                  <a:srgbClr val="FFFF00"/>
                </a:solidFill>
              </a:rPr>
              <a:t>Lorient Vous Présente  La Fête De L’Ours Au Pays Catalan</a:t>
            </a:r>
          </a:p>
        </p:txBody>
      </p:sp>
      <p:sp>
        <p:nvSpPr>
          <p:cNvPr id="3" name="ZoneTexte 2">
            <a:extLst>
              <a:ext uri="{FF2B5EF4-FFF2-40B4-BE49-F238E27FC236}">
                <a16:creationId xmlns:a16="http://schemas.microsoft.com/office/drawing/2014/main" id="{5CAC7A92-9B45-D72E-005F-DC5EB77C86EA}"/>
              </a:ext>
            </a:extLst>
          </p:cNvPr>
          <p:cNvSpPr txBox="1"/>
          <p:nvPr/>
        </p:nvSpPr>
        <p:spPr>
          <a:xfrm>
            <a:off x="7134896" y="2452782"/>
            <a:ext cx="4881093" cy="523220"/>
          </a:xfrm>
          <a:prstGeom prst="rect">
            <a:avLst/>
          </a:prstGeom>
          <a:noFill/>
        </p:spPr>
        <p:txBody>
          <a:bodyPr wrap="square" rtlCol="0">
            <a:spAutoFit/>
          </a:bodyPr>
          <a:lstStyle/>
          <a:p>
            <a:r>
              <a:rPr lang="fr-FR" sz="2800" b="1" dirty="0">
                <a:solidFill>
                  <a:srgbClr val="FFFF00"/>
                </a:solidFill>
              </a:rPr>
              <a:t>Les Image Et Le Son Du Net</a:t>
            </a:r>
          </a:p>
        </p:txBody>
      </p:sp>
      <p:sp>
        <p:nvSpPr>
          <p:cNvPr id="4" name="ZoneTexte 3">
            <a:extLst>
              <a:ext uri="{FF2B5EF4-FFF2-40B4-BE49-F238E27FC236}">
                <a16:creationId xmlns:a16="http://schemas.microsoft.com/office/drawing/2014/main" id="{6ACDDA37-1291-FA38-5BF8-5F871F1E01A7}"/>
              </a:ext>
            </a:extLst>
          </p:cNvPr>
          <p:cNvSpPr txBox="1"/>
          <p:nvPr/>
        </p:nvSpPr>
        <p:spPr>
          <a:xfrm>
            <a:off x="8595363" y="3167390"/>
            <a:ext cx="3863662"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140089125"/>
      </p:ext>
    </p:extLst>
  </p:cSld>
  <p:clrMapOvr>
    <a:masterClrMapping/>
  </p:clrMapOvr>
  <mc:AlternateContent xmlns:mc="http://schemas.openxmlformats.org/markup-compatibility/2006">
    <mc:Choice xmlns:p14="http://schemas.microsoft.com/office/powerpoint/2010/main" Requires="p14">
      <p:transition spd="slow" p14:dur="5000" advClick="0" advTm="9000">
        <p14:window dir="vert"/>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333</Words>
  <Application>Microsoft Office PowerPoint</Application>
  <PresentationFormat>Grand écran</PresentationFormat>
  <Paragraphs>49</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6</cp:revision>
  <dcterms:created xsi:type="dcterms:W3CDTF">2024-02-14T15:27:03Z</dcterms:created>
  <dcterms:modified xsi:type="dcterms:W3CDTF">2024-03-04T06:37:32Z</dcterms:modified>
</cp:coreProperties>
</file>