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708" r:id="rId3"/>
    <p:sldMasterId id="2147483720" r:id="rId4"/>
  </p:sldMasterIdLst>
  <p:notesMasterIdLst>
    <p:notesMasterId r:id="rId50"/>
  </p:notesMasterIdLst>
  <p:sldIdLst>
    <p:sldId id="420" r:id="rId5"/>
    <p:sldId id="423" r:id="rId6"/>
    <p:sldId id="426" r:id="rId7"/>
    <p:sldId id="427" r:id="rId8"/>
    <p:sldId id="428" r:id="rId9"/>
    <p:sldId id="429" r:id="rId10"/>
    <p:sldId id="430" r:id="rId11"/>
    <p:sldId id="431" r:id="rId12"/>
    <p:sldId id="432" r:id="rId13"/>
    <p:sldId id="433" r:id="rId14"/>
    <p:sldId id="434" r:id="rId15"/>
    <p:sldId id="435" r:id="rId16"/>
    <p:sldId id="437" r:id="rId17"/>
    <p:sldId id="438" r:id="rId18"/>
    <p:sldId id="439" r:id="rId19"/>
    <p:sldId id="440" r:id="rId20"/>
    <p:sldId id="441" r:id="rId21"/>
    <p:sldId id="442" r:id="rId22"/>
    <p:sldId id="443" r:id="rId23"/>
    <p:sldId id="444" r:id="rId24"/>
    <p:sldId id="445" r:id="rId25"/>
    <p:sldId id="446" r:id="rId26"/>
    <p:sldId id="447" r:id="rId27"/>
    <p:sldId id="448" r:id="rId28"/>
    <p:sldId id="449" r:id="rId29"/>
    <p:sldId id="450" r:id="rId30"/>
    <p:sldId id="451" r:id="rId31"/>
    <p:sldId id="452" r:id="rId32"/>
    <p:sldId id="453" r:id="rId33"/>
    <p:sldId id="454" r:id="rId34"/>
    <p:sldId id="455" r:id="rId35"/>
    <p:sldId id="456" r:id="rId36"/>
    <p:sldId id="457" r:id="rId37"/>
    <p:sldId id="458" r:id="rId38"/>
    <p:sldId id="459" r:id="rId39"/>
    <p:sldId id="460" r:id="rId40"/>
    <p:sldId id="461" r:id="rId41"/>
    <p:sldId id="462" r:id="rId42"/>
    <p:sldId id="463" r:id="rId43"/>
    <p:sldId id="464" r:id="rId44"/>
    <p:sldId id="465" r:id="rId45"/>
    <p:sldId id="466" r:id="rId46"/>
    <p:sldId id="425" r:id="rId47"/>
    <p:sldId id="436" r:id="rId48"/>
    <p:sldId id="301" r:id="rId49"/>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P1xRaIAZL1IYnupG1IUXw==" hashData="RpoTUSKZpxmAGVFXjq9mFtWIYLc="/>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6" autoAdjust="0"/>
    <p:restoredTop sz="94660"/>
  </p:normalViewPr>
  <p:slideViewPr>
    <p:cSldViewPr>
      <p:cViewPr varScale="1">
        <p:scale>
          <a:sx n="77" d="100"/>
          <a:sy n="77" d="100"/>
        </p:scale>
        <p:origin x="-1206" y="-90"/>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10/03/2024</a:t>
            </a:fld>
            <a:endParaRPr lang="fr-FR"/>
          </a:p>
        </p:txBody>
      </p:sp>
      <p:sp>
        <p:nvSpPr>
          <p:cNvPr id="4" name="Espace réservé de l'image des diapositives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pPr/>
              <a:t>10/03/2024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pPr/>
              <a:t>‹N°›</a:t>
            </a:fld>
            <a:endParaRPr lang="fr-FR"/>
          </a:p>
        </p:txBody>
      </p:sp>
    </p:spTree>
  </p:cSld>
  <p:clrMapOvr>
    <a:masterClrMapping/>
  </p:clrMapOvr>
  <p:transition spd="slow" advTm="4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8"/>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5"/>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2" y="1789662"/>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6"/>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9"/>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3"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72"/>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4" y="1289572"/>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4"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57"/>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9" y="178965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3"/>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0"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9"/>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1" y="1289569"/>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1"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2"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2" y="1205554"/>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pPr/>
              <a:t>10/03/2024</a:t>
            </a:fld>
            <a:endParaRPr lang="fr-F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3" y="230714"/>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3"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slow" advTm="4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0" y="230711"/>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0"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2"/>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10/03/2024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2"/>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2"/>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spd="slow" advTm="4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0.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0.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0.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0.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0.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40.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0.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0.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40.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0.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40.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40.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0.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40.xml"/></Relationships>
</file>

<file path=ppt/slides/_rels/slide45.xml.rels><?xml version="1.0" encoding="UTF-8" standalone="yes"?>
<Relationships xmlns="http://schemas.openxmlformats.org/package/2006/relationships"><Relationship Id="rId3" Type="http://schemas.openxmlformats.org/officeDocument/2006/relationships/image" Target="../media/image51.gif"/><Relationship Id="rId7" Type="http://schemas.openxmlformats.org/officeDocument/2006/relationships/image" Target="../media/image55.gif"/><Relationship Id="rId2" Type="http://schemas.openxmlformats.org/officeDocument/2006/relationships/image" Target="../media/image50.jpeg"/><Relationship Id="rId1" Type="http://schemas.openxmlformats.org/officeDocument/2006/relationships/slideLayout" Target="../slideLayouts/slideLayout7.xml"/><Relationship Id="rId6" Type="http://schemas.openxmlformats.org/officeDocument/2006/relationships/image" Target="../media/image54.gif"/><Relationship Id="rId5" Type="http://schemas.openxmlformats.org/officeDocument/2006/relationships/image" Target="../media/image53.jpeg"/><Relationship Id="rId4" Type="http://schemas.openxmlformats.org/officeDocument/2006/relationships/image" Target="../media/image52.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 r="-1000"/>
          </a:stretch>
        </a:blipFill>
        <a:effectLst/>
      </p:bgPr>
    </p:bg>
    <p:spTree>
      <p:nvGrpSpPr>
        <p:cNvPr id="1" name=""/>
        <p:cNvGrpSpPr/>
        <p:nvPr/>
      </p:nvGrpSpPr>
      <p:grpSpPr>
        <a:xfrm>
          <a:off x="0" y="0"/>
          <a:ext cx="0" cy="0"/>
          <a:chOff x="0" y="0"/>
          <a:chExt cx="0" cy="0"/>
        </a:xfrm>
      </p:grpSpPr>
      <p:sp>
        <p:nvSpPr>
          <p:cNvPr id="3" name="ZoneTexte 2"/>
          <p:cNvSpPr txBox="1"/>
          <p:nvPr/>
        </p:nvSpPr>
        <p:spPr>
          <a:xfrm>
            <a:off x="0" y="4536000"/>
            <a:ext cx="1367208" cy="1200329"/>
          </a:xfrm>
          <a:prstGeom prst="rect">
            <a:avLst/>
          </a:prstGeom>
          <a:noFill/>
        </p:spPr>
        <p:txBody>
          <a:bodyPr wrap="square" rtlCol="0">
            <a:spAutoFit/>
          </a:bodyPr>
          <a:lstStyle/>
          <a:p>
            <a:pPr algn="ctr"/>
            <a:r>
              <a:rPr lang="fr-FR" sz="2400" b="1" dirty="0" smtClean="0">
                <a:solidFill>
                  <a:prstClr val="black"/>
                </a:solidFill>
                <a:latin typeface="Chiller" pitchFamily="82" charset="0"/>
              </a:rPr>
              <a:t> </a:t>
            </a:r>
            <a:r>
              <a:rPr lang="fr-FR" sz="2400" b="1" dirty="0" smtClean="0">
                <a:latin typeface="Chiller" pitchFamily="82" charset="0"/>
              </a:rPr>
              <a:t>L’œil </a:t>
            </a:r>
          </a:p>
          <a:p>
            <a:pPr algn="ctr"/>
            <a:r>
              <a:rPr lang="fr-FR" sz="2400" b="1" dirty="0" smtClean="0">
                <a:latin typeface="Chiller" pitchFamily="82" charset="0"/>
              </a:rPr>
              <a:t>de chaque</a:t>
            </a:r>
          </a:p>
          <a:p>
            <a:pPr algn="ctr"/>
            <a:r>
              <a:rPr lang="fr-FR" sz="2400" b="1" dirty="0" smtClean="0">
                <a:latin typeface="Chiller" pitchFamily="82" charset="0"/>
              </a:rPr>
              <a:t> photographe</a:t>
            </a:r>
            <a:endParaRPr lang="fr-FR" sz="2400" b="1" dirty="0">
              <a:latin typeface="Chiller" pitchFamily="82" charset="0"/>
            </a:endParaRPr>
          </a:p>
        </p:txBody>
      </p:sp>
      <p:sp>
        <p:nvSpPr>
          <p:cNvPr id="4" name="ZoneTexte 3"/>
          <p:cNvSpPr txBox="1"/>
          <p:nvPr/>
        </p:nvSpPr>
        <p:spPr>
          <a:xfrm>
            <a:off x="7380000" y="4860000"/>
            <a:ext cx="1215397" cy="830997"/>
          </a:xfrm>
          <a:prstGeom prst="rect">
            <a:avLst/>
          </a:prstGeom>
          <a:noFill/>
        </p:spPr>
        <p:txBody>
          <a:bodyPr wrap="none" rtlCol="0">
            <a:spAutoFit/>
          </a:bodyPr>
          <a:lstStyle/>
          <a:p>
            <a:pPr algn="ctr"/>
            <a:r>
              <a:rPr lang="fr-FR" sz="2400" b="1" dirty="0" smtClean="0">
                <a:latin typeface="Chiller" pitchFamily="82" charset="0"/>
              </a:rPr>
              <a:t>mérite</a:t>
            </a:r>
          </a:p>
          <a:p>
            <a:pPr algn="ctr"/>
            <a:r>
              <a:rPr lang="fr-FR" sz="2400" b="1" dirty="0" smtClean="0">
                <a:latin typeface="Chiller" pitchFamily="82" charset="0"/>
              </a:rPr>
              <a:t> son détour</a:t>
            </a:r>
            <a:endParaRPr lang="fr-FR" sz="2400" b="1" dirty="0">
              <a:latin typeface="Chiller" pitchFamily="82" charset="0"/>
            </a:endParaRPr>
          </a:p>
        </p:txBody>
      </p:sp>
      <p:pic>
        <p:nvPicPr>
          <p:cNvPr id="5" name="Image 4" descr="0a0000004 souris-non.gif"/>
          <p:cNvPicPr>
            <a:picLocks noChangeAspect="1"/>
          </p:cNvPicPr>
          <p:nvPr/>
        </p:nvPicPr>
        <p:blipFill>
          <a:blip r:embed="rId4" cstate="print"/>
          <a:stretch>
            <a:fillRect/>
          </a:stretch>
        </p:blipFill>
        <p:spPr>
          <a:xfrm>
            <a:off x="468000" y="1224000"/>
            <a:ext cx="852554" cy="1080000"/>
          </a:xfrm>
          <a:prstGeom prst="rect">
            <a:avLst/>
          </a:prstGeom>
        </p:spPr>
      </p:pic>
      <p:sp>
        <p:nvSpPr>
          <p:cNvPr id="6" name="Rectangle 5"/>
          <p:cNvSpPr/>
          <p:nvPr/>
        </p:nvSpPr>
        <p:spPr>
          <a:xfrm>
            <a:off x="1368053" y="216000"/>
            <a:ext cx="5616624" cy="76944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400" b="1" dirty="0" smtClean="0">
                <a:ln w="0">
                  <a:noFill/>
                </a:ln>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16200000" scaled="0"/>
                  <a:tileRect/>
                </a:gradFill>
                <a:effectLst>
                  <a:innerShdw blurRad="69850" dist="43180" dir="5400000">
                    <a:srgbClr val="000000">
                      <a:alpha val="65000"/>
                    </a:srgbClr>
                  </a:innerShdw>
                </a:effectLst>
                <a:latin typeface="Algerian" pitchFamily="82" charset="0"/>
              </a:rPr>
              <a:t>Benfeld</a:t>
            </a:r>
            <a:endParaRPr lang="fr-FR" sz="6000" b="1" dirty="0" smtClean="0">
              <a:ln w="0">
                <a:noFill/>
              </a:ln>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16200000" scaled="0"/>
                <a:tileRect/>
              </a:gradFill>
              <a:effectLst>
                <a:innerShdw blurRad="69850" dist="43180" dir="5400000">
                  <a:srgbClr val="000000">
                    <a:alpha val="65000"/>
                  </a:srgbClr>
                </a:innerShdw>
              </a:effectLst>
              <a:latin typeface="Algerian" pitchFamily="82" charset="0"/>
            </a:endParaRPr>
          </a:p>
        </p:txBody>
      </p:sp>
      <p:sp>
        <p:nvSpPr>
          <p:cNvPr id="7" name="ZoneTexte 6"/>
          <p:cNvSpPr txBox="1"/>
          <p:nvPr/>
        </p:nvSpPr>
        <p:spPr>
          <a:xfrm>
            <a:off x="2844000" y="1188000"/>
            <a:ext cx="3240360" cy="1938992"/>
          </a:xfrm>
          <a:prstGeom prst="rect">
            <a:avLst/>
          </a:prstGeom>
          <a:noFill/>
        </p:spPr>
        <p:txBody>
          <a:bodyPr wrap="square" rtlCol="0">
            <a:spAutoFit/>
          </a:bodyPr>
          <a:lstStyle/>
          <a:p>
            <a:pPr algn="ctr"/>
            <a:r>
              <a:rPr lang="fr-FR" sz="2000" b="1" dirty="0" smtClean="0">
                <a:ln>
                  <a:solidFill>
                    <a:srgbClr val="FFC000"/>
                  </a:solidFill>
                </a:ln>
                <a:solidFill>
                  <a:prstClr val="black"/>
                </a:solidFill>
                <a:latin typeface="Arial Black" pitchFamily="34" charset="0"/>
              </a:rPr>
              <a:t>Cette petite ville, avec son hameau </a:t>
            </a:r>
          </a:p>
          <a:p>
            <a:pPr algn="ctr"/>
            <a:r>
              <a:rPr lang="fr-FR" sz="2000" b="1" dirty="0" smtClean="0">
                <a:ln>
                  <a:solidFill>
                    <a:srgbClr val="FFC000"/>
                  </a:solidFill>
                </a:ln>
                <a:solidFill>
                  <a:prstClr val="black"/>
                </a:solidFill>
                <a:latin typeface="Arial Black" pitchFamily="34" charset="0"/>
              </a:rPr>
              <a:t>de </a:t>
            </a:r>
            <a:r>
              <a:rPr lang="fr-FR" sz="2000" b="1" dirty="0" err="1" smtClean="0">
                <a:ln>
                  <a:solidFill>
                    <a:srgbClr val="FFC000"/>
                  </a:solidFill>
                </a:ln>
                <a:solidFill>
                  <a:prstClr val="black"/>
                </a:solidFill>
                <a:latin typeface="Arial Black" pitchFamily="34" charset="0"/>
              </a:rPr>
              <a:t>Ehl</a:t>
            </a:r>
            <a:r>
              <a:rPr lang="fr-FR" sz="2000" b="1" dirty="0" smtClean="0">
                <a:ln>
                  <a:solidFill>
                    <a:srgbClr val="FFC000"/>
                  </a:solidFill>
                </a:ln>
                <a:solidFill>
                  <a:prstClr val="black"/>
                </a:solidFill>
                <a:latin typeface="Arial Black" pitchFamily="34" charset="0"/>
              </a:rPr>
              <a:t>, située </a:t>
            </a:r>
          </a:p>
          <a:p>
            <a:pPr algn="ctr"/>
            <a:r>
              <a:rPr lang="fr-FR" sz="2000" b="1" dirty="0" smtClean="0">
                <a:ln>
                  <a:solidFill>
                    <a:srgbClr val="FFC000"/>
                  </a:solidFill>
                </a:ln>
                <a:solidFill>
                  <a:prstClr val="black"/>
                </a:solidFill>
                <a:latin typeface="Arial Black" pitchFamily="34" charset="0"/>
              </a:rPr>
              <a:t>dans la plaine d’Erstein en </a:t>
            </a:r>
          </a:p>
          <a:p>
            <a:pPr algn="ctr"/>
            <a:r>
              <a:rPr lang="fr-FR" sz="2000" b="1" dirty="0" smtClean="0">
                <a:ln>
                  <a:solidFill>
                    <a:srgbClr val="FFC000"/>
                  </a:solidFill>
                </a:ln>
                <a:solidFill>
                  <a:prstClr val="black"/>
                </a:solidFill>
                <a:latin typeface="Arial Black" pitchFamily="34" charset="0"/>
              </a:rPr>
              <a:t>     bordure du Ried</a:t>
            </a:r>
            <a:endParaRPr lang="fr-FR" sz="2400" dirty="0">
              <a:ln>
                <a:solidFill>
                  <a:srgbClr val="FFC000"/>
                </a:solidFill>
              </a:ln>
              <a:solidFill>
                <a:prstClr val="black"/>
              </a:solidFill>
              <a:latin typeface="Arial Black" pitchFamily="34" charset="0"/>
            </a:endParaRPr>
          </a:p>
        </p:txBody>
      </p:sp>
      <p:pic>
        <p:nvPicPr>
          <p:cNvPr id="8" name="Image 7" descr="Blason_Benfeld_FR_Bas-Rhin.svg.png"/>
          <p:cNvPicPr>
            <a:picLocks noChangeAspect="1"/>
          </p:cNvPicPr>
          <p:nvPr/>
        </p:nvPicPr>
        <p:blipFill>
          <a:blip r:embed="rId5" cstate="print"/>
          <a:stretch>
            <a:fillRect/>
          </a:stretch>
        </p:blipFill>
        <p:spPr>
          <a:xfrm>
            <a:off x="1728093" y="4104655"/>
            <a:ext cx="719400" cy="792000"/>
          </a:xfrm>
          <a:prstGeom prst="rect">
            <a:avLst/>
          </a:prstGeom>
        </p:spPr>
      </p:pic>
      <p:pic>
        <p:nvPicPr>
          <p:cNvPr id="9" name="Image 8" descr="Blason_département_fr_Bas-Rhin.svg.png"/>
          <p:cNvPicPr>
            <a:picLocks noChangeAspect="1"/>
          </p:cNvPicPr>
          <p:nvPr/>
        </p:nvPicPr>
        <p:blipFill>
          <a:blip r:embed="rId6" cstate="print"/>
          <a:stretch>
            <a:fillRect/>
          </a:stretch>
        </p:blipFill>
        <p:spPr>
          <a:xfrm>
            <a:off x="6048573" y="4320679"/>
            <a:ext cx="720003" cy="792000"/>
          </a:xfrm>
          <a:prstGeom prst="rect">
            <a:avLst/>
          </a:prstGeom>
        </p:spPr>
      </p:pic>
      <p:pic>
        <p:nvPicPr>
          <p:cNvPr id="10" name="Berstett Gala du groupe .wav">
            <a:hlinkClick r:id="" action="ppaction://media"/>
          </p:cNvPr>
          <p:cNvPicPr>
            <a:picLocks noRot="1" noChangeAspect="1"/>
          </p:cNvPicPr>
          <p:nvPr>
            <a:wavAudioFile r:embed="rId1" name="Berstett Gala du groupe .wav"/>
          </p:nvPr>
        </p:nvPicPr>
        <p:blipFill>
          <a:blip r:embed="rId7" cstate="print"/>
          <a:stretch>
            <a:fillRect/>
          </a:stretch>
        </p:blipFill>
        <p:spPr>
          <a:xfrm>
            <a:off x="4104357" y="3312567"/>
            <a:ext cx="304800" cy="304800"/>
          </a:xfrm>
          <a:prstGeom prst="rect">
            <a:avLst/>
          </a:prstGeom>
        </p:spPr>
      </p:pic>
      <p:sp>
        <p:nvSpPr>
          <p:cNvPr id="12" name="Rectangle 11"/>
          <p:cNvSpPr/>
          <p:nvPr/>
        </p:nvSpPr>
        <p:spPr>
          <a:xfrm>
            <a:off x="1836000" y="4932000"/>
            <a:ext cx="4320480" cy="584775"/>
          </a:xfrm>
          <a:prstGeom prst="rect">
            <a:avLst/>
          </a:prstGeom>
        </p:spPr>
        <p:txBody>
          <a:bodyPr wrap="square">
            <a:spAutoFit/>
          </a:bodyPr>
          <a:lstStyle/>
          <a:p>
            <a:pPr algn="ctr"/>
            <a:r>
              <a:rPr lang="fr-FR" sz="1600" b="1" dirty="0" smtClean="0">
                <a:latin typeface="Arial Narrow" pitchFamily="34" charset="0"/>
              </a:rPr>
              <a:t>Photos  d’un  amoureux  et  passionné </a:t>
            </a:r>
          </a:p>
          <a:p>
            <a:pPr algn="ctr"/>
            <a:r>
              <a:rPr lang="fr-FR" sz="1600" b="1" dirty="0" smtClean="0">
                <a:latin typeface="Arial Narrow" pitchFamily="34" charset="0"/>
              </a:rPr>
              <a:t>du  territoire  pour  le  plaisir  du  partage</a:t>
            </a:r>
            <a:endParaRPr lang="fr-FR" sz="1600" b="1" dirty="0">
              <a:latin typeface="Arial Narrow" pitchFamily="34" charset="0"/>
            </a:endParaRPr>
          </a:p>
        </p:txBody>
      </p:sp>
    </p:spTree>
  </p:cSld>
  <p:clrMapOvr>
    <a:masterClrMapping/>
  </p:clrMapOvr>
  <p:transition spd="slow" advTm="2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27" presetClass="entr" presetSubtype="0" fill="hold" grpId="0" nodeType="afterEffect">
                                  <p:stCondLst>
                                    <p:cond delay="1000"/>
                                  </p:stCondLst>
                                  <p:iterate type="lt">
                                    <p:tmPct val="50000"/>
                                  </p:iterate>
                                  <p:childTnLst>
                                    <p:set>
                                      <p:cBhvr>
                                        <p:cTn id="9" dur="1" fill="hold">
                                          <p:stCondLst>
                                            <p:cond delay="0"/>
                                          </p:stCondLst>
                                        </p:cTn>
                                        <p:tgtEl>
                                          <p:spTgt spid="6"/>
                                        </p:tgtEl>
                                        <p:attrNameLst>
                                          <p:attrName>style.visibility</p:attrName>
                                        </p:attrNameLst>
                                      </p:cBhvr>
                                      <p:to>
                                        <p:strVal val="visible"/>
                                      </p:to>
                                    </p:set>
                                    <p:anim calcmode="discrete" valueType="clr">
                                      <p:cBhvr override="childStyle">
                                        <p:cTn id="10" dur="100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11" dur="1000"/>
                                        <p:tgtEl>
                                          <p:spTgt spid="6"/>
                                        </p:tgtEl>
                                        <p:attrNameLst>
                                          <p:attrName>fillcolor</p:attrName>
                                        </p:attrNameLst>
                                      </p:cBhvr>
                                      <p:tavLst>
                                        <p:tav tm="0">
                                          <p:val>
                                            <p:clrVal>
                                              <a:schemeClr val="accent2"/>
                                            </p:clrVal>
                                          </p:val>
                                        </p:tav>
                                        <p:tav tm="50000">
                                          <p:val>
                                            <p:clrVal>
                                              <a:schemeClr val="hlink"/>
                                            </p:clrVal>
                                          </p:val>
                                        </p:tav>
                                      </p:tavLst>
                                    </p:anim>
                                    <p:set>
                                      <p:cBhvr>
                                        <p:cTn id="12" dur="1000"/>
                                        <p:tgtEl>
                                          <p:spTgt spid="6"/>
                                        </p:tgtEl>
                                        <p:attrNameLst>
                                          <p:attrName>fill.type</p:attrName>
                                        </p:attrNameLst>
                                      </p:cBhvr>
                                      <p:to>
                                        <p:strVal val="solid"/>
                                      </p:to>
                                    </p:set>
                                  </p:childTnLst>
                                </p:cTn>
                              </p:par>
                            </p:childTnLst>
                          </p:cTn>
                        </p:par>
                        <p:par>
                          <p:cTn id="13" fill="hold">
                            <p:stCondLst>
                              <p:cond delay="5000"/>
                            </p:stCondLst>
                            <p:childTnLst>
                              <p:par>
                                <p:cTn id="14" presetID="40" presetClass="entr" presetSubtype="0" fill="hold" nodeType="after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Effect transition="in" filter="fade">
                                      <p:cBhvr>
                                        <p:cTn id="16" dur="1000"/>
                                        <p:tgtEl>
                                          <p:spTgt spid="7">
                                            <p:txEl>
                                              <p:pRg st="0" end="0"/>
                                            </p:txEl>
                                          </p:spTgt>
                                        </p:tgtEl>
                                      </p:cBhvr>
                                    </p:animEffect>
                                    <p:anim calcmode="lin" valueType="num">
                                      <p:cBhvr>
                                        <p:cTn id="17" dur="1000" fill="hold"/>
                                        <p:tgtEl>
                                          <p:spTgt spid="7">
                                            <p:txEl>
                                              <p:pRg st="0" end="0"/>
                                            </p:txEl>
                                          </p:spTgt>
                                        </p:tgtEl>
                                        <p:attrNameLst>
                                          <p:attrName>ppt_x</p:attrName>
                                        </p:attrNameLst>
                                      </p:cBhvr>
                                      <p:tavLst>
                                        <p:tav tm="0">
                                          <p:val>
                                            <p:strVal val="#ppt_x-.1"/>
                                          </p:val>
                                        </p:tav>
                                        <p:tav tm="100000">
                                          <p:val>
                                            <p:strVal val="#ppt_x"/>
                                          </p:val>
                                        </p:tav>
                                      </p:tavLst>
                                    </p:anim>
                                    <p:anim calcmode="lin" valueType="num">
                                      <p:cBhvr>
                                        <p:cTn id="18" dur="10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par>
                          <p:cTn id="19" fill="hold">
                            <p:stCondLst>
                              <p:cond delay="8900"/>
                            </p:stCondLst>
                            <p:childTnLst>
                              <p:par>
                                <p:cTn id="20" presetID="40" presetClass="entr" presetSubtype="0" fill="hold" nodeType="afterEffect">
                                  <p:stCondLst>
                                    <p:cond delay="0"/>
                                  </p:stCondLst>
                                  <p:iterate type="lt">
                                    <p:tmPct val="10000"/>
                                  </p:iterate>
                                  <p:childTnLst>
                                    <p:set>
                                      <p:cBhvr>
                                        <p:cTn id="21" dur="1" fill="hold">
                                          <p:stCondLst>
                                            <p:cond delay="0"/>
                                          </p:stCondLst>
                                        </p:cTn>
                                        <p:tgtEl>
                                          <p:spTgt spid="7">
                                            <p:txEl>
                                              <p:pRg st="1" end="1"/>
                                            </p:txEl>
                                          </p:spTgt>
                                        </p:tgtEl>
                                        <p:attrNameLst>
                                          <p:attrName>style.visibility</p:attrName>
                                        </p:attrNameLst>
                                      </p:cBhvr>
                                      <p:to>
                                        <p:strVal val="visible"/>
                                      </p:to>
                                    </p:set>
                                    <p:animEffect transition="in" filter="fade">
                                      <p:cBhvr>
                                        <p:cTn id="22" dur="1000"/>
                                        <p:tgtEl>
                                          <p:spTgt spid="7">
                                            <p:txEl>
                                              <p:pRg st="1" end="1"/>
                                            </p:txEl>
                                          </p:spTgt>
                                        </p:tgtEl>
                                      </p:cBhvr>
                                    </p:animEffect>
                                    <p:anim calcmode="lin" valueType="num">
                                      <p:cBhvr>
                                        <p:cTn id="23" dur="1000" fill="hold"/>
                                        <p:tgtEl>
                                          <p:spTgt spid="7">
                                            <p:txEl>
                                              <p:pRg st="1" end="1"/>
                                            </p:txEl>
                                          </p:spTgt>
                                        </p:tgtEl>
                                        <p:attrNameLst>
                                          <p:attrName>ppt_x</p:attrName>
                                        </p:attrNameLst>
                                      </p:cBhvr>
                                      <p:tavLst>
                                        <p:tav tm="0">
                                          <p:val>
                                            <p:strVal val="#ppt_x-.1"/>
                                          </p:val>
                                        </p:tav>
                                        <p:tav tm="100000">
                                          <p:val>
                                            <p:strVal val="#ppt_x"/>
                                          </p:val>
                                        </p:tav>
                                      </p:tavLst>
                                    </p:anim>
                                    <p:anim calcmode="lin" valueType="num">
                                      <p:cBhvr>
                                        <p:cTn id="24" dur="1000" fill="hold"/>
                                        <p:tgtEl>
                                          <p:spTgt spid="7">
                                            <p:txEl>
                                              <p:pRg st="1" end="1"/>
                                            </p:txEl>
                                          </p:spTgt>
                                        </p:tgtEl>
                                        <p:attrNameLst>
                                          <p:attrName>ppt_y</p:attrName>
                                        </p:attrNameLst>
                                      </p:cBhvr>
                                      <p:tavLst>
                                        <p:tav tm="0">
                                          <p:val>
                                            <p:strVal val="#ppt_y"/>
                                          </p:val>
                                        </p:tav>
                                        <p:tav tm="100000">
                                          <p:val>
                                            <p:strVal val="#ppt_y"/>
                                          </p:val>
                                        </p:tav>
                                      </p:tavLst>
                                    </p:anim>
                                  </p:childTnLst>
                                </p:cTn>
                              </p:par>
                            </p:childTnLst>
                          </p:cTn>
                        </p:par>
                        <p:par>
                          <p:cTn id="25" fill="hold">
                            <p:stCondLst>
                              <p:cond delay="11000"/>
                            </p:stCondLst>
                            <p:childTnLst>
                              <p:par>
                                <p:cTn id="26" presetID="40" presetClass="entr" presetSubtype="0" fill="hold" nodeType="afterEffect">
                                  <p:stCondLst>
                                    <p:cond delay="0"/>
                                  </p:stCondLst>
                                  <p:iterate type="lt">
                                    <p:tmPct val="10000"/>
                                  </p:iterate>
                                  <p:childTnLst>
                                    <p:set>
                                      <p:cBhvr>
                                        <p:cTn id="27" dur="1" fill="hold">
                                          <p:stCondLst>
                                            <p:cond delay="0"/>
                                          </p:stCondLst>
                                        </p:cTn>
                                        <p:tgtEl>
                                          <p:spTgt spid="7">
                                            <p:txEl>
                                              <p:pRg st="2" end="2"/>
                                            </p:txEl>
                                          </p:spTgt>
                                        </p:tgtEl>
                                        <p:attrNameLst>
                                          <p:attrName>style.visibility</p:attrName>
                                        </p:attrNameLst>
                                      </p:cBhvr>
                                      <p:to>
                                        <p:strVal val="visible"/>
                                      </p:to>
                                    </p:set>
                                    <p:animEffect transition="in" filter="fade">
                                      <p:cBhvr>
                                        <p:cTn id="28" dur="1000"/>
                                        <p:tgtEl>
                                          <p:spTgt spid="7">
                                            <p:txEl>
                                              <p:pRg st="2" end="2"/>
                                            </p:txEl>
                                          </p:spTgt>
                                        </p:tgtEl>
                                      </p:cBhvr>
                                    </p:animEffect>
                                    <p:anim calcmode="lin" valueType="num">
                                      <p:cBhvr>
                                        <p:cTn id="29" dur="1000" fill="hold"/>
                                        <p:tgtEl>
                                          <p:spTgt spid="7">
                                            <p:txEl>
                                              <p:pRg st="2" end="2"/>
                                            </p:txEl>
                                          </p:spTgt>
                                        </p:tgtEl>
                                        <p:attrNameLst>
                                          <p:attrName>ppt_x</p:attrName>
                                        </p:attrNameLst>
                                      </p:cBhvr>
                                      <p:tavLst>
                                        <p:tav tm="0">
                                          <p:val>
                                            <p:strVal val="#ppt_x-.1"/>
                                          </p:val>
                                        </p:tav>
                                        <p:tav tm="100000">
                                          <p:val>
                                            <p:strVal val="#ppt_x"/>
                                          </p:val>
                                        </p:tav>
                                      </p:tavLst>
                                    </p:anim>
                                    <p:anim calcmode="lin" valueType="num">
                                      <p:cBhvr>
                                        <p:cTn id="30" dur="1000" fill="hold"/>
                                        <p:tgtEl>
                                          <p:spTgt spid="7">
                                            <p:txEl>
                                              <p:pRg st="2" end="2"/>
                                            </p:txEl>
                                          </p:spTgt>
                                        </p:tgtEl>
                                        <p:attrNameLst>
                                          <p:attrName>ppt_y</p:attrName>
                                        </p:attrNameLst>
                                      </p:cBhvr>
                                      <p:tavLst>
                                        <p:tav tm="0">
                                          <p:val>
                                            <p:strVal val="#ppt_y"/>
                                          </p:val>
                                        </p:tav>
                                        <p:tav tm="100000">
                                          <p:val>
                                            <p:strVal val="#ppt_y"/>
                                          </p:val>
                                        </p:tav>
                                      </p:tavLst>
                                    </p:anim>
                                  </p:childTnLst>
                                </p:cTn>
                              </p:par>
                            </p:childTnLst>
                          </p:cTn>
                        </p:par>
                        <p:par>
                          <p:cTn id="31" fill="hold">
                            <p:stCondLst>
                              <p:cond delay="14200"/>
                            </p:stCondLst>
                            <p:childTnLst>
                              <p:par>
                                <p:cTn id="32" presetID="40" presetClass="entr" presetSubtype="0" fill="hold" nodeType="afterEffect">
                                  <p:stCondLst>
                                    <p:cond delay="0"/>
                                  </p:stCondLst>
                                  <p:iterate type="lt">
                                    <p:tmPct val="10000"/>
                                  </p:iterate>
                                  <p:childTnLst>
                                    <p:set>
                                      <p:cBhvr>
                                        <p:cTn id="33" dur="1" fill="hold">
                                          <p:stCondLst>
                                            <p:cond delay="0"/>
                                          </p:stCondLst>
                                        </p:cTn>
                                        <p:tgtEl>
                                          <p:spTgt spid="7">
                                            <p:txEl>
                                              <p:pRg st="3" end="3"/>
                                            </p:txEl>
                                          </p:spTgt>
                                        </p:tgtEl>
                                        <p:attrNameLst>
                                          <p:attrName>style.visibility</p:attrName>
                                        </p:attrNameLst>
                                      </p:cBhvr>
                                      <p:to>
                                        <p:strVal val="visible"/>
                                      </p:to>
                                    </p:set>
                                    <p:animEffect transition="in" filter="fade">
                                      <p:cBhvr>
                                        <p:cTn id="34" dur="1000"/>
                                        <p:tgtEl>
                                          <p:spTgt spid="7">
                                            <p:txEl>
                                              <p:pRg st="3" end="3"/>
                                            </p:txEl>
                                          </p:spTgt>
                                        </p:tgtEl>
                                      </p:cBhvr>
                                    </p:animEffect>
                                    <p:anim calcmode="lin" valueType="num">
                                      <p:cBhvr>
                                        <p:cTn id="35" dur="1000" fill="hold"/>
                                        <p:tgtEl>
                                          <p:spTgt spid="7">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7">
                                            <p:txEl>
                                              <p:pRg st="3" end="3"/>
                                            </p:txEl>
                                          </p:spTgt>
                                        </p:tgtEl>
                                        <p:attrNameLst>
                                          <p:attrName>ppt_y</p:attrName>
                                        </p:attrNameLst>
                                      </p:cBhvr>
                                      <p:tavLst>
                                        <p:tav tm="0">
                                          <p:val>
                                            <p:strVal val="#ppt_y"/>
                                          </p:val>
                                        </p:tav>
                                        <p:tav tm="100000">
                                          <p:val>
                                            <p:strVal val="#ppt_y"/>
                                          </p:val>
                                        </p:tav>
                                      </p:tavLst>
                                    </p:anim>
                                  </p:childTnLst>
                                </p:cTn>
                              </p:par>
                            </p:childTnLst>
                          </p:cTn>
                        </p:par>
                        <p:par>
                          <p:cTn id="37" fill="hold">
                            <p:stCondLst>
                              <p:cond delay="16400"/>
                            </p:stCondLst>
                            <p:childTnLst>
                              <p:par>
                                <p:cTn id="38" presetID="14" presetClass="entr" presetSubtype="5" fill="hold" grpId="0" nodeType="afterEffect">
                                  <p:stCondLst>
                                    <p:cond delay="2000"/>
                                  </p:stCondLst>
                                  <p:childTnLst>
                                    <p:set>
                                      <p:cBhvr>
                                        <p:cTn id="39" dur="1" fill="hold">
                                          <p:stCondLst>
                                            <p:cond delay="0"/>
                                          </p:stCondLst>
                                        </p:cTn>
                                        <p:tgtEl>
                                          <p:spTgt spid="3"/>
                                        </p:tgtEl>
                                        <p:attrNameLst>
                                          <p:attrName>style.visibility</p:attrName>
                                        </p:attrNameLst>
                                      </p:cBhvr>
                                      <p:to>
                                        <p:strVal val="visible"/>
                                      </p:to>
                                    </p:set>
                                    <p:animEffect transition="in" filter="randombar(vertical)">
                                      <p:cBhvr>
                                        <p:cTn id="40" dur="2000"/>
                                        <p:tgtEl>
                                          <p:spTgt spid="3"/>
                                        </p:tgtEl>
                                      </p:cBhvr>
                                    </p:animEffect>
                                  </p:childTnLst>
                                </p:cTn>
                              </p:par>
                            </p:childTnLst>
                          </p:cTn>
                        </p:par>
                        <p:par>
                          <p:cTn id="41" fill="hold">
                            <p:stCondLst>
                              <p:cond delay="20400"/>
                            </p:stCondLst>
                            <p:childTnLst>
                              <p:par>
                                <p:cTn id="42" presetID="14" presetClass="entr" presetSubtype="10" fill="hold" grpId="0" nodeType="afterEffect">
                                  <p:stCondLst>
                                    <p:cond delay="1000"/>
                                  </p:stCondLst>
                                  <p:childTnLst>
                                    <p:set>
                                      <p:cBhvr>
                                        <p:cTn id="43" dur="1" fill="hold">
                                          <p:stCondLst>
                                            <p:cond delay="0"/>
                                          </p:stCondLst>
                                        </p:cTn>
                                        <p:tgtEl>
                                          <p:spTgt spid="4"/>
                                        </p:tgtEl>
                                        <p:attrNameLst>
                                          <p:attrName>style.visibility</p:attrName>
                                        </p:attrNameLst>
                                      </p:cBhvr>
                                      <p:to>
                                        <p:strVal val="visible"/>
                                      </p:to>
                                    </p:set>
                                    <p:animEffect transition="in" filter="randombar(horizontal)">
                                      <p:cBhvr>
                                        <p:cTn id="44" dur="2000"/>
                                        <p:tgtEl>
                                          <p:spTgt spid="4"/>
                                        </p:tgtEl>
                                      </p:cBhvr>
                                    </p:animEffect>
                                  </p:childTnLst>
                                </p:cTn>
                              </p:par>
                            </p:childTnLst>
                          </p:cTn>
                        </p:par>
                        <p:par>
                          <p:cTn id="45" fill="hold">
                            <p:stCondLst>
                              <p:cond delay="23400"/>
                            </p:stCondLst>
                            <p:childTnLst>
                              <p:par>
                                <p:cTn id="46" presetID="24" presetClass="entr" presetSubtype="0" fill="hold" grpId="0" nodeType="afterEffect">
                                  <p:stCondLst>
                                    <p:cond delay="2000"/>
                                  </p:stCondLst>
                                  <p:childTnLst>
                                    <p:set>
                                      <p:cBhvr>
                                        <p:cTn id="47" dur="1" fill="hold">
                                          <p:stCondLst>
                                            <p:cond delay="0"/>
                                          </p:stCondLst>
                                        </p:cTn>
                                        <p:tgtEl>
                                          <p:spTgt spid="12"/>
                                        </p:tgtEl>
                                        <p:attrNameLst>
                                          <p:attrName>style.visibility</p:attrName>
                                        </p:attrNameLst>
                                      </p:cBhvr>
                                      <p:to>
                                        <p:strVal val="visible"/>
                                      </p:to>
                                    </p:set>
                                    <p:anim to="" calcmode="lin" valueType="num">
                                      <p:cBhvr>
                                        <p:cTn id="48" dur="1" fill="hold"/>
                                        <p:tgtEl>
                                          <p:spTgt spid="12"/>
                                        </p:tgtEl>
                                        <p:attrNameLst>
                                          <p:attrName/>
                                        </p:attrNameLst>
                                      </p:cBhvr>
                                    </p:anim>
                                  </p:childTnLst>
                                </p:cTn>
                              </p:par>
                            </p:childTnLst>
                          </p:cTn>
                        </p:par>
                        <p:par>
                          <p:cTn id="49" fill="hold">
                            <p:stCondLst>
                              <p:cond delay="25400"/>
                            </p:stCondLst>
                            <p:childTnLst>
                              <p:par>
                                <p:cTn id="50" presetID="9" presetClass="entr" presetSubtype="0" fill="hold" nodeType="afterEffect">
                                  <p:stCondLst>
                                    <p:cond delay="1500"/>
                                  </p:stCondLst>
                                  <p:childTnLst>
                                    <p:set>
                                      <p:cBhvr>
                                        <p:cTn id="51" dur="1" fill="hold">
                                          <p:stCondLst>
                                            <p:cond delay="0"/>
                                          </p:stCondLst>
                                        </p:cTn>
                                        <p:tgtEl>
                                          <p:spTgt spid="5"/>
                                        </p:tgtEl>
                                        <p:attrNameLst>
                                          <p:attrName>style.visibility</p:attrName>
                                        </p:attrNameLst>
                                      </p:cBhvr>
                                      <p:to>
                                        <p:strVal val="visible"/>
                                      </p:to>
                                    </p:set>
                                    <p:animEffect transition="in" filter="dissolve">
                                      <p:cBhvr>
                                        <p:cTn id="5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53"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3" grpId="0"/>
      <p:bldP spid="4" grpId="0"/>
      <p:bldP spid="6"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5000"/>
            <a:lum/>
          </a:blip>
          <a:srcRect/>
          <a:stretch>
            <a:fillRect l="-8000" r="-8000"/>
          </a:stretch>
        </a:blipFill>
        <a:effectLst/>
      </p:bgPr>
    </p:bg>
    <p:spTree>
      <p:nvGrpSpPr>
        <p:cNvPr id="1" name=""/>
        <p:cNvGrpSpPr/>
        <p:nvPr/>
      </p:nvGrpSpPr>
      <p:grpSpPr>
        <a:xfrm>
          <a:off x="0" y="0"/>
          <a:ext cx="0" cy="0"/>
          <a:chOff x="0" y="0"/>
          <a:chExt cx="0" cy="0"/>
        </a:xfrm>
      </p:grpSpPr>
      <p:pic>
        <p:nvPicPr>
          <p:cNvPr id="2" name="Image 1" descr="0a0000003.gif"/>
          <p:cNvPicPr>
            <a:picLocks noChangeAspect="1"/>
          </p:cNvPicPr>
          <p:nvPr/>
        </p:nvPicPr>
        <p:blipFill>
          <a:blip r:embed="rId3" cstate="print"/>
          <a:stretch>
            <a:fillRect/>
          </a:stretch>
        </p:blipFill>
        <p:spPr>
          <a:xfrm>
            <a:off x="8244002" y="5364007"/>
            <a:ext cx="371475" cy="371475"/>
          </a:xfrm>
          <a:prstGeom prst="rect">
            <a:avLst/>
          </a:prstGeom>
        </p:spPr>
      </p:pic>
      <p:sp>
        <p:nvSpPr>
          <p:cNvPr id="3" name="Rectangle 2"/>
          <p:cNvSpPr/>
          <p:nvPr/>
        </p:nvSpPr>
        <p:spPr>
          <a:xfrm>
            <a:off x="0" y="-36000"/>
            <a:ext cx="8640763" cy="5786199"/>
          </a:xfrm>
          <a:prstGeom prst="rect">
            <a:avLst/>
          </a:prstGeom>
        </p:spPr>
        <p:txBody>
          <a:bodyPr wrap="square">
            <a:spAutoFit/>
          </a:bodyPr>
          <a:lstStyle/>
          <a:p>
            <a:pPr algn="ctr"/>
            <a:r>
              <a:rPr lang="fr-FR" sz="2800" b="1" dirty="0" smtClean="0"/>
              <a:t>Benfeld</a:t>
            </a:r>
            <a:r>
              <a:rPr lang="fr-FR" dirty="0" smtClean="0"/>
              <a:t>, est à l’origine une annexe de la ville gallo-romaine d’</a:t>
            </a:r>
            <a:r>
              <a:rPr lang="fr-FR" dirty="0" err="1" smtClean="0"/>
              <a:t>Hellelum</a:t>
            </a:r>
            <a:r>
              <a:rPr lang="fr-FR" dirty="0" smtClean="0"/>
              <a:t>, aujourd’hui </a:t>
            </a:r>
            <a:r>
              <a:rPr lang="fr-FR" dirty="0" err="1" smtClean="0"/>
              <a:t>Ehl</a:t>
            </a:r>
            <a:r>
              <a:rPr lang="fr-FR" dirty="0" smtClean="0"/>
              <a:t>, détruite en 407 par les Vandales. En 1306, l’empereur Albert 1er élève Benfeld, dotée de fortifications, au rang de ville. </a:t>
            </a:r>
          </a:p>
          <a:p>
            <a:pPr algn="ctr"/>
            <a:r>
              <a:rPr lang="fr-FR" dirty="0" smtClean="0"/>
              <a:t>En 1394, l’évêque de Strasbourg dut donner Benfeld en gage à la ville de Strasbourg. En redevenant propriété de l’évêché de Strasbourg en 1538, Benfeld devient chef-lieu du plus grand bailliage. </a:t>
            </a:r>
          </a:p>
          <a:p>
            <a:pPr algn="ctr"/>
            <a:r>
              <a:rPr lang="fr-FR" dirty="0" smtClean="0"/>
              <a:t>Pendant la guerre de Trente Ans, à la fin du mois d'août 1632, les forces suédoises commandées par le maréchal Horn et le rhingrave Othon-Louis, comte de Salm, franchirent le pont entre Kehl et Strasbourg puis enlevèrent Obernai et Erstein. Ayant récupéré les pièces d'artillerie de Strasbourg les Suédois mirent le siège devant la forteresse épiscopale de Benfeld. Défendue par ses habitants et Louis Zorn von </a:t>
            </a:r>
            <a:r>
              <a:rPr lang="fr-FR" dirty="0" err="1" smtClean="0"/>
              <a:t>Bulach</a:t>
            </a:r>
            <a:r>
              <a:rPr lang="fr-FR" dirty="0" smtClean="0"/>
              <a:t>, la ville résiste pendant 66 jours au siège qui avait débuté le 16 septembre 1632.</a:t>
            </a:r>
          </a:p>
          <a:p>
            <a:pPr algn="ctr"/>
            <a:r>
              <a:rPr lang="fr-FR" dirty="0" smtClean="0"/>
              <a:t>Les fortifications, consolidées et modernisées au cours du XVIe siècle, au XVIIe siècle par les Suédois, seront rasées en vertu des traités de Westphalie. Pendant la Révolution, Benfeld est le siège de l’un des cinq districts du Bas-Rhin.</a:t>
            </a:r>
          </a:p>
          <a:p>
            <a:pPr algn="ctr"/>
            <a:r>
              <a:rPr lang="fr-FR" dirty="0" smtClean="0"/>
              <a:t>En 1945, environ un quart de la ville est sinistré lors de la contre-offensive allemande.</a:t>
            </a:r>
            <a:br>
              <a:rPr lang="fr-FR" dirty="0" smtClean="0"/>
            </a:br>
            <a:r>
              <a:rPr lang="fr-FR" dirty="0" smtClean="0"/>
              <a:t>Le 12 mars 1949, Benfeld reçoit la croix de guerre 1939-1945. </a:t>
            </a:r>
          </a:p>
          <a:p>
            <a:pPr algn="ctr"/>
            <a:r>
              <a:rPr lang="fr-FR" dirty="0" smtClean="0"/>
              <a:t>Sa proximité avec Strasbourg et ses sites touristiques lui assure également un tourisme régulier à la belle saison. Il est en effet difficile de résister à cette ville où il fait bon vivre et dans laquelle les animations sont nombreuses et variées.</a:t>
            </a:r>
            <a:endParaRPr lang="fr-FR" dirty="0"/>
          </a:p>
        </p:txBody>
      </p:sp>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5135710_771309163358515_4444144708624580608_o.jpg"/>
          <p:cNvPicPr>
            <a:picLocks noChangeAspect="1"/>
          </p:cNvPicPr>
          <p:nvPr/>
        </p:nvPicPr>
        <p:blipFill>
          <a:blip r:embed="rId2" cstate="print"/>
          <a:stretch>
            <a:fillRect/>
          </a:stretch>
        </p:blipFill>
        <p:spPr>
          <a:xfrm>
            <a:off x="648000" y="1038"/>
            <a:ext cx="73104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5146742_771309603358471_2939810087960576000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5256761_771309586691806_8297597879220961280_o.jpg"/>
          <p:cNvPicPr>
            <a:picLocks noChangeAspect="1"/>
          </p:cNvPicPr>
          <p:nvPr/>
        </p:nvPicPr>
        <p:blipFill>
          <a:blip r:embed="rId2" cstate="print"/>
          <a:stretch>
            <a:fillRect/>
          </a:stretch>
        </p:blipFill>
        <p:spPr>
          <a:xfrm>
            <a:off x="396000" y="1038"/>
            <a:ext cx="7870213"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288573_771310033358428_276471331220881408_o.jpg"/>
          <p:cNvPicPr>
            <a:picLocks noChangeAspect="1"/>
          </p:cNvPicPr>
          <p:nvPr/>
        </p:nvPicPr>
        <p:blipFill>
          <a:blip r:embed="rId2" cstate="print"/>
          <a:stretch>
            <a:fillRect/>
          </a:stretch>
        </p:blipFill>
        <p:spPr>
          <a:xfrm>
            <a:off x="2016000" y="1038"/>
            <a:ext cx="4571415"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365781_771309896691775_8593570445024821248_o.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382341_771309813358450_8653386987132157952_o.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412058_771310360025062_1035903939511320576_o.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419492_771309183358513_3421098634182131712_o.jpg"/>
          <p:cNvPicPr>
            <a:picLocks noChangeAspect="1"/>
          </p:cNvPicPr>
          <p:nvPr/>
        </p:nvPicPr>
        <p:blipFill>
          <a:blip r:embed="rId2" cstate="print"/>
          <a:stretch>
            <a:fillRect/>
          </a:stretch>
        </p:blipFill>
        <p:spPr>
          <a:xfrm>
            <a:off x="1152000" y="0"/>
            <a:ext cx="636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448534_771309800025118_11726897100619776_o.jpg"/>
          <p:cNvPicPr>
            <a:picLocks noChangeAspect="1"/>
          </p:cNvPicPr>
          <p:nvPr/>
        </p:nvPicPr>
        <p:blipFill>
          <a:blip r:embed="rId2" cstate="print"/>
          <a:stretch>
            <a:fillRect/>
          </a:stretch>
        </p:blipFill>
        <p:spPr>
          <a:xfrm>
            <a:off x="72000" y="1038"/>
            <a:ext cx="8462839"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463540_771310330025065_1106858547292930048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485469_771310426691722_5609000059036237824_o.jpg"/>
          <p:cNvPicPr>
            <a:picLocks noChangeAspect="1"/>
          </p:cNvPicPr>
          <p:nvPr/>
        </p:nvPicPr>
        <p:blipFill>
          <a:blip r:embed="rId2" cstate="print"/>
          <a:stretch>
            <a:fillRect/>
          </a:stretch>
        </p:blipFill>
        <p:spPr>
          <a:xfrm>
            <a:off x="72000" y="0"/>
            <a:ext cx="8462839"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498676_771309353358496_1542690138906165248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520789_771309503358481_7166555693934182400_o.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539955_771309926691772_3514124477602463744_o.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560485_771310080025090_7655826200652152832_o.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611259_771309956691769_972679297904934912_o.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698413_771310260025072_2143948782541209600_o.jpg"/>
          <p:cNvPicPr>
            <a:picLocks noChangeAspect="1"/>
          </p:cNvPicPr>
          <p:nvPr/>
        </p:nvPicPr>
        <p:blipFill>
          <a:blip r:embed="rId2" cstate="print"/>
          <a:stretch>
            <a:fillRect/>
          </a:stretch>
        </p:blipFill>
        <p:spPr>
          <a:xfrm>
            <a:off x="576000" y="0"/>
            <a:ext cx="75024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773146_771309310025167_5957734451235520512_o.jpg"/>
          <p:cNvPicPr>
            <a:picLocks noChangeAspect="1"/>
          </p:cNvPicPr>
          <p:nvPr/>
        </p:nvPicPr>
        <p:blipFill>
          <a:blip r:embed="rId2" cstate="print"/>
          <a:stretch>
            <a:fillRect/>
          </a:stretch>
        </p:blipFill>
        <p:spPr>
          <a:xfrm>
            <a:off x="720000" y="0"/>
            <a:ext cx="7224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864585_771310240025074_3441820915082461184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873692_771309493358482_8330908992733708288_o.jpg"/>
          <p:cNvPicPr>
            <a:picLocks noChangeAspect="1"/>
          </p:cNvPicPr>
          <p:nvPr/>
        </p:nvPicPr>
        <p:blipFill>
          <a:blip r:embed="rId2" cstate="print"/>
          <a:stretch>
            <a:fillRect/>
          </a:stretch>
        </p:blipFill>
        <p:spPr>
          <a:xfrm>
            <a:off x="936000" y="0"/>
            <a:ext cx="6696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952521_771309403358491_8804658565680726016_o.jpg"/>
          <p:cNvPicPr>
            <a:picLocks noChangeAspect="1"/>
          </p:cNvPicPr>
          <p:nvPr/>
        </p:nvPicPr>
        <p:blipFill>
          <a:blip r:embed="rId2" cstate="print"/>
          <a:stretch>
            <a:fillRect/>
          </a:stretch>
        </p:blipFill>
        <p:spPr>
          <a:xfrm>
            <a:off x="1476000" y="0"/>
            <a:ext cx="5670228"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962560_771310413358390_5334445301136621568_o.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980127_771309553358476_9065656701692149760_o.jpg"/>
          <p:cNvPicPr>
            <a:picLocks noChangeAspect="1"/>
          </p:cNvPicPr>
          <p:nvPr/>
        </p:nvPicPr>
        <p:blipFill>
          <a:blip r:embed="rId2" cstate="print"/>
          <a:stretch>
            <a:fillRect/>
          </a:stretch>
        </p:blipFill>
        <p:spPr>
          <a:xfrm>
            <a:off x="0" y="36000"/>
            <a:ext cx="8640000" cy="5675398"/>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990566_771309690025129_3234981973076213760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002440_771309436691821_6414655848395571200_o.jpg"/>
          <p:cNvPicPr>
            <a:picLocks noChangeAspect="1"/>
          </p:cNvPicPr>
          <p:nvPr/>
        </p:nvPicPr>
        <p:blipFill>
          <a:blip r:embed="rId2" cstate="print"/>
          <a:stretch>
            <a:fillRect/>
          </a:stretch>
        </p:blipFill>
        <p:spPr>
          <a:xfrm>
            <a:off x="1620000" y="0"/>
            <a:ext cx="5421158"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014303_771309976691767_3018832559879487488_o.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017746_771310476691717_4070645577946234880_o.jpg"/>
          <p:cNvPicPr>
            <a:picLocks noChangeAspect="1"/>
          </p:cNvPicPr>
          <p:nvPr/>
        </p:nvPicPr>
        <p:blipFill>
          <a:blip r:embed="rId2" cstate="print"/>
          <a:stretch>
            <a:fillRect/>
          </a:stretch>
        </p:blipFill>
        <p:spPr>
          <a:xfrm>
            <a:off x="144000" y="1038"/>
            <a:ext cx="8325235"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029428_771309700025128_6765912683477729280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031307_771310176691747_1598461255612366848_o.jpg"/>
          <p:cNvPicPr>
            <a:picLocks noChangeAspect="1"/>
          </p:cNvPicPr>
          <p:nvPr/>
        </p:nvPicPr>
        <p:blipFill>
          <a:blip r:embed="rId2" cstate="print"/>
          <a:stretch>
            <a:fillRect/>
          </a:stretch>
        </p:blipFill>
        <p:spPr>
          <a:xfrm>
            <a:off x="540000" y="1038"/>
            <a:ext cx="75888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056616_771309210025177_4516669079708237824_o.jpg"/>
          <p:cNvPicPr>
            <a:picLocks noChangeAspect="1"/>
          </p:cNvPicPr>
          <p:nvPr/>
        </p:nvPicPr>
        <p:blipFill>
          <a:blip r:embed="rId2" cstate="print"/>
          <a:stretch>
            <a:fillRect/>
          </a:stretch>
        </p:blipFill>
        <p:spPr>
          <a:xfrm>
            <a:off x="1836000" y="0"/>
            <a:ext cx="4944194"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060063_771309873358444_6105756358743687168_o.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064730_771310053358426_8783243283217252352_o.jpg"/>
          <p:cNvPicPr>
            <a:picLocks noChangeAspect="1"/>
          </p:cNvPicPr>
          <p:nvPr/>
        </p:nvPicPr>
        <p:blipFill>
          <a:blip r:embed="rId2" cstate="print"/>
          <a:stretch>
            <a:fillRect/>
          </a:stretch>
        </p:blipFill>
        <p:spPr>
          <a:xfrm>
            <a:off x="1008000" y="1038"/>
            <a:ext cx="66192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078681_771309256691839_5622279208857239552_o.jpg"/>
          <p:cNvPicPr>
            <a:picLocks noChangeAspect="1"/>
          </p:cNvPicPr>
          <p:nvPr/>
        </p:nvPicPr>
        <p:blipFill>
          <a:blip r:embed="rId2" cstate="print"/>
          <a:stretch>
            <a:fillRect/>
          </a:stretch>
        </p:blipFill>
        <p:spPr>
          <a:xfrm>
            <a:off x="648000" y="0"/>
            <a:ext cx="73488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100915_771309273358504_328996457673654272_o.jpg"/>
          <p:cNvPicPr>
            <a:picLocks noChangeAspect="1"/>
          </p:cNvPicPr>
          <p:nvPr/>
        </p:nvPicPr>
        <p:blipFill>
          <a:blip r:embed="rId2" cstate="print"/>
          <a:stretch>
            <a:fillRect/>
          </a:stretch>
        </p:blipFill>
        <p:spPr>
          <a:xfrm>
            <a:off x="0" y="0"/>
            <a:ext cx="8640000" cy="5777989"/>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142943_771309660025132_4253865992280604672_o.jpg"/>
          <p:cNvPicPr>
            <a:picLocks noChangeAspect="1"/>
          </p:cNvPicPr>
          <p:nvPr/>
        </p:nvPicPr>
        <p:blipFill>
          <a:blip r:embed="rId2" cstate="print"/>
          <a:stretch>
            <a:fillRect/>
          </a:stretch>
        </p:blipFill>
        <p:spPr>
          <a:xfrm>
            <a:off x="468000" y="1038"/>
            <a:ext cx="7699231"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184743_771309766691788_3982694375825080320_o.jpg"/>
          <p:cNvPicPr>
            <a:picLocks noChangeAspect="1"/>
          </p:cNvPicPr>
          <p:nvPr/>
        </p:nvPicPr>
        <p:blipFill>
          <a:blip r:embed="rId2" cstate="print"/>
          <a:stretch>
            <a:fillRect/>
          </a:stretch>
        </p:blipFill>
        <p:spPr>
          <a:xfrm>
            <a:off x="864000" y="0"/>
            <a:ext cx="6936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212641_771309376691827_6495619400719138816_o.jpg"/>
          <p:cNvPicPr>
            <a:picLocks noChangeAspect="1"/>
          </p:cNvPicPr>
          <p:nvPr/>
        </p:nvPicPr>
        <p:blipFill>
          <a:blip r:embed="rId2" cstate="print"/>
          <a:stretch>
            <a:fillRect/>
          </a:stretch>
        </p:blipFill>
        <p:spPr>
          <a:xfrm>
            <a:off x="684000" y="0"/>
            <a:ext cx="73536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248346_771309466691818_7843525703235534848_o.jpg"/>
          <p:cNvPicPr>
            <a:picLocks/>
          </p:cNvPicPr>
          <p:nvPr/>
        </p:nvPicPr>
        <p:blipFill>
          <a:blip r:embed="rId2" cstate="print"/>
          <a:stretch>
            <a:fillRect/>
          </a:stretch>
        </p:blipFill>
        <p:spPr>
          <a:xfrm>
            <a:off x="1728000" y="0"/>
            <a:ext cx="5224487"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257474_771310140025084_2334464671274237952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261096_771310313358400_1991057133738655744_o.jpg"/>
          <p:cNvPicPr>
            <a:picLocks noChangeAspect="1"/>
          </p:cNvPicPr>
          <p:nvPr/>
        </p:nvPicPr>
        <p:blipFill>
          <a:blip r:embed="rId2" cstate="print"/>
          <a:stretch>
            <a:fillRect/>
          </a:stretch>
        </p:blipFill>
        <p:spPr>
          <a:xfrm>
            <a:off x="2016000" y="1038"/>
            <a:ext cx="4598818"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8261628_771310133358418_4630953598199529472_o.jpg"/>
          <p:cNvPicPr>
            <a:picLocks noChangeAspect="1"/>
          </p:cNvPicPr>
          <p:nvPr/>
        </p:nvPicPr>
        <p:blipFill>
          <a:blip r:embed="rId2" cstate="print"/>
          <a:stretch>
            <a:fillRect/>
          </a:stretch>
        </p:blipFill>
        <p:spPr>
          <a:xfrm>
            <a:off x="684000" y="0"/>
            <a:ext cx="73056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7465573_771310213358410_7206071192648679424_o.jpg"/>
          <p:cNvPicPr>
            <a:picLocks noChangeAspect="1"/>
          </p:cNvPicPr>
          <p:nvPr/>
        </p:nvPicPr>
        <p:blipFill>
          <a:blip r:embed="rId2" cstate="print"/>
          <a:stretch>
            <a:fillRect/>
          </a:stretch>
        </p:blipFill>
        <p:spPr>
          <a:xfrm>
            <a:off x="0" y="1"/>
            <a:ext cx="8640000" cy="5777989"/>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2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2232000" y="5004000"/>
            <a:ext cx="1584176" cy="738856"/>
          </a:xfrm>
          <a:prstGeom prst="rect">
            <a:avLst/>
          </a:prstGeom>
          <a:noFill/>
          <a:ln w="9525">
            <a:noFill/>
          </a:ln>
        </p:spPr>
      </p:pic>
      <p:sp>
        <p:nvSpPr>
          <p:cNvPr id="3" name="ZoneTexte 2"/>
          <p:cNvSpPr txBox="1"/>
          <p:nvPr/>
        </p:nvSpPr>
        <p:spPr>
          <a:xfrm>
            <a:off x="0" y="5148000"/>
            <a:ext cx="2124000" cy="584775"/>
          </a:xfrm>
          <a:prstGeom prst="rect">
            <a:avLst/>
          </a:prstGeom>
          <a:solidFill>
            <a:srgbClr val="FF0000"/>
          </a:solidFill>
          <a:ln w="19050">
            <a:solidFill>
              <a:schemeClr val="bg1"/>
            </a:solidFill>
          </a:ln>
        </p:spPr>
        <p:txBody>
          <a:bodyPr wrap="square" rtlCol="0">
            <a:spAutoFit/>
          </a:bodyPr>
          <a:lstStyle/>
          <a:p>
            <a:pPr algn="ctr"/>
            <a:r>
              <a:rPr lang="fr-FR" sz="3200" b="1" dirty="0" smtClean="0">
                <a:ln w="19050">
                  <a:solidFill>
                    <a:schemeClr val="bg1"/>
                  </a:solidFill>
                </a:ln>
                <a:solidFill>
                  <a:schemeClr val="bg1"/>
                </a:solidFill>
                <a:latin typeface="Bradley Hand ITC" pitchFamily="66" charset="0"/>
              </a:rPr>
              <a:t>Création</a:t>
            </a:r>
            <a:endParaRPr lang="fr-FR" sz="3200" b="1" dirty="0">
              <a:ln w="19050">
                <a:solidFill>
                  <a:schemeClr val="bg1"/>
                </a:solidFill>
              </a:ln>
              <a:solidFill>
                <a:schemeClr val="bg1"/>
              </a:solidFill>
              <a:latin typeface="Bradley Hand ITC" pitchFamily="66" charset="0"/>
            </a:endParaRPr>
          </a:p>
        </p:txBody>
      </p:sp>
      <p:sp>
        <p:nvSpPr>
          <p:cNvPr id="4" name="ZoneTexte 3"/>
          <p:cNvSpPr txBox="1"/>
          <p:nvPr/>
        </p:nvSpPr>
        <p:spPr>
          <a:xfrm>
            <a:off x="6516000" y="5148000"/>
            <a:ext cx="2106000" cy="584775"/>
          </a:xfrm>
          <a:prstGeom prst="rect">
            <a:avLst/>
          </a:prstGeom>
          <a:solidFill>
            <a:srgbClr val="FF0000"/>
          </a:solidFill>
          <a:ln w="19050">
            <a:solidFill>
              <a:schemeClr val="bg1"/>
            </a:solidFill>
          </a:ln>
        </p:spPr>
        <p:txBody>
          <a:bodyPr wrap="square" rtlCol="0">
            <a:spAutoFit/>
          </a:bodyPr>
          <a:lstStyle/>
          <a:p>
            <a:pPr algn="ctr"/>
            <a:r>
              <a:rPr lang="fr-FR" sz="3200" b="1" dirty="0" smtClean="0">
                <a:ln w="19050">
                  <a:solidFill>
                    <a:schemeClr val="bg1"/>
                  </a:solidFill>
                </a:ln>
                <a:solidFill>
                  <a:schemeClr val="bg1"/>
                </a:solidFill>
                <a:latin typeface="Bradley Hand ITC" pitchFamily="66" charset="0"/>
              </a:rPr>
              <a:t>Internet</a:t>
            </a:r>
            <a:endParaRPr lang="fr-FR" sz="3200" b="1" dirty="0">
              <a:ln w="19050">
                <a:solidFill>
                  <a:schemeClr val="bg1"/>
                </a:solidFill>
              </a:ln>
              <a:solidFill>
                <a:schemeClr val="bg1"/>
              </a:solidFill>
              <a:latin typeface="Bradley Hand ITC" pitchFamily="66" charset="0"/>
            </a:endParaRPr>
          </a:p>
        </p:txBody>
      </p:sp>
      <p:sp>
        <p:nvSpPr>
          <p:cNvPr id="5" name="ZoneTexte 4"/>
          <p:cNvSpPr txBox="1"/>
          <p:nvPr/>
        </p:nvSpPr>
        <p:spPr>
          <a:xfrm>
            <a:off x="0" y="18014"/>
            <a:ext cx="8622000" cy="584775"/>
          </a:xfrm>
          <a:prstGeom prst="rect">
            <a:avLst/>
          </a:prstGeom>
          <a:solidFill>
            <a:srgbClr val="FF0000"/>
          </a:solidFill>
          <a:ln w="19050">
            <a:solidFill>
              <a:schemeClr val="bg1"/>
            </a:solidFill>
          </a:ln>
        </p:spPr>
        <p:txBody>
          <a:bodyPr wrap="square" rtlCol="0">
            <a:spAutoFit/>
          </a:bodyPr>
          <a:lstStyle/>
          <a:p>
            <a:pPr algn="ctr"/>
            <a:r>
              <a:rPr lang="fr-FR" sz="3200" b="1" dirty="0" smtClean="0">
                <a:ln w="19050">
                  <a:solidFill>
                    <a:schemeClr val="bg1"/>
                  </a:solidFill>
                </a:ln>
                <a:solidFill>
                  <a:schemeClr val="bg1"/>
                </a:solidFill>
                <a:latin typeface="Bradley Hand ITC" pitchFamily="66" charset="0"/>
              </a:rPr>
              <a:t>Musique  traditionnelle  alsacienne</a:t>
            </a:r>
            <a:endParaRPr lang="fr-FR" sz="3200" b="1" dirty="0">
              <a:ln w="19050">
                <a:solidFill>
                  <a:schemeClr val="bg1"/>
                </a:solidFill>
              </a:ln>
              <a:solidFill>
                <a:schemeClr val="bg1"/>
              </a:solidFill>
              <a:latin typeface="Bradley Hand ITC" pitchFamily="66" charset="0"/>
            </a:endParaRPr>
          </a:p>
        </p:txBody>
      </p:sp>
      <p:pic>
        <p:nvPicPr>
          <p:cNvPr id="6" name="Image 5" descr="C-est-fini.gif"/>
          <p:cNvPicPr>
            <a:picLocks noChangeAspect="1"/>
          </p:cNvPicPr>
          <p:nvPr/>
        </p:nvPicPr>
        <p:blipFill>
          <a:blip r:embed="rId4" cstate="print"/>
          <a:stretch>
            <a:fillRect/>
          </a:stretch>
        </p:blipFill>
        <p:spPr>
          <a:xfrm>
            <a:off x="0" y="3312567"/>
            <a:ext cx="1188000" cy="1188000"/>
          </a:xfrm>
          <a:prstGeom prst="rect">
            <a:avLst/>
          </a:prstGeom>
        </p:spPr>
      </p:pic>
      <p:sp>
        <p:nvSpPr>
          <p:cNvPr id="7" name="Étoile à 12 branches 6"/>
          <p:cNvSpPr>
            <a:spLocks/>
          </p:cNvSpPr>
          <p:nvPr/>
        </p:nvSpPr>
        <p:spPr>
          <a:xfrm>
            <a:off x="7056685" y="1512367"/>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2000</a:t>
            </a:r>
            <a:endParaRPr lang="fr-FR" sz="1100" dirty="0">
              <a:solidFill>
                <a:srgbClr val="FF0000"/>
              </a:solidFill>
              <a:latin typeface="Rockwell" pitchFamily="18" charset="0"/>
            </a:endParaRPr>
          </a:p>
        </p:txBody>
      </p:sp>
      <p:sp>
        <p:nvSpPr>
          <p:cNvPr id="8" name="ZoneTexte 7"/>
          <p:cNvSpPr txBox="1"/>
          <p:nvPr/>
        </p:nvSpPr>
        <p:spPr>
          <a:xfrm>
            <a:off x="7416725" y="4032647"/>
            <a:ext cx="896399" cy="276999"/>
          </a:xfrm>
          <a:prstGeom prst="rect">
            <a:avLst/>
          </a:prstGeom>
          <a:noFill/>
        </p:spPr>
        <p:txBody>
          <a:bodyPr wrap="none" rtlCol="0">
            <a:spAutoFit/>
          </a:bodyPr>
          <a:lstStyle/>
          <a:p>
            <a:r>
              <a:rPr lang="fr-FR" sz="1200" b="1" dirty="0" smtClean="0">
                <a:solidFill>
                  <a:srgbClr val="FF0000"/>
                </a:solidFill>
              </a:rPr>
              <a:t>21.02.2024</a:t>
            </a:r>
            <a:endParaRPr lang="fr-FR" sz="1200" b="1" dirty="0">
              <a:solidFill>
                <a:srgbClr val="FF0000"/>
              </a:solidFill>
            </a:endParaRPr>
          </a:p>
        </p:txBody>
      </p:sp>
      <p:sp>
        <p:nvSpPr>
          <p:cNvPr id="18" name="Ellipse 17"/>
          <p:cNvSpPr/>
          <p:nvPr/>
        </p:nvSpPr>
        <p:spPr>
          <a:xfrm>
            <a:off x="396015" y="792287"/>
            <a:ext cx="1044061" cy="1800200"/>
          </a:xfrm>
          <a:prstGeom prst="ellipse">
            <a:avLst/>
          </a:prstGeom>
          <a:blipFill>
            <a:blip r:embed="rId5" cstate="print"/>
            <a:stretch>
              <a:fillRect/>
            </a:stretch>
          </a:bli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ob_6a4512_cigogne-006.gif"/>
          <p:cNvPicPr>
            <a:picLocks noChangeAspect="1"/>
          </p:cNvPicPr>
          <p:nvPr/>
        </p:nvPicPr>
        <p:blipFill>
          <a:blip r:embed="rId6" cstate="print"/>
          <a:stretch>
            <a:fillRect/>
          </a:stretch>
        </p:blipFill>
        <p:spPr>
          <a:xfrm>
            <a:off x="3924000" y="4824000"/>
            <a:ext cx="900000" cy="918000"/>
          </a:xfrm>
          <a:prstGeom prst="rect">
            <a:avLst/>
          </a:prstGeom>
        </p:spPr>
      </p:pic>
      <p:pic>
        <p:nvPicPr>
          <p:cNvPr id="13" name="Image 12" descr="cigogne_010.gif"/>
          <p:cNvPicPr>
            <a:picLocks noChangeAspect="1"/>
          </p:cNvPicPr>
          <p:nvPr/>
        </p:nvPicPr>
        <p:blipFill>
          <a:blip r:embed="rId7" cstate="print"/>
          <a:stretch>
            <a:fillRect/>
          </a:stretch>
        </p:blipFill>
        <p:spPr>
          <a:xfrm rot="19798292" flipH="1">
            <a:off x="5256485" y="2088431"/>
            <a:ext cx="855847" cy="1091753"/>
          </a:xfrm>
          <a:prstGeom prst="rect">
            <a:avLst/>
          </a:prstGeom>
        </p:spPr>
      </p:pic>
    </p:spTree>
  </p:cSld>
  <p:clrMapOvr>
    <a:masterClrMapping/>
  </p:clrMapOvr>
  <p:transition spd="slow">
    <p:circle/>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5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4074</TotalTime>
  <Words>128</Words>
  <Application>Microsoft Office PowerPoint</Application>
  <PresentationFormat>Personnalisé</PresentationFormat>
  <Paragraphs>23</Paragraphs>
  <Slides>45</Slides>
  <Notes>0</Notes>
  <HiddenSlides>0</HiddenSlides>
  <MMClips>1</MMClips>
  <ScaleCrop>false</ScaleCrop>
  <HeadingPairs>
    <vt:vector size="4" baseType="variant">
      <vt:variant>
        <vt:lpstr>Thème</vt:lpstr>
      </vt:variant>
      <vt:variant>
        <vt:i4>4</vt:i4>
      </vt:variant>
      <vt:variant>
        <vt:lpstr>Titres des diapositives</vt:lpstr>
      </vt:variant>
      <vt:variant>
        <vt:i4>45</vt:i4>
      </vt:variant>
    </vt:vector>
  </HeadingPairs>
  <TitlesOfParts>
    <vt:vector size="49" baseType="lpstr">
      <vt:lpstr>Thème Office</vt:lpstr>
      <vt:lpstr>2_Thème Office</vt:lpstr>
      <vt:lpstr>4_Thème Office</vt:lpstr>
      <vt:lpstr>5_Thème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394</cp:revision>
  <dcterms:created xsi:type="dcterms:W3CDTF">2020-01-17T12:16:53Z</dcterms:created>
  <dcterms:modified xsi:type="dcterms:W3CDTF">2024-03-10T16:22:51Z</dcterms:modified>
</cp:coreProperties>
</file>