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88" r:id="rId3"/>
    <p:sldId id="284" r:id="rId4"/>
    <p:sldId id="285" r:id="rId5"/>
    <p:sldId id="283" r:id="rId6"/>
    <p:sldId id="282" r:id="rId7"/>
    <p:sldId id="281" r:id="rId8"/>
    <p:sldId id="280" r:id="rId9"/>
    <p:sldId id="279" r:id="rId10"/>
    <p:sldId id="278" r:id="rId11"/>
    <p:sldId id="277" r:id="rId12"/>
    <p:sldId id="276" r:id="rId13"/>
    <p:sldId id="275" r:id="rId14"/>
    <p:sldId id="274" r:id="rId15"/>
    <p:sldId id="273" r:id="rId16"/>
    <p:sldId id="272" r:id="rId17"/>
    <p:sldId id="271" r:id="rId18"/>
    <p:sldId id="269" r:id="rId19"/>
    <p:sldId id="270" r:id="rId20"/>
    <p:sldId id="268" r:id="rId21"/>
    <p:sldId id="267" r:id="rId22"/>
    <p:sldId id="266" r:id="rId23"/>
    <p:sldId id="265" r:id="rId24"/>
    <p:sldId id="264" r:id="rId25"/>
    <p:sldId id="263" r:id="rId26"/>
    <p:sldId id="262" r:id="rId27"/>
    <p:sldId id="261" r:id="rId28"/>
    <p:sldId id="259" r:id="rId29"/>
    <p:sldId id="260" r:id="rId30"/>
    <p:sldId id="258" r:id="rId31"/>
    <p:sldId id="286" r:id="rId32"/>
    <p:sldId id="287"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156" autoAdjust="0"/>
    <p:restoredTop sz="94660"/>
  </p:normalViewPr>
  <p:slideViewPr>
    <p:cSldViewPr snapToGrid="0">
      <p:cViewPr varScale="1">
        <p:scale>
          <a:sx n="90" d="100"/>
          <a:sy n="90" d="100"/>
        </p:scale>
        <p:origin x="114"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59E941E-2054-BFF1-03A0-8C90D010E986}"/>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3EC9721-DEB1-CBB6-2D73-38DD7EF8809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40706CB8-4664-0AE8-37C5-116D057DDC1C}"/>
              </a:ext>
            </a:extLst>
          </p:cNvPr>
          <p:cNvSpPr>
            <a:spLocks noGrp="1"/>
          </p:cNvSpPr>
          <p:nvPr>
            <p:ph type="dt" sz="half" idx="10"/>
          </p:nvPr>
        </p:nvSpPr>
        <p:spPr/>
        <p:txBody>
          <a:bodyPr/>
          <a:lstStyle/>
          <a:p>
            <a:fld id="{DEBE6E9D-65A1-40C2-892B-7FF91E1DAF90}" type="datetimeFigureOut">
              <a:rPr lang="fr-FR" smtClean="0"/>
              <a:t>03/03/2024</a:t>
            </a:fld>
            <a:endParaRPr lang="fr-FR"/>
          </a:p>
        </p:txBody>
      </p:sp>
      <p:sp>
        <p:nvSpPr>
          <p:cNvPr id="5" name="Espace réservé du pied de page 4">
            <a:extLst>
              <a:ext uri="{FF2B5EF4-FFF2-40B4-BE49-F238E27FC236}">
                <a16:creationId xmlns:a16="http://schemas.microsoft.com/office/drawing/2014/main" id="{96C525F6-FD17-9B30-FD92-6CF121FBA1E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86094E1-B523-A7EF-6E73-416E24290EC9}"/>
              </a:ext>
            </a:extLst>
          </p:cNvPr>
          <p:cNvSpPr>
            <a:spLocks noGrp="1"/>
          </p:cNvSpPr>
          <p:nvPr>
            <p:ph type="sldNum" sz="quarter" idx="12"/>
          </p:nvPr>
        </p:nvSpPr>
        <p:spPr/>
        <p:txBody>
          <a:bodyPr/>
          <a:lstStyle/>
          <a:p>
            <a:fld id="{6BEE1969-DAC3-4CAF-AF08-EFBCB3D60BF6}" type="slidenum">
              <a:rPr lang="fr-FR" smtClean="0"/>
              <a:t>‹N°›</a:t>
            </a:fld>
            <a:endParaRPr lang="fr-FR"/>
          </a:p>
        </p:txBody>
      </p:sp>
    </p:spTree>
    <p:extLst>
      <p:ext uri="{BB962C8B-B14F-4D97-AF65-F5344CB8AC3E}">
        <p14:creationId xmlns:p14="http://schemas.microsoft.com/office/powerpoint/2010/main" val="371435626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E055C04-9113-A546-AB93-DF236CD459A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3341B53-56F4-44AC-B524-821B740067C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C696DBB-A359-67AA-3BB8-582FC44AB09E}"/>
              </a:ext>
            </a:extLst>
          </p:cNvPr>
          <p:cNvSpPr>
            <a:spLocks noGrp="1"/>
          </p:cNvSpPr>
          <p:nvPr>
            <p:ph type="dt" sz="half" idx="10"/>
          </p:nvPr>
        </p:nvSpPr>
        <p:spPr/>
        <p:txBody>
          <a:bodyPr/>
          <a:lstStyle/>
          <a:p>
            <a:fld id="{DEBE6E9D-65A1-40C2-892B-7FF91E1DAF90}" type="datetimeFigureOut">
              <a:rPr lang="fr-FR" smtClean="0"/>
              <a:t>03/03/2024</a:t>
            </a:fld>
            <a:endParaRPr lang="fr-FR"/>
          </a:p>
        </p:txBody>
      </p:sp>
      <p:sp>
        <p:nvSpPr>
          <p:cNvPr id="5" name="Espace réservé du pied de page 4">
            <a:extLst>
              <a:ext uri="{FF2B5EF4-FFF2-40B4-BE49-F238E27FC236}">
                <a16:creationId xmlns:a16="http://schemas.microsoft.com/office/drawing/2014/main" id="{85586ED7-EBB3-EB94-F79A-A57639337FE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A02C41E-8DA3-2DB1-F288-2004B373754A}"/>
              </a:ext>
            </a:extLst>
          </p:cNvPr>
          <p:cNvSpPr>
            <a:spLocks noGrp="1"/>
          </p:cNvSpPr>
          <p:nvPr>
            <p:ph type="sldNum" sz="quarter" idx="12"/>
          </p:nvPr>
        </p:nvSpPr>
        <p:spPr/>
        <p:txBody>
          <a:bodyPr/>
          <a:lstStyle/>
          <a:p>
            <a:fld id="{6BEE1969-DAC3-4CAF-AF08-EFBCB3D60BF6}" type="slidenum">
              <a:rPr lang="fr-FR" smtClean="0"/>
              <a:t>‹N°›</a:t>
            </a:fld>
            <a:endParaRPr lang="fr-FR"/>
          </a:p>
        </p:txBody>
      </p:sp>
    </p:spTree>
    <p:extLst>
      <p:ext uri="{BB962C8B-B14F-4D97-AF65-F5344CB8AC3E}">
        <p14:creationId xmlns:p14="http://schemas.microsoft.com/office/powerpoint/2010/main" val="30250922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3F82D2-FCAB-AA3E-88BA-7693786C6BA2}"/>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1386030-A163-E41A-08CE-6AC7D1FB102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F0A0EAE-51BD-9D26-911A-DD8052678A70}"/>
              </a:ext>
            </a:extLst>
          </p:cNvPr>
          <p:cNvSpPr>
            <a:spLocks noGrp="1"/>
          </p:cNvSpPr>
          <p:nvPr>
            <p:ph type="dt" sz="half" idx="10"/>
          </p:nvPr>
        </p:nvSpPr>
        <p:spPr/>
        <p:txBody>
          <a:bodyPr/>
          <a:lstStyle/>
          <a:p>
            <a:fld id="{DEBE6E9D-65A1-40C2-892B-7FF91E1DAF90}" type="datetimeFigureOut">
              <a:rPr lang="fr-FR" smtClean="0"/>
              <a:t>03/03/2024</a:t>
            </a:fld>
            <a:endParaRPr lang="fr-FR"/>
          </a:p>
        </p:txBody>
      </p:sp>
      <p:sp>
        <p:nvSpPr>
          <p:cNvPr id="5" name="Espace réservé du pied de page 4">
            <a:extLst>
              <a:ext uri="{FF2B5EF4-FFF2-40B4-BE49-F238E27FC236}">
                <a16:creationId xmlns:a16="http://schemas.microsoft.com/office/drawing/2014/main" id="{3650F0D4-B021-6069-A556-57BF592BAA9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4BBF8C1-0D9A-7B7D-D1C1-FD132E465175}"/>
              </a:ext>
            </a:extLst>
          </p:cNvPr>
          <p:cNvSpPr>
            <a:spLocks noGrp="1"/>
          </p:cNvSpPr>
          <p:nvPr>
            <p:ph type="sldNum" sz="quarter" idx="12"/>
          </p:nvPr>
        </p:nvSpPr>
        <p:spPr/>
        <p:txBody>
          <a:bodyPr/>
          <a:lstStyle/>
          <a:p>
            <a:fld id="{6BEE1969-DAC3-4CAF-AF08-EFBCB3D60BF6}" type="slidenum">
              <a:rPr lang="fr-FR" smtClean="0"/>
              <a:t>‹N°›</a:t>
            </a:fld>
            <a:endParaRPr lang="fr-FR"/>
          </a:p>
        </p:txBody>
      </p:sp>
    </p:spTree>
    <p:extLst>
      <p:ext uri="{BB962C8B-B14F-4D97-AF65-F5344CB8AC3E}">
        <p14:creationId xmlns:p14="http://schemas.microsoft.com/office/powerpoint/2010/main" val="389543062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707C0BB-67B5-FCC5-5550-F7B124AA5AC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88A991B-6570-7D82-24E2-2B98E9CD3025}"/>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A08A463-EAD1-FCDA-6DC9-56A6A1DE6CC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2FA9114-C0B4-C990-BCEE-3DBDCC5DD7B3}"/>
              </a:ext>
            </a:extLst>
          </p:cNvPr>
          <p:cNvSpPr>
            <a:spLocks noGrp="1"/>
          </p:cNvSpPr>
          <p:nvPr>
            <p:ph type="dt" sz="half" idx="10"/>
          </p:nvPr>
        </p:nvSpPr>
        <p:spPr/>
        <p:txBody>
          <a:bodyPr/>
          <a:lstStyle/>
          <a:p>
            <a:fld id="{DEBE6E9D-65A1-40C2-892B-7FF91E1DAF90}" type="datetimeFigureOut">
              <a:rPr lang="fr-FR" smtClean="0"/>
              <a:t>03/03/2024</a:t>
            </a:fld>
            <a:endParaRPr lang="fr-FR"/>
          </a:p>
        </p:txBody>
      </p:sp>
      <p:sp>
        <p:nvSpPr>
          <p:cNvPr id="6" name="Espace réservé du pied de page 5">
            <a:extLst>
              <a:ext uri="{FF2B5EF4-FFF2-40B4-BE49-F238E27FC236}">
                <a16:creationId xmlns:a16="http://schemas.microsoft.com/office/drawing/2014/main" id="{C204C3A9-5767-318B-9FC3-1050A4CB6D1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89335BE-D36A-F067-63EB-828229844878}"/>
              </a:ext>
            </a:extLst>
          </p:cNvPr>
          <p:cNvSpPr>
            <a:spLocks noGrp="1"/>
          </p:cNvSpPr>
          <p:nvPr>
            <p:ph type="sldNum" sz="quarter" idx="12"/>
          </p:nvPr>
        </p:nvSpPr>
        <p:spPr/>
        <p:txBody>
          <a:bodyPr/>
          <a:lstStyle/>
          <a:p>
            <a:fld id="{6BEE1969-DAC3-4CAF-AF08-EFBCB3D60BF6}" type="slidenum">
              <a:rPr lang="fr-FR" smtClean="0"/>
              <a:t>‹N°›</a:t>
            </a:fld>
            <a:endParaRPr lang="fr-FR"/>
          </a:p>
        </p:txBody>
      </p:sp>
    </p:spTree>
    <p:extLst>
      <p:ext uri="{BB962C8B-B14F-4D97-AF65-F5344CB8AC3E}">
        <p14:creationId xmlns:p14="http://schemas.microsoft.com/office/powerpoint/2010/main" val="184273255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5D0EB7C-CEA4-6681-22BF-8C4233D593A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C146627-623D-FC8D-D3CD-A74CAFF9DF8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C2B76D3-65BA-1EBF-ED0C-63EC8942E1B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EFBDBF3-18E1-9B17-1501-50CCADEB86C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DA7603C-56BA-D02D-93F5-DAD42288820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819F0E1-249C-95FE-EB9D-7D456BD3558D}"/>
              </a:ext>
            </a:extLst>
          </p:cNvPr>
          <p:cNvSpPr>
            <a:spLocks noGrp="1"/>
          </p:cNvSpPr>
          <p:nvPr>
            <p:ph type="dt" sz="half" idx="10"/>
          </p:nvPr>
        </p:nvSpPr>
        <p:spPr/>
        <p:txBody>
          <a:bodyPr/>
          <a:lstStyle/>
          <a:p>
            <a:fld id="{DEBE6E9D-65A1-40C2-892B-7FF91E1DAF90}" type="datetimeFigureOut">
              <a:rPr lang="fr-FR" smtClean="0"/>
              <a:t>03/03/2024</a:t>
            </a:fld>
            <a:endParaRPr lang="fr-FR"/>
          </a:p>
        </p:txBody>
      </p:sp>
      <p:sp>
        <p:nvSpPr>
          <p:cNvPr id="8" name="Espace réservé du pied de page 7">
            <a:extLst>
              <a:ext uri="{FF2B5EF4-FFF2-40B4-BE49-F238E27FC236}">
                <a16:creationId xmlns:a16="http://schemas.microsoft.com/office/drawing/2014/main" id="{8FC2B1F9-B3C0-B471-0DC2-C483724E6544}"/>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087AE03-24D0-CB84-AF5B-E72CF99EA64E}"/>
              </a:ext>
            </a:extLst>
          </p:cNvPr>
          <p:cNvSpPr>
            <a:spLocks noGrp="1"/>
          </p:cNvSpPr>
          <p:nvPr>
            <p:ph type="sldNum" sz="quarter" idx="12"/>
          </p:nvPr>
        </p:nvSpPr>
        <p:spPr/>
        <p:txBody>
          <a:bodyPr/>
          <a:lstStyle/>
          <a:p>
            <a:fld id="{6BEE1969-DAC3-4CAF-AF08-EFBCB3D60BF6}" type="slidenum">
              <a:rPr lang="fr-FR" smtClean="0"/>
              <a:t>‹N°›</a:t>
            </a:fld>
            <a:endParaRPr lang="fr-FR"/>
          </a:p>
        </p:txBody>
      </p:sp>
    </p:spTree>
    <p:extLst>
      <p:ext uri="{BB962C8B-B14F-4D97-AF65-F5344CB8AC3E}">
        <p14:creationId xmlns:p14="http://schemas.microsoft.com/office/powerpoint/2010/main" val="104323353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EF133F0-4304-8928-FE85-0DE7EF9A862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FFD1B84-91BB-537B-72F7-5921AD350295}"/>
              </a:ext>
            </a:extLst>
          </p:cNvPr>
          <p:cNvSpPr>
            <a:spLocks noGrp="1"/>
          </p:cNvSpPr>
          <p:nvPr>
            <p:ph type="dt" sz="half" idx="10"/>
          </p:nvPr>
        </p:nvSpPr>
        <p:spPr/>
        <p:txBody>
          <a:bodyPr/>
          <a:lstStyle/>
          <a:p>
            <a:fld id="{DEBE6E9D-65A1-40C2-892B-7FF91E1DAF90}" type="datetimeFigureOut">
              <a:rPr lang="fr-FR" smtClean="0"/>
              <a:t>03/03/2024</a:t>
            </a:fld>
            <a:endParaRPr lang="fr-FR"/>
          </a:p>
        </p:txBody>
      </p:sp>
      <p:sp>
        <p:nvSpPr>
          <p:cNvPr id="4" name="Espace réservé du pied de page 3">
            <a:extLst>
              <a:ext uri="{FF2B5EF4-FFF2-40B4-BE49-F238E27FC236}">
                <a16:creationId xmlns:a16="http://schemas.microsoft.com/office/drawing/2014/main" id="{6B8CE98C-F55F-BB45-A85E-214EFFA49CD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153D3B9-DCC8-9D2D-661B-17BEA0E7C4AD}"/>
              </a:ext>
            </a:extLst>
          </p:cNvPr>
          <p:cNvSpPr>
            <a:spLocks noGrp="1"/>
          </p:cNvSpPr>
          <p:nvPr>
            <p:ph type="sldNum" sz="quarter" idx="12"/>
          </p:nvPr>
        </p:nvSpPr>
        <p:spPr/>
        <p:txBody>
          <a:bodyPr/>
          <a:lstStyle/>
          <a:p>
            <a:fld id="{6BEE1969-DAC3-4CAF-AF08-EFBCB3D60BF6}" type="slidenum">
              <a:rPr lang="fr-FR" smtClean="0"/>
              <a:t>‹N°›</a:t>
            </a:fld>
            <a:endParaRPr lang="fr-FR"/>
          </a:p>
        </p:txBody>
      </p:sp>
    </p:spTree>
    <p:extLst>
      <p:ext uri="{BB962C8B-B14F-4D97-AF65-F5344CB8AC3E}">
        <p14:creationId xmlns:p14="http://schemas.microsoft.com/office/powerpoint/2010/main" val="340061822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6C4FF8B-26E2-A68B-82E9-60D29E7B40C3}"/>
              </a:ext>
            </a:extLst>
          </p:cNvPr>
          <p:cNvSpPr>
            <a:spLocks noGrp="1"/>
          </p:cNvSpPr>
          <p:nvPr>
            <p:ph type="dt" sz="half" idx="10"/>
          </p:nvPr>
        </p:nvSpPr>
        <p:spPr/>
        <p:txBody>
          <a:bodyPr/>
          <a:lstStyle/>
          <a:p>
            <a:fld id="{DEBE6E9D-65A1-40C2-892B-7FF91E1DAF90}" type="datetimeFigureOut">
              <a:rPr lang="fr-FR" smtClean="0"/>
              <a:t>03/03/2024</a:t>
            </a:fld>
            <a:endParaRPr lang="fr-FR"/>
          </a:p>
        </p:txBody>
      </p:sp>
      <p:sp>
        <p:nvSpPr>
          <p:cNvPr id="3" name="Espace réservé du pied de page 2">
            <a:extLst>
              <a:ext uri="{FF2B5EF4-FFF2-40B4-BE49-F238E27FC236}">
                <a16:creationId xmlns:a16="http://schemas.microsoft.com/office/drawing/2014/main" id="{5D794A73-F079-ADB2-FCB9-ED981F0830D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A500FC3-AE98-BB2B-2CFA-267FFF5AF38F}"/>
              </a:ext>
            </a:extLst>
          </p:cNvPr>
          <p:cNvSpPr>
            <a:spLocks noGrp="1"/>
          </p:cNvSpPr>
          <p:nvPr>
            <p:ph type="sldNum" sz="quarter" idx="12"/>
          </p:nvPr>
        </p:nvSpPr>
        <p:spPr/>
        <p:txBody>
          <a:bodyPr/>
          <a:lstStyle/>
          <a:p>
            <a:fld id="{6BEE1969-DAC3-4CAF-AF08-EFBCB3D60BF6}" type="slidenum">
              <a:rPr lang="fr-FR" smtClean="0"/>
              <a:t>‹N°›</a:t>
            </a:fld>
            <a:endParaRPr lang="fr-FR"/>
          </a:p>
        </p:txBody>
      </p:sp>
    </p:spTree>
    <p:extLst>
      <p:ext uri="{BB962C8B-B14F-4D97-AF65-F5344CB8AC3E}">
        <p14:creationId xmlns:p14="http://schemas.microsoft.com/office/powerpoint/2010/main" val="251574939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EED39F-9514-CD6E-0E65-1A72313F526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FD11A2B-C890-7624-4FB8-14E72F5A62F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437B5353-E84A-789F-BB1E-F45785A71FF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4FAA511-AA46-93DE-EE34-15CE06D5C2C8}"/>
              </a:ext>
            </a:extLst>
          </p:cNvPr>
          <p:cNvSpPr>
            <a:spLocks noGrp="1"/>
          </p:cNvSpPr>
          <p:nvPr>
            <p:ph type="dt" sz="half" idx="10"/>
          </p:nvPr>
        </p:nvSpPr>
        <p:spPr/>
        <p:txBody>
          <a:bodyPr/>
          <a:lstStyle/>
          <a:p>
            <a:fld id="{DEBE6E9D-65A1-40C2-892B-7FF91E1DAF90}" type="datetimeFigureOut">
              <a:rPr lang="fr-FR" smtClean="0"/>
              <a:t>03/03/2024</a:t>
            </a:fld>
            <a:endParaRPr lang="fr-FR"/>
          </a:p>
        </p:txBody>
      </p:sp>
      <p:sp>
        <p:nvSpPr>
          <p:cNvPr id="6" name="Espace réservé du pied de page 5">
            <a:extLst>
              <a:ext uri="{FF2B5EF4-FFF2-40B4-BE49-F238E27FC236}">
                <a16:creationId xmlns:a16="http://schemas.microsoft.com/office/drawing/2014/main" id="{C51FF0F7-2117-063B-86F9-83F986104A5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BAB3371-2FC2-341E-1B7D-C088961731BB}"/>
              </a:ext>
            </a:extLst>
          </p:cNvPr>
          <p:cNvSpPr>
            <a:spLocks noGrp="1"/>
          </p:cNvSpPr>
          <p:nvPr>
            <p:ph type="sldNum" sz="quarter" idx="12"/>
          </p:nvPr>
        </p:nvSpPr>
        <p:spPr/>
        <p:txBody>
          <a:bodyPr/>
          <a:lstStyle/>
          <a:p>
            <a:fld id="{6BEE1969-DAC3-4CAF-AF08-EFBCB3D60BF6}" type="slidenum">
              <a:rPr lang="fr-FR" smtClean="0"/>
              <a:t>‹N°›</a:t>
            </a:fld>
            <a:endParaRPr lang="fr-FR"/>
          </a:p>
        </p:txBody>
      </p:sp>
    </p:spTree>
    <p:extLst>
      <p:ext uri="{BB962C8B-B14F-4D97-AF65-F5344CB8AC3E}">
        <p14:creationId xmlns:p14="http://schemas.microsoft.com/office/powerpoint/2010/main" val="348793139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D961CC-455D-3517-7929-D101049AE5B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BB25D51-3161-4B46-4A9A-EF1684488DE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3ABB7C5-ABD5-FB09-19D6-1F91C9D082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B8F864F-BEBA-B783-1310-B01E406F383C}"/>
              </a:ext>
            </a:extLst>
          </p:cNvPr>
          <p:cNvSpPr>
            <a:spLocks noGrp="1"/>
          </p:cNvSpPr>
          <p:nvPr>
            <p:ph type="dt" sz="half" idx="10"/>
          </p:nvPr>
        </p:nvSpPr>
        <p:spPr/>
        <p:txBody>
          <a:bodyPr/>
          <a:lstStyle/>
          <a:p>
            <a:fld id="{DEBE6E9D-65A1-40C2-892B-7FF91E1DAF90}" type="datetimeFigureOut">
              <a:rPr lang="fr-FR" smtClean="0"/>
              <a:t>03/03/2024</a:t>
            </a:fld>
            <a:endParaRPr lang="fr-FR"/>
          </a:p>
        </p:txBody>
      </p:sp>
      <p:sp>
        <p:nvSpPr>
          <p:cNvPr id="6" name="Espace réservé du pied de page 5">
            <a:extLst>
              <a:ext uri="{FF2B5EF4-FFF2-40B4-BE49-F238E27FC236}">
                <a16:creationId xmlns:a16="http://schemas.microsoft.com/office/drawing/2014/main" id="{064130DE-3C1A-E728-C158-B57B4648B35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BB1B584-5D69-3538-1E3E-512CAAD77931}"/>
              </a:ext>
            </a:extLst>
          </p:cNvPr>
          <p:cNvSpPr>
            <a:spLocks noGrp="1"/>
          </p:cNvSpPr>
          <p:nvPr>
            <p:ph type="sldNum" sz="quarter" idx="12"/>
          </p:nvPr>
        </p:nvSpPr>
        <p:spPr/>
        <p:txBody>
          <a:bodyPr/>
          <a:lstStyle/>
          <a:p>
            <a:fld id="{6BEE1969-DAC3-4CAF-AF08-EFBCB3D60BF6}" type="slidenum">
              <a:rPr lang="fr-FR" smtClean="0"/>
              <a:t>‹N°›</a:t>
            </a:fld>
            <a:endParaRPr lang="fr-FR"/>
          </a:p>
        </p:txBody>
      </p:sp>
    </p:spTree>
    <p:extLst>
      <p:ext uri="{BB962C8B-B14F-4D97-AF65-F5344CB8AC3E}">
        <p14:creationId xmlns:p14="http://schemas.microsoft.com/office/powerpoint/2010/main" val="202335032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AB2FC35-827A-1EEC-0ABA-C7CF532435F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98E49417-6BEF-1D8A-BE7C-8C266E70F12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F452FE3-5F27-9141-CC85-29192F1B678C}"/>
              </a:ext>
            </a:extLst>
          </p:cNvPr>
          <p:cNvSpPr>
            <a:spLocks noGrp="1"/>
          </p:cNvSpPr>
          <p:nvPr>
            <p:ph type="dt" sz="half" idx="10"/>
          </p:nvPr>
        </p:nvSpPr>
        <p:spPr/>
        <p:txBody>
          <a:bodyPr/>
          <a:lstStyle/>
          <a:p>
            <a:fld id="{DEBE6E9D-65A1-40C2-892B-7FF91E1DAF90}" type="datetimeFigureOut">
              <a:rPr lang="fr-FR" smtClean="0"/>
              <a:t>03/03/2024</a:t>
            </a:fld>
            <a:endParaRPr lang="fr-FR"/>
          </a:p>
        </p:txBody>
      </p:sp>
      <p:sp>
        <p:nvSpPr>
          <p:cNvPr id="5" name="Espace réservé du pied de page 4">
            <a:extLst>
              <a:ext uri="{FF2B5EF4-FFF2-40B4-BE49-F238E27FC236}">
                <a16:creationId xmlns:a16="http://schemas.microsoft.com/office/drawing/2014/main" id="{B713B9FA-D66E-78EF-9566-10EB286384A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DE10297-8695-E7DE-12ED-A859C0170764}"/>
              </a:ext>
            </a:extLst>
          </p:cNvPr>
          <p:cNvSpPr>
            <a:spLocks noGrp="1"/>
          </p:cNvSpPr>
          <p:nvPr>
            <p:ph type="sldNum" sz="quarter" idx="12"/>
          </p:nvPr>
        </p:nvSpPr>
        <p:spPr/>
        <p:txBody>
          <a:bodyPr/>
          <a:lstStyle/>
          <a:p>
            <a:fld id="{6BEE1969-DAC3-4CAF-AF08-EFBCB3D60BF6}" type="slidenum">
              <a:rPr lang="fr-FR" smtClean="0"/>
              <a:t>‹N°›</a:t>
            </a:fld>
            <a:endParaRPr lang="fr-FR"/>
          </a:p>
        </p:txBody>
      </p:sp>
    </p:spTree>
    <p:extLst>
      <p:ext uri="{BB962C8B-B14F-4D97-AF65-F5344CB8AC3E}">
        <p14:creationId xmlns:p14="http://schemas.microsoft.com/office/powerpoint/2010/main" val="14327467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AD8E06D-3FA9-5823-D24B-B1D76F788CC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91B0CDD-5526-0922-0229-F081DFCB07C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FE06FB8-BDF4-9A84-2AD8-C2192794FE25}"/>
              </a:ext>
            </a:extLst>
          </p:cNvPr>
          <p:cNvSpPr>
            <a:spLocks noGrp="1"/>
          </p:cNvSpPr>
          <p:nvPr>
            <p:ph type="dt" sz="half" idx="10"/>
          </p:nvPr>
        </p:nvSpPr>
        <p:spPr/>
        <p:txBody>
          <a:bodyPr/>
          <a:lstStyle/>
          <a:p>
            <a:fld id="{DEBE6E9D-65A1-40C2-892B-7FF91E1DAF90}" type="datetimeFigureOut">
              <a:rPr lang="fr-FR" smtClean="0"/>
              <a:t>03/03/2024</a:t>
            </a:fld>
            <a:endParaRPr lang="fr-FR"/>
          </a:p>
        </p:txBody>
      </p:sp>
      <p:sp>
        <p:nvSpPr>
          <p:cNvPr id="5" name="Espace réservé du pied de page 4">
            <a:extLst>
              <a:ext uri="{FF2B5EF4-FFF2-40B4-BE49-F238E27FC236}">
                <a16:creationId xmlns:a16="http://schemas.microsoft.com/office/drawing/2014/main" id="{990DC2A2-DC6B-709C-315F-BFB1CB49A8F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4F8CBEE-72B1-050F-0533-A476B475A82E}"/>
              </a:ext>
            </a:extLst>
          </p:cNvPr>
          <p:cNvSpPr>
            <a:spLocks noGrp="1"/>
          </p:cNvSpPr>
          <p:nvPr>
            <p:ph type="sldNum" sz="quarter" idx="12"/>
          </p:nvPr>
        </p:nvSpPr>
        <p:spPr/>
        <p:txBody>
          <a:bodyPr/>
          <a:lstStyle/>
          <a:p>
            <a:fld id="{6BEE1969-DAC3-4CAF-AF08-EFBCB3D60BF6}" type="slidenum">
              <a:rPr lang="fr-FR" smtClean="0"/>
              <a:t>‹N°›</a:t>
            </a:fld>
            <a:endParaRPr lang="fr-FR"/>
          </a:p>
        </p:txBody>
      </p:sp>
    </p:spTree>
    <p:extLst>
      <p:ext uri="{BB962C8B-B14F-4D97-AF65-F5344CB8AC3E}">
        <p14:creationId xmlns:p14="http://schemas.microsoft.com/office/powerpoint/2010/main" val="212367083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EC1AA609-D0FB-1C9D-C191-0D357F78C8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F5CC707-993B-AC8F-66B8-98595831E1A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03AE9C6-53CA-6335-B8FC-EF105F4A40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EBE6E9D-65A1-40C2-892B-7FF91E1DAF90}" type="datetimeFigureOut">
              <a:rPr lang="fr-FR" smtClean="0"/>
              <a:t>03/03/2024</a:t>
            </a:fld>
            <a:endParaRPr lang="fr-FR"/>
          </a:p>
        </p:txBody>
      </p:sp>
      <p:sp>
        <p:nvSpPr>
          <p:cNvPr id="5" name="Espace réservé du pied de page 4">
            <a:extLst>
              <a:ext uri="{FF2B5EF4-FFF2-40B4-BE49-F238E27FC236}">
                <a16:creationId xmlns:a16="http://schemas.microsoft.com/office/drawing/2014/main" id="{8D05A838-50B2-71DB-D173-C951699FB4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F23CF0D-E5BC-F432-A2D5-7B5B815B8DF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BEE1969-DAC3-4CAF-AF08-EFBCB3D60BF6}" type="slidenum">
              <a:rPr lang="fr-FR" smtClean="0"/>
              <a:t>‹N°›</a:t>
            </a:fld>
            <a:endParaRPr lang="fr-FR"/>
          </a:p>
        </p:txBody>
      </p:sp>
    </p:spTree>
    <p:extLst>
      <p:ext uri="{BB962C8B-B14F-4D97-AF65-F5344CB8AC3E}">
        <p14:creationId xmlns:p14="http://schemas.microsoft.com/office/powerpoint/2010/main" val="3900655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CF76579F-7077-FFD6-9750-AB3B34EB109A}"/>
            </a:ext>
          </a:extLst>
        </p:cNvPr>
        <p:cNvGrpSpPr/>
        <p:nvPr/>
      </p:nvGrpSpPr>
      <p:grpSpPr>
        <a:xfrm>
          <a:off x="0" y="0"/>
          <a:ext cx="0" cy="0"/>
          <a:chOff x="0" y="0"/>
          <a:chExt cx="0" cy="0"/>
        </a:xfrm>
      </p:grpSpPr>
      <p:pic>
        <p:nvPicPr>
          <p:cNvPr id="3" name="Image 2" descr="Une image contenant ciel, plein air, nuit, reflet&#10;&#10;Description générée automatiquement">
            <a:extLst>
              <a:ext uri="{FF2B5EF4-FFF2-40B4-BE49-F238E27FC236}">
                <a16:creationId xmlns:a16="http://schemas.microsoft.com/office/drawing/2014/main" id="{8D56CFCE-6470-9838-403E-F39ED57BFA9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78926" y="279000"/>
            <a:ext cx="9834147" cy="6300000"/>
          </a:xfrm>
          <a:prstGeom prst="rect">
            <a:avLst/>
          </a:prstGeom>
          <a:effectLst>
            <a:softEdge rad="635000"/>
          </a:effectLst>
        </p:spPr>
      </p:pic>
      <p:sp>
        <p:nvSpPr>
          <p:cNvPr id="4" name="ZoneTexte 3">
            <a:extLst>
              <a:ext uri="{FF2B5EF4-FFF2-40B4-BE49-F238E27FC236}">
                <a16:creationId xmlns:a16="http://schemas.microsoft.com/office/drawing/2014/main" id="{24C6932B-84F7-2C84-AE57-48957AE8C7A2}"/>
              </a:ext>
            </a:extLst>
          </p:cNvPr>
          <p:cNvSpPr txBox="1"/>
          <p:nvPr/>
        </p:nvSpPr>
        <p:spPr>
          <a:xfrm>
            <a:off x="2534195" y="279000"/>
            <a:ext cx="9548948" cy="461665"/>
          </a:xfrm>
          <a:prstGeom prst="rect">
            <a:avLst/>
          </a:prstGeom>
          <a:noFill/>
        </p:spPr>
        <p:txBody>
          <a:bodyPr wrap="square" rtlCol="0">
            <a:spAutoFit/>
          </a:bodyPr>
          <a:lstStyle/>
          <a:p>
            <a:r>
              <a:rPr lang="fr-FR" sz="2400" b="1" dirty="0">
                <a:ln>
                  <a:solidFill>
                    <a:srgbClr val="FFFF00"/>
                  </a:solidFill>
                </a:ln>
                <a:solidFill>
                  <a:srgbClr val="FFC000"/>
                </a:solidFill>
                <a:effectLst>
                  <a:glow rad="228600">
                    <a:schemeClr val="accent2">
                      <a:satMod val="175000"/>
                      <a:alpha val="40000"/>
                    </a:schemeClr>
                  </a:glow>
                </a:effectLst>
                <a:latin typeface="Algerian" panose="04020705040A02060702" pitchFamily="82" charset="0"/>
              </a:rPr>
              <a:t>Lorient Vous Présente La Ville De Bordeaux</a:t>
            </a:r>
          </a:p>
        </p:txBody>
      </p:sp>
      <p:sp>
        <p:nvSpPr>
          <p:cNvPr id="5" name="ZoneTexte 4">
            <a:extLst>
              <a:ext uri="{FF2B5EF4-FFF2-40B4-BE49-F238E27FC236}">
                <a16:creationId xmlns:a16="http://schemas.microsoft.com/office/drawing/2014/main" id="{C9180AAB-2236-EBF0-6BC9-3A7352018FE0}"/>
              </a:ext>
            </a:extLst>
          </p:cNvPr>
          <p:cNvSpPr txBox="1"/>
          <p:nvPr/>
        </p:nvSpPr>
        <p:spPr>
          <a:xfrm>
            <a:off x="3670663" y="5986706"/>
            <a:ext cx="7524205" cy="461665"/>
          </a:xfrm>
          <a:prstGeom prst="rect">
            <a:avLst/>
          </a:prstGeom>
          <a:noFill/>
        </p:spPr>
        <p:txBody>
          <a:bodyPr wrap="square" rtlCol="0">
            <a:spAutoFit/>
          </a:bodyPr>
          <a:lstStyle/>
          <a:p>
            <a:r>
              <a:rPr lang="fr-FR" sz="2400" b="1" dirty="0">
                <a:solidFill>
                  <a:srgbClr val="FFC000"/>
                </a:solidFill>
              </a:rPr>
              <a:t>Photo de nuit de la Place de la Bourse</a:t>
            </a:r>
          </a:p>
        </p:txBody>
      </p:sp>
    </p:spTree>
    <p:extLst>
      <p:ext uri="{BB962C8B-B14F-4D97-AF65-F5344CB8AC3E}">
        <p14:creationId xmlns:p14="http://schemas.microsoft.com/office/powerpoint/2010/main" val="49030218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sndAc>
          <p:stSnd loop="1">
            <p:snd r:embed="rId2" name="Mikaël VIGNEAU - BORDEAUX (Clip Officiel).wav"/>
          </p:stSnd>
        </p:sndAc>
      </p:transition>
    </mc:Choice>
    <mc:Fallback>
      <p:transition spd="slow" advClick="0" advTm="8000">
        <p:fade/>
        <p:sndAc>
          <p:stSnd loop="1">
            <p:snd r:embed="rId2" name="Mikaël VIGNEAU - BORDEAUX (Clip Officiel).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867E2F1A-811B-CFB4-950A-4204A1CFAAB0}"/>
            </a:ext>
          </a:extLst>
        </p:cNvPr>
        <p:cNvGrpSpPr/>
        <p:nvPr/>
      </p:nvGrpSpPr>
      <p:grpSpPr>
        <a:xfrm>
          <a:off x="0" y="0"/>
          <a:ext cx="0" cy="0"/>
          <a:chOff x="0" y="0"/>
          <a:chExt cx="0" cy="0"/>
        </a:xfrm>
      </p:grpSpPr>
      <p:sp>
        <p:nvSpPr>
          <p:cNvPr id="3" name="ZoneTexte 2">
            <a:extLst>
              <a:ext uri="{FF2B5EF4-FFF2-40B4-BE49-F238E27FC236}">
                <a16:creationId xmlns:a16="http://schemas.microsoft.com/office/drawing/2014/main" id="{333A7432-4BB2-1192-3145-19317BC11CFA}"/>
              </a:ext>
            </a:extLst>
          </p:cNvPr>
          <p:cNvSpPr txBox="1"/>
          <p:nvPr/>
        </p:nvSpPr>
        <p:spPr>
          <a:xfrm>
            <a:off x="651163" y="58846"/>
            <a:ext cx="11125199" cy="6740307"/>
          </a:xfrm>
          <a:prstGeom prst="rect">
            <a:avLst/>
          </a:prstGeom>
          <a:noFill/>
        </p:spPr>
        <p:txBody>
          <a:bodyPr wrap="square">
            <a:spAutoFit/>
          </a:bodyPr>
          <a:lstStyle/>
          <a:p>
            <a:r>
              <a:rPr lang="fr-FR" sz="3600" dirty="0">
                <a:ln>
                  <a:solidFill>
                    <a:srgbClr val="00B050"/>
                  </a:solidFill>
                </a:ln>
                <a:solidFill>
                  <a:schemeClr val="bg1"/>
                </a:solidFill>
                <a:effectLst>
                  <a:glow rad="228600">
                    <a:schemeClr val="accent1">
                      <a:satMod val="175000"/>
                      <a:alpha val="40000"/>
                    </a:schemeClr>
                  </a:glow>
                </a:effectLst>
                <a:latin typeface="Algerian" panose="04020705040A02060702" pitchFamily="82" charset="0"/>
              </a:rPr>
              <a:t>Bordeaux, au cœur de la région viticole, est une ville portuaire située sur la Garonne, dans le sud-ouest de la France. Elle est réputée pour la cathédrale gothique de Saint-André, ses manoirs construits aux XVIIIe et XIXe siècles, ainsi que ses musées d'art comme le musée des Beaux-Arts de Bordeaux. Les jardins publics suivent les courbes des quais qui longent le fleuve. La place de la Bourse, au centre de laquelle trône la fontaine des Trois Grâces, se reflète dans le miroir d'eau.</a:t>
            </a:r>
          </a:p>
        </p:txBody>
      </p:sp>
    </p:spTree>
    <p:extLst>
      <p:ext uri="{BB962C8B-B14F-4D97-AF65-F5344CB8AC3E}">
        <p14:creationId xmlns:p14="http://schemas.microsoft.com/office/powerpoint/2010/main" val="213661101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EB9288B4-6CD8-BAD7-75E2-727EA98C873D}"/>
            </a:ext>
          </a:extLst>
        </p:cNvPr>
        <p:cNvGrpSpPr/>
        <p:nvPr/>
      </p:nvGrpSpPr>
      <p:grpSpPr>
        <a:xfrm>
          <a:off x="0" y="0"/>
          <a:ext cx="0" cy="0"/>
          <a:chOff x="0" y="0"/>
          <a:chExt cx="0" cy="0"/>
        </a:xfrm>
      </p:grpSpPr>
      <p:pic>
        <p:nvPicPr>
          <p:cNvPr id="3" name="Image 2" descr="Une image contenant plein air, ciel, nuage, pont&#10;&#10;Description générée automatiquement">
            <a:extLst>
              <a:ext uri="{FF2B5EF4-FFF2-40B4-BE49-F238E27FC236}">
                <a16:creationId xmlns:a16="http://schemas.microsoft.com/office/drawing/2014/main" id="{AE987956-9C32-6305-D37D-DD0E5E1D2C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75" y="279000"/>
            <a:ext cx="9487049" cy="6300000"/>
          </a:xfrm>
          <a:prstGeom prst="rect">
            <a:avLst/>
          </a:prstGeom>
          <a:effectLst>
            <a:softEdge rad="635000"/>
          </a:effectLst>
        </p:spPr>
      </p:pic>
      <p:sp>
        <p:nvSpPr>
          <p:cNvPr id="4" name="ZoneTexte 3">
            <a:extLst>
              <a:ext uri="{FF2B5EF4-FFF2-40B4-BE49-F238E27FC236}">
                <a16:creationId xmlns:a16="http://schemas.microsoft.com/office/drawing/2014/main" id="{E7933B70-2AD9-515D-846D-B498EAD0FDE1}"/>
              </a:ext>
            </a:extLst>
          </p:cNvPr>
          <p:cNvSpPr txBox="1"/>
          <p:nvPr/>
        </p:nvSpPr>
        <p:spPr>
          <a:xfrm>
            <a:off x="5016138" y="6213240"/>
            <a:ext cx="8569234" cy="461665"/>
          </a:xfrm>
          <a:prstGeom prst="rect">
            <a:avLst/>
          </a:prstGeom>
          <a:noFill/>
        </p:spPr>
        <p:txBody>
          <a:bodyPr wrap="square" rtlCol="0">
            <a:spAutoFit/>
          </a:bodyPr>
          <a:lstStyle/>
          <a:p>
            <a:r>
              <a:rPr lang="fr-FR" sz="2400" b="1" dirty="0">
                <a:solidFill>
                  <a:srgbClr val="FFC000"/>
                </a:solidFill>
              </a:rPr>
              <a:t>Pont de Pierre</a:t>
            </a:r>
          </a:p>
        </p:txBody>
      </p:sp>
    </p:spTree>
    <p:extLst>
      <p:ext uri="{BB962C8B-B14F-4D97-AF65-F5344CB8AC3E}">
        <p14:creationId xmlns:p14="http://schemas.microsoft.com/office/powerpoint/2010/main" val="269853142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3F8F1781-121D-1892-6400-10AC6A5BAAB7}"/>
            </a:ext>
          </a:extLst>
        </p:cNvPr>
        <p:cNvGrpSpPr/>
        <p:nvPr/>
      </p:nvGrpSpPr>
      <p:grpSpPr>
        <a:xfrm>
          <a:off x="0" y="0"/>
          <a:ext cx="0" cy="0"/>
          <a:chOff x="0" y="0"/>
          <a:chExt cx="0" cy="0"/>
        </a:xfrm>
      </p:grpSpPr>
      <p:pic>
        <p:nvPicPr>
          <p:cNvPr id="3" name="Image 2" descr="Une image contenant plein air, train, ciel, arbre&#10;&#10;Description générée automatiquement">
            <a:extLst>
              <a:ext uri="{FF2B5EF4-FFF2-40B4-BE49-F238E27FC236}">
                <a16:creationId xmlns:a16="http://schemas.microsoft.com/office/drawing/2014/main" id="{591A587A-F83B-9530-B7CE-80EBD85BC4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053" y="279000"/>
            <a:ext cx="9475894" cy="6300000"/>
          </a:xfrm>
          <a:prstGeom prst="rect">
            <a:avLst/>
          </a:prstGeom>
          <a:effectLst>
            <a:softEdge rad="635000"/>
          </a:effectLst>
        </p:spPr>
      </p:pic>
      <p:sp>
        <p:nvSpPr>
          <p:cNvPr id="4" name="ZoneTexte 3">
            <a:extLst>
              <a:ext uri="{FF2B5EF4-FFF2-40B4-BE49-F238E27FC236}">
                <a16:creationId xmlns:a16="http://schemas.microsoft.com/office/drawing/2014/main" id="{A50222FC-D249-64FA-5903-7666DA894370}"/>
              </a:ext>
            </a:extLst>
          </p:cNvPr>
          <p:cNvSpPr txBox="1"/>
          <p:nvPr/>
        </p:nvSpPr>
        <p:spPr>
          <a:xfrm>
            <a:off x="919239" y="6117335"/>
            <a:ext cx="10563012" cy="461665"/>
          </a:xfrm>
          <a:prstGeom prst="rect">
            <a:avLst/>
          </a:prstGeom>
          <a:noFill/>
        </p:spPr>
        <p:txBody>
          <a:bodyPr wrap="square" rtlCol="0">
            <a:spAutoFit/>
          </a:bodyPr>
          <a:lstStyle/>
          <a:p>
            <a:r>
              <a:rPr lang="fr-FR" sz="2400" b="1" dirty="0">
                <a:solidFill>
                  <a:srgbClr val="FFFF00"/>
                </a:solidFill>
              </a:rPr>
              <a:t>Rame de tramway de la ligne B, place des Quinconces, Bordeaux, France</a:t>
            </a:r>
          </a:p>
        </p:txBody>
      </p:sp>
    </p:spTree>
    <p:extLst>
      <p:ext uri="{BB962C8B-B14F-4D97-AF65-F5344CB8AC3E}">
        <p14:creationId xmlns:p14="http://schemas.microsoft.com/office/powerpoint/2010/main" val="49838633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B7C7691F-E7D2-2515-D294-84B9C8E41668}"/>
            </a:ext>
          </a:extLst>
        </p:cNvPr>
        <p:cNvGrpSpPr/>
        <p:nvPr/>
      </p:nvGrpSpPr>
      <p:grpSpPr>
        <a:xfrm>
          <a:off x="0" y="0"/>
          <a:ext cx="0" cy="0"/>
          <a:chOff x="0" y="0"/>
          <a:chExt cx="0" cy="0"/>
        </a:xfrm>
      </p:grpSpPr>
      <p:pic>
        <p:nvPicPr>
          <p:cNvPr id="3" name="Image 2" descr="Une image contenant bâtiment, ciel, plein air, repère&#10;&#10;Description générée automatiquement">
            <a:extLst>
              <a:ext uri="{FF2B5EF4-FFF2-40B4-BE49-F238E27FC236}">
                <a16:creationId xmlns:a16="http://schemas.microsoft.com/office/drawing/2014/main" id="{D100EF6E-D0EB-6B69-5571-D8E5C500F4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1800" y="279000"/>
            <a:ext cx="11148399" cy="6300000"/>
          </a:xfrm>
          <a:prstGeom prst="rect">
            <a:avLst/>
          </a:prstGeom>
          <a:effectLst>
            <a:softEdge rad="635000"/>
          </a:effectLst>
        </p:spPr>
      </p:pic>
      <p:sp>
        <p:nvSpPr>
          <p:cNvPr id="4" name="ZoneTexte 3">
            <a:extLst>
              <a:ext uri="{FF2B5EF4-FFF2-40B4-BE49-F238E27FC236}">
                <a16:creationId xmlns:a16="http://schemas.microsoft.com/office/drawing/2014/main" id="{BE6FB772-8940-E714-0FFB-B6AC022A336B}"/>
              </a:ext>
            </a:extLst>
          </p:cNvPr>
          <p:cNvSpPr txBox="1"/>
          <p:nvPr/>
        </p:nvSpPr>
        <p:spPr>
          <a:xfrm>
            <a:off x="2220685" y="6117335"/>
            <a:ext cx="9104812" cy="461665"/>
          </a:xfrm>
          <a:prstGeom prst="rect">
            <a:avLst/>
          </a:prstGeom>
          <a:noFill/>
        </p:spPr>
        <p:txBody>
          <a:bodyPr wrap="square" rtlCol="0">
            <a:spAutoFit/>
          </a:bodyPr>
          <a:lstStyle/>
          <a:p>
            <a:r>
              <a:rPr lang="fr-FR" sz="2400" b="1" dirty="0">
                <a:solidFill>
                  <a:srgbClr val="FFFF00"/>
                </a:solidFill>
              </a:rPr>
              <a:t>Grand Théâtre, vue de nuit, Bordeaux, Gironde, FRANCE</a:t>
            </a:r>
          </a:p>
        </p:txBody>
      </p:sp>
    </p:spTree>
    <p:extLst>
      <p:ext uri="{BB962C8B-B14F-4D97-AF65-F5344CB8AC3E}">
        <p14:creationId xmlns:p14="http://schemas.microsoft.com/office/powerpoint/2010/main" val="370024108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ADC48B0E-598E-3C6B-BF8B-442917BB8F5F}"/>
            </a:ext>
          </a:extLst>
        </p:cNvPr>
        <p:cNvGrpSpPr/>
        <p:nvPr/>
      </p:nvGrpSpPr>
      <p:grpSpPr>
        <a:xfrm>
          <a:off x="0" y="0"/>
          <a:ext cx="0" cy="0"/>
          <a:chOff x="0" y="0"/>
          <a:chExt cx="0" cy="0"/>
        </a:xfrm>
      </p:grpSpPr>
      <p:pic>
        <p:nvPicPr>
          <p:cNvPr id="3" name="Image 2" descr="Une image contenant plein air, arbre, ciel, lac&#10;&#10;Description générée automatiquement">
            <a:extLst>
              <a:ext uri="{FF2B5EF4-FFF2-40B4-BE49-F238E27FC236}">
                <a16:creationId xmlns:a16="http://schemas.microsoft.com/office/drawing/2014/main" id="{803BCC00-C228-E125-25D6-BDAB6C829E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89448" y="279000"/>
            <a:ext cx="8813104" cy="6300000"/>
          </a:xfrm>
          <a:prstGeom prst="rect">
            <a:avLst/>
          </a:prstGeom>
          <a:effectLst>
            <a:softEdge rad="635000"/>
          </a:effectLst>
        </p:spPr>
      </p:pic>
      <p:sp>
        <p:nvSpPr>
          <p:cNvPr id="4" name="ZoneTexte 3">
            <a:extLst>
              <a:ext uri="{FF2B5EF4-FFF2-40B4-BE49-F238E27FC236}">
                <a16:creationId xmlns:a16="http://schemas.microsoft.com/office/drawing/2014/main" id="{31712339-FC2F-4409-823D-F269446742EF}"/>
              </a:ext>
            </a:extLst>
          </p:cNvPr>
          <p:cNvSpPr txBox="1"/>
          <p:nvPr/>
        </p:nvSpPr>
        <p:spPr>
          <a:xfrm>
            <a:off x="4206239" y="5934836"/>
            <a:ext cx="9405258" cy="461665"/>
          </a:xfrm>
          <a:prstGeom prst="rect">
            <a:avLst/>
          </a:prstGeom>
          <a:noFill/>
        </p:spPr>
        <p:txBody>
          <a:bodyPr wrap="square" rtlCol="0">
            <a:spAutoFit/>
          </a:bodyPr>
          <a:lstStyle/>
          <a:p>
            <a:r>
              <a:rPr lang="fr-FR" sz="2400" b="1" dirty="0">
                <a:solidFill>
                  <a:srgbClr val="FFFF00"/>
                </a:solidFill>
              </a:rPr>
              <a:t>Extérieur de La Cité du Vin</a:t>
            </a:r>
          </a:p>
        </p:txBody>
      </p:sp>
    </p:spTree>
    <p:extLst>
      <p:ext uri="{BB962C8B-B14F-4D97-AF65-F5344CB8AC3E}">
        <p14:creationId xmlns:p14="http://schemas.microsoft.com/office/powerpoint/2010/main" val="132830845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04BD1EDF-8326-D776-95B3-FD944A22363F}"/>
            </a:ext>
          </a:extLst>
        </p:cNvPr>
        <p:cNvGrpSpPr/>
        <p:nvPr/>
      </p:nvGrpSpPr>
      <p:grpSpPr>
        <a:xfrm>
          <a:off x="0" y="0"/>
          <a:ext cx="0" cy="0"/>
          <a:chOff x="0" y="0"/>
          <a:chExt cx="0" cy="0"/>
        </a:xfrm>
      </p:grpSpPr>
      <p:pic>
        <p:nvPicPr>
          <p:cNvPr id="5" name="Image 4" descr="Une image contenant plein air, ciel, eau, paysage&#10;&#10;Description générée automatiquement">
            <a:extLst>
              <a:ext uri="{FF2B5EF4-FFF2-40B4-BE49-F238E27FC236}">
                <a16:creationId xmlns:a16="http://schemas.microsoft.com/office/drawing/2014/main" id="{FE63EE7B-DB36-E002-1F9A-9B26B5AADB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000" y="1014505"/>
            <a:ext cx="11448000" cy="4828989"/>
          </a:xfrm>
          <a:prstGeom prst="rect">
            <a:avLst/>
          </a:prstGeom>
          <a:effectLst>
            <a:softEdge rad="317500"/>
          </a:effectLst>
        </p:spPr>
      </p:pic>
      <p:sp>
        <p:nvSpPr>
          <p:cNvPr id="6" name="ZoneTexte 5">
            <a:extLst>
              <a:ext uri="{FF2B5EF4-FFF2-40B4-BE49-F238E27FC236}">
                <a16:creationId xmlns:a16="http://schemas.microsoft.com/office/drawing/2014/main" id="{C7CF42E1-F32C-992B-2C0A-5E5C738ACCA6}"/>
              </a:ext>
            </a:extLst>
          </p:cNvPr>
          <p:cNvSpPr txBox="1"/>
          <p:nvPr/>
        </p:nvSpPr>
        <p:spPr>
          <a:xfrm>
            <a:off x="3605349" y="5793343"/>
            <a:ext cx="9980022" cy="461665"/>
          </a:xfrm>
          <a:prstGeom prst="rect">
            <a:avLst/>
          </a:prstGeom>
          <a:noFill/>
        </p:spPr>
        <p:txBody>
          <a:bodyPr wrap="square" rtlCol="0">
            <a:spAutoFit/>
          </a:bodyPr>
          <a:lstStyle/>
          <a:p>
            <a:r>
              <a:rPr lang="fr-FR" dirty="0"/>
              <a:t> </a:t>
            </a:r>
            <a:r>
              <a:rPr lang="fr-FR" sz="2400" b="1" dirty="0">
                <a:solidFill>
                  <a:schemeClr val="bg1"/>
                </a:solidFill>
              </a:rPr>
              <a:t>Vue du Pont Jacques Chaban-Delmas</a:t>
            </a:r>
          </a:p>
        </p:txBody>
      </p:sp>
    </p:spTree>
    <p:extLst>
      <p:ext uri="{BB962C8B-B14F-4D97-AF65-F5344CB8AC3E}">
        <p14:creationId xmlns:p14="http://schemas.microsoft.com/office/powerpoint/2010/main" val="254605288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24CF4662-D121-90AE-D60D-055E0D975696}"/>
            </a:ext>
          </a:extLst>
        </p:cNvPr>
        <p:cNvGrpSpPr/>
        <p:nvPr/>
      </p:nvGrpSpPr>
      <p:grpSpPr>
        <a:xfrm>
          <a:off x="0" y="0"/>
          <a:ext cx="0" cy="0"/>
          <a:chOff x="0" y="0"/>
          <a:chExt cx="0" cy="0"/>
        </a:xfrm>
      </p:grpSpPr>
      <p:pic>
        <p:nvPicPr>
          <p:cNvPr id="3" name="Image 2" descr="Une image contenant Photographie aérienne, plein air, Vue plongeante, eau&#10;&#10;Description générée automatiquement">
            <a:extLst>
              <a:ext uri="{FF2B5EF4-FFF2-40B4-BE49-F238E27FC236}">
                <a16:creationId xmlns:a16="http://schemas.microsoft.com/office/drawing/2014/main" id="{3F7FDF90-D04D-C2F5-1C33-24B8CDC4AD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94264" y="182880"/>
            <a:ext cx="8400000" cy="6300000"/>
          </a:xfrm>
          <a:prstGeom prst="rect">
            <a:avLst/>
          </a:prstGeom>
          <a:effectLst>
            <a:softEdge rad="635000"/>
          </a:effectLst>
        </p:spPr>
      </p:pic>
      <p:sp>
        <p:nvSpPr>
          <p:cNvPr id="4" name="ZoneTexte 3">
            <a:extLst>
              <a:ext uri="{FF2B5EF4-FFF2-40B4-BE49-F238E27FC236}">
                <a16:creationId xmlns:a16="http://schemas.microsoft.com/office/drawing/2014/main" id="{2C413A52-5DF5-FCEA-FEE4-A0F0B3F17DE7}"/>
              </a:ext>
            </a:extLst>
          </p:cNvPr>
          <p:cNvSpPr txBox="1"/>
          <p:nvPr/>
        </p:nvSpPr>
        <p:spPr>
          <a:xfrm>
            <a:off x="3722915" y="6021215"/>
            <a:ext cx="9183188" cy="461665"/>
          </a:xfrm>
          <a:prstGeom prst="rect">
            <a:avLst/>
          </a:prstGeom>
          <a:noFill/>
        </p:spPr>
        <p:txBody>
          <a:bodyPr wrap="square" rtlCol="0">
            <a:spAutoFit/>
          </a:bodyPr>
          <a:lstStyle/>
          <a:p>
            <a:r>
              <a:rPr lang="fr-FR" sz="2400" b="1" dirty="0">
                <a:solidFill>
                  <a:schemeClr val="bg1"/>
                </a:solidFill>
              </a:rPr>
              <a:t>La Garonne à Bordeaux, vue du ciel.</a:t>
            </a:r>
          </a:p>
        </p:txBody>
      </p:sp>
    </p:spTree>
    <p:extLst>
      <p:ext uri="{BB962C8B-B14F-4D97-AF65-F5344CB8AC3E}">
        <p14:creationId xmlns:p14="http://schemas.microsoft.com/office/powerpoint/2010/main" val="382672830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D4DFA155-5C92-AC16-855C-BE04766BBD32}"/>
            </a:ext>
          </a:extLst>
        </p:cNvPr>
        <p:cNvGrpSpPr/>
        <p:nvPr/>
      </p:nvGrpSpPr>
      <p:grpSpPr>
        <a:xfrm>
          <a:off x="0" y="0"/>
          <a:ext cx="0" cy="0"/>
          <a:chOff x="0" y="0"/>
          <a:chExt cx="0" cy="0"/>
        </a:xfrm>
      </p:grpSpPr>
      <p:pic>
        <p:nvPicPr>
          <p:cNvPr id="3" name="Image 2" descr="Une image contenant ciel, plein air, bâtiment, ville&#10;&#10;Description générée automatiquement">
            <a:extLst>
              <a:ext uri="{FF2B5EF4-FFF2-40B4-BE49-F238E27FC236}">
                <a16:creationId xmlns:a16="http://schemas.microsoft.com/office/drawing/2014/main" id="{C3112B25-5D3D-BEBA-9462-D7E0373EEA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3D4AA2E5-68F6-79DB-AEF6-F32739B9E622}"/>
              </a:ext>
            </a:extLst>
          </p:cNvPr>
          <p:cNvSpPr txBox="1"/>
          <p:nvPr/>
        </p:nvSpPr>
        <p:spPr>
          <a:xfrm>
            <a:off x="3069772" y="6154564"/>
            <a:ext cx="8948057" cy="461665"/>
          </a:xfrm>
          <a:prstGeom prst="rect">
            <a:avLst/>
          </a:prstGeom>
          <a:noFill/>
        </p:spPr>
        <p:txBody>
          <a:bodyPr wrap="square" rtlCol="0">
            <a:spAutoFit/>
          </a:bodyPr>
          <a:lstStyle/>
          <a:p>
            <a:r>
              <a:rPr lang="fr-FR" sz="2400" b="1" dirty="0">
                <a:solidFill>
                  <a:schemeClr val="bg1"/>
                </a:solidFill>
              </a:rPr>
              <a:t>La place de la Comédie et le Grand-Théâtre.</a:t>
            </a:r>
          </a:p>
        </p:txBody>
      </p:sp>
    </p:spTree>
    <p:extLst>
      <p:ext uri="{BB962C8B-B14F-4D97-AF65-F5344CB8AC3E}">
        <p14:creationId xmlns:p14="http://schemas.microsoft.com/office/powerpoint/2010/main" val="209996053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B9785925-50E9-3296-8B32-61F61FADB975}"/>
            </a:ext>
          </a:extLst>
        </p:cNvPr>
        <p:cNvGrpSpPr/>
        <p:nvPr/>
      </p:nvGrpSpPr>
      <p:grpSpPr>
        <a:xfrm>
          <a:off x="0" y="0"/>
          <a:ext cx="0" cy="0"/>
          <a:chOff x="0" y="0"/>
          <a:chExt cx="0" cy="0"/>
        </a:xfrm>
      </p:grpSpPr>
      <p:pic>
        <p:nvPicPr>
          <p:cNvPr id="5" name="Image 4" descr="Une image contenant bâtiment, ciel, plein air, repère&#10;&#10;Description générée automatiquement">
            <a:extLst>
              <a:ext uri="{FF2B5EF4-FFF2-40B4-BE49-F238E27FC236}">
                <a16:creationId xmlns:a16="http://schemas.microsoft.com/office/drawing/2014/main" id="{17039D71-160B-5A32-CE75-8EBD9A24FF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effectLst>
            <a:softEdge rad="635000"/>
          </a:effectLst>
        </p:spPr>
      </p:pic>
      <p:sp>
        <p:nvSpPr>
          <p:cNvPr id="6" name="ZoneTexte 5">
            <a:extLst>
              <a:ext uri="{FF2B5EF4-FFF2-40B4-BE49-F238E27FC236}">
                <a16:creationId xmlns:a16="http://schemas.microsoft.com/office/drawing/2014/main" id="{35F22A37-5BE4-24F5-2023-EFB899151BF1}"/>
              </a:ext>
            </a:extLst>
          </p:cNvPr>
          <p:cNvSpPr txBox="1"/>
          <p:nvPr/>
        </p:nvSpPr>
        <p:spPr>
          <a:xfrm>
            <a:off x="2932887" y="6117335"/>
            <a:ext cx="8255726" cy="461665"/>
          </a:xfrm>
          <a:prstGeom prst="rect">
            <a:avLst/>
          </a:prstGeom>
          <a:noFill/>
        </p:spPr>
        <p:txBody>
          <a:bodyPr wrap="square" rtlCol="0">
            <a:spAutoFit/>
          </a:bodyPr>
          <a:lstStyle/>
          <a:p>
            <a:r>
              <a:rPr lang="fr-FR" sz="2400" b="1" dirty="0">
                <a:solidFill>
                  <a:srgbClr val="FFFF00"/>
                </a:solidFill>
              </a:rPr>
              <a:t>La place de la Victoire et la porte d'Aquitaine.</a:t>
            </a:r>
          </a:p>
        </p:txBody>
      </p:sp>
    </p:spTree>
    <p:extLst>
      <p:ext uri="{BB962C8B-B14F-4D97-AF65-F5344CB8AC3E}">
        <p14:creationId xmlns:p14="http://schemas.microsoft.com/office/powerpoint/2010/main" val="358952356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CCD650E5-78DB-D429-40F9-A466D4A3C561}"/>
            </a:ext>
          </a:extLst>
        </p:cNvPr>
        <p:cNvGrpSpPr/>
        <p:nvPr/>
      </p:nvGrpSpPr>
      <p:grpSpPr>
        <a:xfrm>
          <a:off x="0" y="0"/>
          <a:ext cx="0" cy="0"/>
          <a:chOff x="0" y="0"/>
          <a:chExt cx="0" cy="0"/>
        </a:xfrm>
      </p:grpSpPr>
      <p:pic>
        <p:nvPicPr>
          <p:cNvPr id="3" name="Image 2" descr="Une image contenant habits, personne, bâtiment, femme&#10;&#10;Description générée automatiquement">
            <a:extLst>
              <a:ext uri="{FF2B5EF4-FFF2-40B4-BE49-F238E27FC236}">
                <a16:creationId xmlns:a16="http://schemas.microsoft.com/office/drawing/2014/main" id="{ED0DEDAB-D13C-A273-A741-2960FE92EB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91" y="279000"/>
            <a:ext cx="9453617" cy="6300000"/>
          </a:xfrm>
          <a:prstGeom prst="rect">
            <a:avLst/>
          </a:prstGeom>
          <a:effectLst>
            <a:softEdge rad="635000"/>
          </a:effectLst>
        </p:spPr>
      </p:pic>
      <p:sp>
        <p:nvSpPr>
          <p:cNvPr id="4" name="ZoneTexte 3">
            <a:extLst>
              <a:ext uri="{FF2B5EF4-FFF2-40B4-BE49-F238E27FC236}">
                <a16:creationId xmlns:a16="http://schemas.microsoft.com/office/drawing/2014/main" id="{5B6E8B93-F6EF-306F-6D9B-5FDF03AD42DB}"/>
              </a:ext>
            </a:extLst>
          </p:cNvPr>
          <p:cNvSpPr txBox="1"/>
          <p:nvPr/>
        </p:nvSpPr>
        <p:spPr>
          <a:xfrm>
            <a:off x="3892732" y="6244046"/>
            <a:ext cx="8804366" cy="461665"/>
          </a:xfrm>
          <a:prstGeom prst="rect">
            <a:avLst/>
          </a:prstGeom>
          <a:noFill/>
        </p:spPr>
        <p:txBody>
          <a:bodyPr wrap="square" rtlCol="0">
            <a:spAutoFit/>
          </a:bodyPr>
          <a:lstStyle/>
          <a:p>
            <a:r>
              <a:rPr lang="fr-FR" sz="2400" b="1">
                <a:solidFill>
                  <a:srgbClr val="FFFF00"/>
                </a:solidFill>
              </a:rPr>
              <a:t> Rue Sainte-Catherine Bordeaux</a:t>
            </a:r>
            <a:endParaRPr lang="fr-FR" sz="2400" b="1" dirty="0">
              <a:solidFill>
                <a:srgbClr val="FFFF00"/>
              </a:solidFill>
            </a:endParaRPr>
          </a:p>
        </p:txBody>
      </p:sp>
    </p:spTree>
    <p:extLst>
      <p:ext uri="{BB962C8B-B14F-4D97-AF65-F5344CB8AC3E}">
        <p14:creationId xmlns:p14="http://schemas.microsoft.com/office/powerpoint/2010/main" val="76675141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AA8A7034-B8D1-703D-C65B-4BB969AC890D}"/>
            </a:ext>
          </a:extLst>
        </p:cNvPr>
        <p:cNvGrpSpPr/>
        <p:nvPr/>
      </p:nvGrpSpPr>
      <p:grpSpPr>
        <a:xfrm>
          <a:off x="0" y="0"/>
          <a:ext cx="0" cy="0"/>
          <a:chOff x="0" y="0"/>
          <a:chExt cx="0" cy="0"/>
        </a:xfrm>
      </p:grpSpPr>
      <p:pic>
        <p:nvPicPr>
          <p:cNvPr id="3" name="Image 2" descr="Une image contenant plein air, arbre, ciel, bâtiment&#10;&#10;Description générée automatiquement">
            <a:extLst>
              <a:ext uri="{FF2B5EF4-FFF2-40B4-BE49-F238E27FC236}">
                <a16:creationId xmlns:a16="http://schemas.microsoft.com/office/drawing/2014/main" id="{CF3D46A1-B65C-A64D-EE10-30BAC87472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9462" y="279000"/>
            <a:ext cx="9680664" cy="6300000"/>
          </a:xfrm>
          <a:prstGeom prst="rect">
            <a:avLst/>
          </a:prstGeom>
          <a:effectLst>
            <a:softEdge rad="635000"/>
          </a:effectLst>
        </p:spPr>
      </p:pic>
      <p:sp>
        <p:nvSpPr>
          <p:cNvPr id="4" name="ZoneTexte 3">
            <a:extLst>
              <a:ext uri="{FF2B5EF4-FFF2-40B4-BE49-F238E27FC236}">
                <a16:creationId xmlns:a16="http://schemas.microsoft.com/office/drawing/2014/main" id="{D7EFD031-DA63-6F3A-01F0-3906FA2D3939}"/>
              </a:ext>
            </a:extLst>
          </p:cNvPr>
          <p:cNvSpPr txBox="1"/>
          <p:nvPr/>
        </p:nvSpPr>
        <p:spPr>
          <a:xfrm>
            <a:off x="2442754" y="6117335"/>
            <a:ext cx="9005383" cy="461665"/>
          </a:xfrm>
          <a:prstGeom prst="rect">
            <a:avLst/>
          </a:prstGeom>
          <a:noFill/>
        </p:spPr>
        <p:txBody>
          <a:bodyPr wrap="square" rtlCol="0">
            <a:spAutoFit/>
          </a:bodyPr>
          <a:lstStyle/>
          <a:p>
            <a:r>
              <a:rPr lang="fr-FR" sz="2400" b="1">
                <a:solidFill>
                  <a:srgbClr val="FFFF00"/>
                </a:solidFill>
              </a:rPr>
              <a:t>La préfecture de Gironde, dans le quartier de Mériadeck.</a:t>
            </a:r>
            <a:endParaRPr lang="fr-FR" sz="2400" b="1" dirty="0">
              <a:solidFill>
                <a:srgbClr val="FFFF00"/>
              </a:solidFill>
            </a:endParaRPr>
          </a:p>
        </p:txBody>
      </p:sp>
    </p:spTree>
    <p:extLst>
      <p:ext uri="{BB962C8B-B14F-4D97-AF65-F5344CB8AC3E}">
        <p14:creationId xmlns:p14="http://schemas.microsoft.com/office/powerpoint/2010/main" val="100083717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C16100C9-1640-AA95-73A7-083695E52D2E}"/>
            </a:ext>
          </a:extLst>
        </p:cNvPr>
        <p:cNvGrpSpPr/>
        <p:nvPr/>
      </p:nvGrpSpPr>
      <p:grpSpPr>
        <a:xfrm>
          <a:off x="0" y="0"/>
          <a:ext cx="0" cy="0"/>
          <a:chOff x="0" y="0"/>
          <a:chExt cx="0" cy="0"/>
        </a:xfrm>
      </p:grpSpPr>
      <p:pic>
        <p:nvPicPr>
          <p:cNvPr id="3" name="Image 2" descr="Une image contenant plein air, ciel, bâtiment, flèche&#10;&#10;Description générée automatiquement">
            <a:extLst>
              <a:ext uri="{FF2B5EF4-FFF2-40B4-BE49-F238E27FC236}">
                <a16:creationId xmlns:a16="http://schemas.microsoft.com/office/drawing/2014/main" id="{C52C2015-3038-7F32-20AE-2405AC4963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4770" y="279000"/>
            <a:ext cx="9020150" cy="6300000"/>
          </a:xfrm>
          <a:prstGeom prst="rect">
            <a:avLst/>
          </a:prstGeom>
          <a:effectLst>
            <a:softEdge rad="317500"/>
          </a:effectLst>
        </p:spPr>
      </p:pic>
      <p:sp>
        <p:nvSpPr>
          <p:cNvPr id="4" name="ZoneTexte 3">
            <a:extLst>
              <a:ext uri="{FF2B5EF4-FFF2-40B4-BE49-F238E27FC236}">
                <a16:creationId xmlns:a16="http://schemas.microsoft.com/office/drawing/2014/main" id="{9FB06A73-B4D1-F011-BE42-DC0580902C1C}"/>
              </a:ext>
            </a:extLst>
          </p:cNvPr>
          <p:cNvSpPr txBox="1"/>
          <p:nvPr/>
        </p:nvSpPr>
        <p:spPr>
          <a:xfrm>
            <a:off x="9534920" y="2834640"/>
            <a:ext cx="2535160" cy="1938992"/>
          </a:xfrm>
          <a:prstGeom prst="rect">
            <a:avLst/>
          </a:prstGeom>
          <a:noFill/>
        </p:spPr>
        <p:txBody>
          <a:bodyPr wrap="square" rtlCol="0">
            <a:spAutoFit/>
          </a:bodyPr>
          <a:lstStyle/>
          <a:p>
            <a:r>
              <a:rPr lang="fr-FR" sz="2400" b="1" dirty="0"/>
              <a:t>La basilique Saint-Michel et sa flèche dans le quartier du même nom.</a:t>
            </a:r>
          </a:p>
        </p:txBody>
      </p:sp>
    </p:spTree>
    <p:extLst>
      <p:ext uri="{BB962C8B-B14F-4D97-AF65-F5344CB8AC3E}">
        <p14:creationId xmlns:p14="http://schemas.microsoft.com/office/powerpoint/2010/main" val="137392180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4D4F5E01-783B-CA31-6E0E-5BA71747E91D}"/>
            </a:ext>
          </a:extLst>
        </p:cNvPr>
        <p:cNvGrpSpPr/>
        <p:nvPr/>
      </p:nvGrpSpPr>
      <p:grpSpPr>
        <a:xfrm>
          <a:off x="0" y="0"/>
          <a:ext cx="0" cy="0"/>
          <a:chOff x="0" y="0"/>
          <a:chExt cx="0" cy="0"/>
        </a:xfrm>
      </p:grpSpPr>
      <p:pic>
        <p:nvPicPr>
          <p:cNvPr id="3" name="Image 2" descr="Une image contenant plein air, ciel, eau, lac&#10;&#10;Description générée automatiquement">
            <a:extLst>
              <a:ext uri="{FF2B5EF4-FFF2-40B4-BE49-F238E27FC236}">
                <a16:creationId xmlns:a16="http://schemas.microsoft.com/office/drawing/2014/main" id="{C5B7A847-0D61-F77A-D886-CA63425482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6136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80FB1CD4-16C2-D3B3-3ECE-7444292C84F1}"/>
              </a:ext>
            </a:extLst>
          </p:cNvPr>
          <p:cNvSpPr txBox="1"/>
          <p:nvPr/>
        </p:nvSpPr>
        <p:spPr>
          <a:xfrm>
            <a:off x="692332" y="3572691"/>
            <a:ext cx="3187337" cy="1200329"/>
          </a:xfrm>
          <a:prstGeom prst="rect">
            <a:avLst/>
          </a:prstGeom>
          <a:noFill/>
        </p:spPr>
        <p:txBody>
          <a:bodyPr wrap="square" rtlCol="0">
            <a:spAutoFit/>
          </a:bodyPr>
          <a:lstStyle/>
          <a:p>
            <a:r>
              <a:rPr lang="fr-FR" sz="2400" b="1"/>
              <a:t>Vue générale des Bassins à flot de Bordeaux</a:t>
            </a:r>
            <a:endParaRPr lang="fr-FR" sz="2400" b="1" dirty="0"/>
          </a:p>
        </p:txBody>
      </p:sp>
    </p:spTree>
    <p:extLst>
      <p:ext uri="{BB962C8B-B14F-4D97-AF65-F5344CB8AC3E}">
        <p14:creationId xmlns:p14="http://schemas.microsoft.com/office/powerpoint/2010/main" val="221020101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6D02A64D-745E-406B-62BA-E1AAEDEEA85B}"/>
            </a:ext>
          </a:extLst>
        </p:cNvPr>
        <p:cNvGrpSpPr/>
        <p:nvPr/>
      </p:nvGrpSpPr>
      <p:grpSpPr>
        <a:xfrm>
          <a:off x="0" y="0"/>
          <a:ext cx="0" cy="0"/>
          <a:chOff x="0" y="0"/>
          <a:chExt cx="0" cy="0"/>
        </a:xfrm>
      </p:grpSpPr>
      <p:pic>
        <p:nvPicPr>
          <p:cNvPr id="5" name="Image 4" descr="Une image contenant plein air, ciel, nuage, tour&#10;&#10;Description générée automatiquement">
            <a:extLst>
              <a:ext uri="{FF2B5EF4-FFF2-40B4-BE49-F238E27FC236}">
                <a16:creationId xmlns:a16="http://schemas.microsoft.com/office/drawing/2014/main" id="{1C531CA6-FF40-33BF-4630-5B48EC89C3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22000" y="813975"/>
            <a:ext cx="10548000" cy="5230050"/>
          </a:xfrm>
          <a:prstGeom prst="rect">
            <a:avLst/>
          </a:prstGeom>
          <a:effectLst>
            <a:softEdge rad="317500"/>
          </a:effectLst>
        </p:spPr>
      </p:pic>
      <p:sp>
        <p:nvSpPr>
          <p:cNvPr id="6" name="ZoneTexte 5">
            <a:extLst>
              <a:ext uri="{FF2B5EF4-FFF2-40B4-BE49-F238E27FC236}">
                <a16:creationId xmlns:a16="http://schemas.microsoft.com/office/drawing/2014/main" id="{961EECDD-443E-EE01-3620-4505F47D8ECF}"/>
              </a:ext>
            </a:extLst>
          </p:cNvPr>
          <p:cNvSpPr txBox="1"/>
          <p:nvPr/>
        </p:nvSpPr>
        <p:spPr>
          <a:xfrm>
            <a:off x="3186546" y="5964341"/>
            <a:ext cx="9975272" cy="461665"/>
          </a:xfrm>
          <a:prstGeom prst="rect">
            <a:avLst/>
          </a:prstGeom>
          <a:noFill/>
        </p:spPr>
        <p:txBody>
          <a:bodyPr wrap="square" rtlCol="0">
            <a:spAutoFit/>
          </a:bodyPr>
          <a:lstStyle/>
          <a:p>
            <a:r>
              <a:rPr lang="fr-FR" sz="2400" b="1" dirty="0"/>
              <a:t>Les Chartrons et l'église Saint-Louis.</a:t>
            </a:r>
          </a:p>
        </p:txBody>
      </p:sp>
    </p:spTree>
    <p:extLst>
      <p:ext uri="{BB962C8B-B14F-4D97-AF65-F5344CB8AC3E}">
        <p14:creationId xmlns:p14="http://schemas.microsoft.com/office/powerpoint/2010/main" val="72053315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FF3DD328-BB00-F70F-3A53-EC3C8F235010}"/>
            </a:ext>
          </a:extLst>
        </p:cNvPr>
        <p:cNvGrpSpPr/>
        <p:nvPr/>
      </p:nvGrpSpPr>
      <p:grpSpPr>
        <a:xfrm>
          <a:off x="0" y="0"/>
          <a:ext cx="0" cy="0"/>
          <a:chOff x="0" y="0"/>
          <a:chExt cx="0" cy="0"/>
        </a:xfrm>
      </p:grpSpPr>
      <p:pic>
        <p:nvPicPr>
          <p:cNvPr id="3" name="Image 2" descr="Une image contenant plein air, bâtiment, plante, ciel&#10;&#10;Description générée automatiquement">
            <a:extLst>
              <a:ext uri="{FF2B5EF4-FFF2-40B4-BE49-F238E27FC236}">
                <a16:creationId xmlns:a16="http://schemas.microsoft.com/office/drawing/2014/main" id="{8E217C78-348A-A8E6-FB3C-74A76C7AEC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20102" y="189000"/>
            <a:ext cx="4742910" cy="6480000"/>
          </a:xfrm>
          <a:prstGeom prst="rect">
            <a:avLst/>
          </a:prstGeom>
          <a:effectLst>
            <a:softEdge rad="317500"/>
          </a:effectLst>
        </p:spPr>
      </p:pic>
      <p:sp>
        <p:nvSpPr>
          <p:cNvPr id="4" name="ZoneTexte 3">
            <a:extLst>
              <a:ext uri="{FF2B5EF4-FFF2-40B4-BE49-F238E27FC236}">
                <a16:creationId xmlns:a16="http://schemas.microsoft.com/office/drawing/2014/main" id="{398C3C07-8A01-F176-26B5-D7A0946A34B9}"/>
              </a:ext>
            </a:extLst>
          </p:cNvPr>
          <p:cNvSpPr txBox="1"/>
          <p:nvPr/>
        </p:nvSpPr>
        <p:spPr>
          <a:xfrm>
            <a:off x="6165272" y="2951018"/>
            <a:ext cx="5444836" cy="1569660"/>
          </a:xfrm>
          <a:prstGeom prst="rect">
            <a:avLst/>
          </a:prstGeom>
          <a:noFill/>
        </p:spPr>
        <p:txBody>
          <a:bodyPr wrap="square" rtlCol="0">
            <a:spAutoFit/>
          </a:bodyPr>
          <a:lstStyle/>
          <a:p>
            <a:r>
              <a:rPr lang="fr-FR" sz="2400" b="1" dirty="0"/>
              <a:t>Le quartier de Caudéran. La place du Monument, la mairie, l'église Saint-Amand, la cité administrative et le parc bordelais.</a:t>
            </a:r>
          </a:p>
        </p:txBody>
      </p:sp>
    </p:spTree>
    <p:extLst>
      <p:ext uri="{BB962C8B-B14F-4D97-AF65-F5344CB8AC3E}">
        <p14:creationId xmlns:p14="http://schemas.microsoft.com/office/powerpoint/2010/main" val="4291321617"/>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3BE815AC-850F-7D11-AB4F-38132F490129}"/>
            </a:ext>
          </a:extLst>
        </p:cNvPr>
        <p:cNvGrpSpPr/>
        <p:nvPr/>
      </p:nvGrpSpPr>
      <p:grpSpPr>
        <a:xfrm>
          <a:off x="0" y="0"/>
          <a:ext cx="0" cy="0"/>
          <a:chOff x="0" y="0"/>
          <a:chExt cx="0" cy="0"/>
        </a:xfrm>
      </p:grpSpPr>
      <p:pic>
        <p:nvPicPr>
          <p:cNvPr id="3" name="Image 2" descr="Une image contenant plein air, ciel, eau, Digue&#10;&#10;Description générée automatiquement">
            <a:extLst>
              <a:ext uri="{FF2B5EF4-FFF2-40B4-BE49-F238E27FC236}">
                <a16:creationId xmlns:a16="http://schemas.microsoft.com/office/drawing/2014/main" id="{AA9B9F5B-3147-EC9A-C6C6-EEE5178202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54037"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6E9C730E-73EC-FAA5-A4F3-A2E94E66ACDD}"/>
              </a:ext>
            </a:extLst>
          </p:cNvPr>
          <p:cNvSpPr txBox="1"/>
          <p:nvPr/>
        </p:nvSpPr>
        <p:spPr>
          <a:xfrm>
            <a:off x="249381" y="3332018"/>
            <a:ext cx="2743200" cy="1569660"/>
          </a:xfrm>
          <a:prstGeom prst="rect">
            <a:avLst/>
          </a:prstGeom>
          <a:noFill/>
        </p:spPr>
        <p:txBody>
          <a:bodyPr wrap="square" rtlCol="0">
            <a:spAutoFit/>
          </a:bodyPr>
          <a:lstStyle/>
          <a:p>
            <a:r>
              <a:rPr lang="fr-FR" sz="2400" b="1" dirty="0">
                <a:solidFill>
                  <a:srgbClr val="FFFF00"/>
                </a:solidFill>
              </a:rPr>
              <a:t>Vue du quartier de La Bastide depuis la flèche Saint-Michel.</a:t>
            </a:r>
          </a:p>
        </p:txBody>
      </p:sp>
    </p:spTree>
    <p:extLst>
      <p:ext uri="{BB962C8B-B14F-4D97-AF65-F5344CB8AC3E}">
        <p14:creationId xmlns:p14="http://schemas.microsoft.com/office/powerpoint/2010/main" val="817909891"/>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83060D7B-1D42-8321-C3BE-C650244F2F21}"/>
            </a:ext>
          </a:extLst>
        </p:cNvPr>
        <p:cNvGrpSpPr/>
        <p:nvPr/>
      </p:nvGrpSpPr>
      <p:grpSpPr>
        <a:xfrm>
          <a:off x="0" y="0"/>
          <a:ext cx="0" cy="0"/>
          <a:chOff x="0" y="0"/>
          <a:chExt cx="0" cy="0"/>
        </a:xfrm>
      </p:grpSpPr>
      <p:pic>
        <p:nvPicPr>
          <p:cNvPr id="3" name="Image 2" descr="Une image contenant plein air, ciel, arbre, pont&#10;&#10;Description générée automatiquement">
            <a:extLst>
              <a:ext uri="{FF2B5EF4-FFF2-40B4-BE49-F238E27FC236}">
                <a16:creationId xmlns:a16="http://schemas.microsoft.com/office/drawing/2014/main" id="{936EB39D-7B61-A7CA-F160-221DBC9F6D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000" y="663293"/>
            <a:ext cx="11304000" cy="5334075"/>
          </a:xfrm>
          <a:prstGeom prst="rect">
            <a:avLst/>
          </a:prstGeom>
          <a:effectLst>
            <a:softEdge rad="317500"/>
          </a:effectLst>
        </p:spPr>
      </p:pic>
      <p:sp>
        <p:nvSpPr>
          <p:cNvPr id="4" name="ZoneTexte 3">
            <a:extLst>
              <a:ext uri="{FF2B5EF4-FFF2-40B4-BE49-F238E27FC236}">
                <a16:creationId xmlns:a16="http://schemas.microsoft.com/office/drawing/2014/main" id="{3D37F2D8-5264-B000-6E78-C87A449408F8}"/>
              </a:ext>
            </a:extLst>
          </p:cNvPr>
          <p:cNvSpPr txBox="1"/>
          <p:nvPr/>
        </p:nvSpPr>
        <p:spPr>
          <a:xfrm>
            <a:off x="3241964" y="5803722"/>
            <a:ext cx="8118764" cy="461665"/>
          </a:xfrm>
          <a:prstGeom prst="rect">
            <a:avLst/>
          </a:prstGeom>
          <a:noFill/>
        </p:spPr>
        <p:txBody>
          <a:bodyPr wrap="square" rtlCol="0">
            <a:spAutoFit/>
          </a:bodyPr>
          <a:lstStyle/>
          <a:p>
            <a:r>
              <a:rPr lang="fr-FR" sz="2400" b="1" dirty="0">
                <a:solidFill>
                  <a:srgbClr val="FFFF00"/>
                </a:solidFill>
              </a:rPr>
              <a:t>Le pont de pierre et la passerelle Eiffel.</a:t>
            </a:r>
          </a:p>
        </p:txBody>
      </p:sp>
    </p:spTree>
    <p:extLst>
      <p:ext uri="{BB962C8B-B14F-4D97-AF65-F5344CB8AC3E}">
        <p14:creationId xmlns:p14="http://schemas.microsoft.com/office/powerpoint/2010/main" val="624959969"/>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3001B947-411A-DF13-EFA1-468A20C06463}"/>
            </a:ext>
          </a:extLst>
        </p:cNvPr>
        <p:cNvGrpSpPr/>
        <p:nvPr/>
      </p:nvGrpSpPr>
      <p:grpSpPr>
        <a:xfrm>
          <a:off x="0" y="0"/>
          <a:ext cx="0" cy="0"/>
          <a:chOff x="0" y="0"/>
          <a:chExt cx="0" cy="0"/>
        </a:xfrm>
      </p:grpSpPr>
      <p:pic>
        <p:nvPicPr>
          <p:cNvPr id="3" name="Image 2" descr="Une image contenant ciel, bâtiment, plein air, eau&#10;&#10;Description générée automatiquement">
            <a:extLst>
              <a:ext uri="{FF2B5EF4-FFF2-40B4-BE49-F238E27FC236}">
                <a16:creationId xmlns:a16="http://schemas.microsoft.com/office/drawing/2014/main" id="{396BFDB5-3588-B360-B962-53E3C56941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19498" y="327167"/>
            <a:ext cx="9487047" cy="6300000"/>
          </a:xfrm>
          <a:prstGeom prst="rect">
            <a:avLst/>
          </a:prstGeom>
          <a:effectLst>
            <a:softEdge rad="635000"/>
          </a:effectLst>
        </p:spPr>
      </p:pic>
      <p:sp>
        <p:nvSpPr>
          <p:cNvPr id="4" name="ZoneTexte 3">
            <a:extLst>
              <a:ext uri="{FF2B5EF4-FFF2-40B4-BE49-F238E27FC236}">
                <a16:creationId xmlns:a16="http://schemas.microsoft.com/office/drawing/2014/main" id="{6E790E0A-DE59-B7FA-6B82-E8B1002BB655}"/>
              </a:ext>
            </a:extLst>
          </p:cNvPr>
          <p:cNvSpPr txBox="1"/>
          <p:nvPr/>
        </p:nvSpPr>
        <p:spPr>
          <a:xfrm>
            <a:off x="2230582" y="6300000"/>
            <a:ext cx="9712036" cy="461665"/>
          </a:xfrm>
          <a:prstGeom prst="rect">
            <a:avLst/>
          </a:prstGeom>
          <a:noFill/>
        </p:spPr>
        <p:txBody>
          <a:bodyPr wrap="square" rtlCol="0">
            <a:spAutoFit/>
          </a:bodyPr>
          <a:lstStyle/>
          <a:p>
            <a:r>
              <a:rPr lang="fr-FR" sz="2400" b="1" dirty="0"/>
              <a:t>Le pont Jacques-Chaban-Delmas, au nord de Bordeaux.</a:t>
            </a:r>
          </a:p>
        </p:txBody>
      </p:sp>
    </p:spTree>
    <p:extLst>
      <p:ext uri="{BB962C8B-B14F-4D97-AF65-F5344CB8AC3E}">
        <p14:creationId xmlns:p14="http://schemas.microsoft.com/office/powerpoint/2010/main" val="219299580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CB2772BA-89D5-578F-8D54-A7424DDDEBA9}"/>
            </a:ext>
          </a:extLst>
        </p:cNvPr>
        <p:cNvGrpSpPr/>
        <p:nvPr/>
      </p:nvGrpSpPr>
      <p:grpSpPr>
        <a:xfrm>
          <a:off x="0" y="0"/>
          <a:ext cx="0" cy="0"/>
          <a:chOff x="0" y="0"/>
          <a:chExt cx="0" cy="0"/>
        </a:xfrm>
      </p:grpSpPr>
      <p:pic>
        <p:nvPicPr>
          <p:cNvPr id="3" name="Image 2" descr="Une image contenant plein air, train, ciel, arbre&#10;&#10;Description générée automatiquement">
            <a:extLst>
              <a:ext uri="{FF2B5EF4-FFF2-40B4-BE49-F238E27FC236}">
                <a16:creationId xmlns:a16="http://schemas.microsoft.com/office/drawing/2014/main" id="{2232044E-A2D3-8318-4A4A-60CC1B20DF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052" y="279000"/>
            <a:ext cx="9475895" cy="6300000"/>
          </a:xfrm>
          <a:prstGeom prst="rect">
            <a:avLst/>
          </a:prstGeom>
          <a:effectLst>
            <a:softEdge rad="635000"/>
          </a:effectLst>
        </p:spPr>
      </p:pic>
      <p:sp>
        <p:nvSpPr>
          <p:cNvPr id="4" name="ZoneTexte 3">
            <a:extLst>
              <a:ext uri="{FF2B5EF4-FFF2-40B4-BE49-F238E27FC236}">
                <a16:creationId xmlns:a16="http://schemas.microsoft.com/office/drawing/2014/main" id="{937CA1A5-9C7D-4080-27FD-59F3D9702443}"/>
              </a:ext>
            </a:extLst>
          </p:cNvPr>
          <p:cNvSpPr txBox="1"/>
          <p:nvPr/>
        </p:nvSpPr>
        <p:spPr>
          <a:xfrm>
            <a:off x="3823855" y="6117335"/>
            <a:ext cx="8603672" cy="461665"/>
          </a:xfrm>
          <a:prstGeom prst="rect">
            <a:avLst/>
          </a:prstGeom>
          <a:noFill/>
        </p:spPr>
        <p:txBody>
          <a:bodyPr wrap="square" rtlCol="0">
            <a:spAutoFit/>
          </a:bodyPr>
          <a:lstStyle/>
          <a:p>
            <a:r>
              <a:rPr lang="fr-FR" sz="2400" b="1" dirty="0">
                <a:solidFill>
                  <a:srgbClr val="FFFF00"/>
                </a:solidFill>
              </a:rPr>
              <a:t>Un tramway place des Quinconces.</a:t>
            </a:r>
          </a:p>
        </p:txBody>
      </p:sp>
    </p:spTree>
    <p:extLst>
      <p:ext uri="{BB962C8B-B14F-4D97-AF65-F5344CB8AC3E}">
        <p14:creationId xmlns:p14="http://schemas.microsoft.com/office/powerpoint/2010/main" val="186749287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E212C-DFC5-C0A1-B725-5C6BC847FB12}"/>
            </a:ext>
          </a:extLst>
        </p:cNvPr>
        <p:cNvGrpSpPr/>
        <p:nvPr/>
      </p:nvGrpSpPr>
      <p:grpSpPr>
        <a:xfrm>
          <a:off x="0" y="0"/>
          <a:ext cx="0" cy="0"/>
          <a:chOff x="0" y="0"/>
          <a:chExt cx="0" cy="0"/>
        </a:xfrm>
      </p:grpSpPr>
      <p:pic>
        <p:nvPicPr>
          <p:cNvPr id="3" name="Image 2" descr="Une image contenant plein air, roue, Roue de vélo, ciel&#10;&#10;Description générée automatiquement">
            <a:extLst>
              <a:ext uri="{FF2B5EF4-FFF2-40B4-BE49-F238E27FC236}">
                <a16:creationId xmlns:a16="http://schemas.microsoft.com/office/drawing/2014/main" id="{1A2D2655-8383-2BB7-D2EE-06E253F05D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3018" y="189000"/>
            <a:ext cx="4858479" cy="6480000"/>
          </a:xfrm>
          <a:prstGeom prst="rect">
            <a:avLst/>
          </a:prstGeom>
          <a:effectLst>
            <a:softEdge rad="317500"/>
          </a:effectLst>
        </p:spPr>
      </p:pic>
      <p:sp>
        <p:nvSpPr>
          <p:cNvPr id="4" name="ZoneTexte 3">
            <a:extLst>
              <a:ext uri="{FF2B5EF4-FFF2-40B4-BE49-F238E27FC236}">
                <a16:creationId xmlns:a16="http://schemas.microsoft.com/office/drawing/2014/main" id="{C766DBD5-59A6-647D-218E-62C2FADC78E5}"/>
              </a:ext>
            </a:extLst>
          </p:cNvPr>
          <p:cNvSpPr txBox="1"/>
          <p:nvPr/>
        </p:nvSpPr>
        <p:spPr>
          <a:xfrm>
            <a:off x="6830290" y="3713019"/>
            <a:ext cx="4488873" cy="830997"/>
          </a:xfrm>
          <a:prstGeom prst="rect">
            <a:avLst/>
          </a:prstGeom>
          <a:noFill/>
        </p:spPr>
        <p:txBody>
          <a:bodyPr wrap="square" rtlCol="0">
            <a:spAutoFit/>
          </a:bodyPr>
          <a:lstStyle/>
          <a:p>
            <a:r>
              <a:rPr lang="fr-FR" sz="2400" b="1" dirty="0">
                <a:solidFill>
                  <a:srgbClr val="FFFF00"/>
                </a:solidFill>
              </a:rPr>
              <a:t>Une station </a:t>
            </a:r>
            <a:r>
              <a:rPr lang="fr-FR" sz="2400" b="1" dirty="0" err="1">
                <a:solidFill>
                  <a:srgbClr val="FFFF00"/>
                </a:solidFill>
              </a:rPr>
              <a:t>VCub</a:t>
            </a:r>
            <a:r>
              <a:rPr lang="fr-FR" sz="2400" b="1" dirty="0">
                <a:solidFill>
                  <a:srgbClr val="FFFF00"/>
                </a:solidFill>
              </a:rPr>
              <a:t> proche de la Cité du Vin.</a:t>
            </a:r>
          </a:p>
        </p:txBody>
      </p:sp>
    </p:spTree>
    <p:extLst>
      <p:ext uri="{BB962C8B-B14F-4D97-AF65-F5344CB8AC3E}">
        <p14:creationId xmlns:p14="http://schemas.microsoft.com/office/powerpoint/2010/main" val="2419097812"/>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842AF72C-31FD-0DD6-8870-39039E1964B6}"/>
            </a:ext>
          </a:extLst>
        </p:cNvPr>
        <p:cNvGrpSpPr/>
        <p:nvPr/>
      </p:nvGrpSpPr>
      <p:grpSpPr>
        <a:xfrm>
          <a:off x="0" y="0"/>
          <a:ext cx="0" cy="0"/>
          <a:chOff x="0" y="0"/>
          <a:chExt cx="0" cy="0"/>
        </a:xfrm>
      </p:grpSpPr>
      <p:pic>
        <p:nvPicPr>
          <p:cNvPr id="3" name="Image 2" descr="Une image contenant transport, plein air, embarcation, eau&#10;&#10;Description générée automatiquement">
            <a:extLst>
              <a:ext uri="{FF2B5EF4-FFF2-40B4-BE49-F238E27FC236}">
                <a16:creationId xmlns:a16="http://schemas.microsoft.com/office/drawing/2014/main" id="{9EA1EC6A-783F-C4CB-5F18-4678A7043A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83346"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46B04B82-8682-2B77-263E-3C259F8F43F9}"/>
              </a:ext>
            </a:extLst>
          </p:cNvPr>
          <p:cNvSpPr txBox="1"/>
          <p:nvPr/>
        </p:nvSpPr>
        <p:spPr>
          <a:xfrm>
            <a:off x="166255" y="3255818"/>
            <a:ext cx="2937163" cy="1569660"/>
          </a:xfrm>
          <a:prstGeom prst="rect">
            <a:avLst/>
          </a:prstGeom>
          <a:noFill/>
        </p:spPr>
        <p:txBody>
          <a:bodyPr wrap="square" rtlCol="0">
            <a:spAutoFit/>
          </a:bodyPr>
          <a:lstStyle/>
          <a:p>
            <a:r>
              <a:rPr lang="fr-FR" sz="2400" b="1" dirty="0">
                <a:solidFill>
                  <a:srgbClr val="FFFF00"/>
                </a:solidFill>
              </a:rPr>
              <a:t>Navire </a:t>
            </a:r>
            <a:r>
              <a:rPr lang="fr-FR" sz="2400" b="1" dirty="0" err="1">
                <a:solidFill>
                  <a:srgbClr val="FFFF00"/>
                </a:solidFill>
              </a:rPr>
              <a:t>BatCub</a:t>
            </a:r>
            <a:r>
              <a:rPr lang="fr-FR" sz="2400" b="1" dirty="0">
                <a:solidFill>
                  <a:srgbClr val="FFFF00"/>
                </a:solidFill>
              </a:rPr>
              <a:t> sur la Garonne, Bordeaux, France, juillet 2014</a:t>
            </a:r>
          </a:p>
        </p:txBody>
      </p:sp>
    </p:spTree>
    <p:extLst>
      <p:ext uri="{BB962C8B-B14F-4D97-AF65-F5344CB8AC3E}">
        <p14:creationId xmlns:p14="http://schemas.microsoft.com/office/powerpoint/2010/main" val="132873334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D19F616E-B341-3CEF-DEBE-CA265E0FE5DB}"/>
            </a:ext>
          </a:extLst>
        </p:cNvPr>
        <p:cNvGrpSpPr/>
        <p:nvPr/>
      </p:nvGrpSpPr>
      <p:grpSpPr>
        <a:xfrm>
          <a:off x="0" y="0"/>
          <a:ext cx="0" cy="0"/>
          <a:chOff x="0" y="0"/>
          <a:chExt cx="0" cy="0"/>
        </a:xfrm>
      </p:grpSpPr>
      <p:pic>
        <p:nvPicPr>
          <p:cNvPr id="3" name="Image 2" descr="Une image contenant plein air, transport, bateau, embarcation&#10;&#10;Description générée automatiquement">
            <a:extLst>
              <a:ext uri="{FF2B5EF4-FFF2-40B4-BE49-F238E27FC236}">
                <a16:creationId xmlns:a16="http://schemas.microsoft.com/office/drawing/2014/main" id="{E7E609A2-D027-8ABA-2228-51FE433764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2932" y="279000"/>
            <a:ext cx="9184515" cy="6300000"/>
          </a:xfrm>
          <a:prstGeom prst="rect">
            <a:avLst/>
          </a:prstGeom>
          <a:effectLst>
            <a:softEdge rad="635000"/>
          </a:effectLst>
        </p:spPr>
      </p:pic>
      <p:sp>
        <p:nvSpPr>
          <p:cNvPr id="4" name="ZoneTexte 3">
            <a:extLst>
              <a:ext uri="{FF2B5EF4-FFF2-40B4-BE49-F238E27FC236}">
                <a16:creationId xmlns:a16="http://schemas.microsoft.com/office/drawing/2014/main" id="{14BB5ACB-67CB-CD7C-8F50-2780943EEDB2}"/>
              </a:ext>
            </a:extLst>
          </p:cNvPr>
          <p:cNvSpPr txBox="1"/>
          <p:nvPr/>
        </p:nvSpPr>
        <p:spPr>
          <a:xfrm>
            <a:off x="9907447" y="3061854"/>
            <a:ext cx="2105891" cy="1200329"/>
          </a:xfrm>
          <a:prstGeom prst="rect">
            <a:avLst/>
          </a:prstGeom>
          <a:noFill/>
        </p:spPr>
        <p:txBody>
          <a:bodyPr wrap="square" rtlCol="0">
            <a:spAutoFit/>
          </a:bodyPr>
          <a:lstStyle/>
          <a:p>
            <a:r>
              <a:rPr lang="fr-FR" sz="2400" b="1" dirty="0"/>
              <a:t>Un bateau de croisière sur la Garonne.</a:t>
            </a:r>
          </a:p>
        </p:txBody>
      </p:sp>
    </p:spTree>
    <p:extLst>
      <p:ext uri="{BB962C8B-B14F-4D97-AF65-F5344CB8AC3E}">
        <p14:creationId xmlns:p14="http://schemas.microsoft.com/office/powerpoint/2010/main" val="311615598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96E100CC-322A-357E-883F-8A57D2B381E6}"/>
            </a:ext>
          </a:extLst>
        </p:cNvPr>
        <p:cNvGrpSpPr/>
        <p:nvPr/>
      </p:nvGrpSpPr>
      <p:grpSpPr>
        <a:xfrm>
          <a:off x="0" y="0"/>
          <a:ext cx="0" cy="0"/>
          <a:chOff x="0" y="0"/>
          <a:chExt cx="0" cy="0"/>
        </a:xfrm>
      </p:grpSpPr>
      <p:pic>
        <p:nvPicPr>
          <p:cNvPr id="3" name="Image 2" descr="Une image contenant plein air, Photographie aérienne, véhicule, avion&#10;&#10;Description générée automatiquement">
            <a:extLst>
              <a:ext uri="{FF2B5EF4-FFF2-40B4-BE49-F238E27FC236}">
                <a16:creationId xmlns:a16="http://schemas.microsoft.com/office/drawing/2014/main" id="{BC370B0A-6D77-8C1B-664A-287AF6ABE6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86552" y="279000"/>
            <a:ext cx="9453722" cy="6300000"/>
          </a:xfrm>
          <a:prstGeom prst="rect">
            <a:avLst/>
          </a:prstGeom>
          <a:effectLst>
            <a:softEdge rad="635000"/>
          </a:effectLst>
        </p:spPr>
      </p:pic>
      <p:sp>
        <p:nvSpPr>
          <p:cNvPr id="4" name="ZoneTexte 3">
            <a:extLst>
              <a:ext uri="{FF2B5EF4-FFF2-40B4-BE49-F238E27FC236}">
                <a16:creationId xmlns:a16="http://schemas.microsoft.com/office/drawing/2014/main" id="{463192B1-0876-6D82-3BCC-378E38FFD560}"/>
              </a:ext>
            </a:extLst>
          </p:cNvPr>
          <p:cNvSpPr txBox="1"/>
          <p:nvPr/>
        </p:nvSpPr>
        <p:spPr>
          <a:xfrm>
            <a:off x="249383" y="2274838"/>
            <a:ext cx="2086552" cy="2308324"/>
          </a:xfrm>
          <a:prstGeom prst="rect">
            <a:avLst/>
          </a:prstGeom>
          <a:noFill/>
        </p:spPr>
        <p:txBody>
          <a:bodyPr wrap="square" rtlCol="0">
            <a:spAutoFit/>
          </a:bodyPr>
          <a:lstStyle/>
          <a:p>
            <a:r>
              <a:rPr lang="fr-FR" sz="2400" b="1" dirty="0">
                <a:solidFill>
                  <a:srgbClr val="FFFF00"/>
                </a:solidFill>
              </a:rPr>
              <a:t>L'Aéroport de Bordeaux-Mérignac, situé en périphérie de la ville.</a:t>
            </a:r>
          </a:p>
        </p:txBody>
      </p:sp>
    </p:spTree>
    <p:extLst>
      <p:ext uri="{BB962C8B-B14F-4D97-AF65-F5344CB8AC3E}">
        <p14:creationId xmlns:p14="http://schemas.microsoft.com/office/powerpoint/2010/main" val="3321868460"/>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0DA36488-96E2-AC2D-EA93-9BC30616C1F4}"/>
            </a:ext>
          </a:extLst>
        </p:cNvPr>
        <p:cNvGrpSpPr/>
        <p:nvPr/>
      </p:nvGrpSpPr>
      <p:grpSpPr>
        <a:xfrm>
          <a:off x="0" y="0"/>
          <a:ext cx="0" cy="0"/>
          <a:chOff x="0" y="0"/>
          <a:chExt cx="0" cy="0"/>
        </a:xfrm>
      </p:grpSpPr>
      <p:pic>
        <p:nvPicPr>
          <p:cNvPr id="3" name="Image 2" descr="Une image contenant plein air, ciel, bâtiment, ville&#10;&#10;Description générée automatiquement">
            <a:extLst>
              <a:ext uri="{FF2B5EF4-FFF2-40B4-BE49-F238E27FC236}">
                <a16:creationId xmlns:a16="http://schemas.microsoft.com/office/drawing/2014/main" id="{40271EA8-96A6-3F5A-A0F7-BBB41BF48A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5481" y="279000"/>
            <a:ext cx="8652361" cy="6300000"/>
          </a:xfrm>
          <a:prstGeom prst="rect">
            <a:avLst/>
          </a:prstGeom>
          <a:effectLst>
            <a:softEdge rad="635000"/>
          </a:effectLst>
        </p:spPr>
      </p:pic>
      <p:sp>
        <p:nvSpPr>
          <p:cNvPr id="4" name="ZoneTexte 3">
            <a:extLst>
              <a:ext uri="{FF2B5EF4-FFF2-40B4-BE49-F238E27FC236}">
                <a16:creationId xmlns:a16="http://schemas.microsoft.com/office/drawing/2014/main" id="{3E4CB766-B2B0-E407-EAA4-9BCD57E91648}"/>
              </a:ext>
            </a:extLst>
          </p:cNvPr>
          <p:cNvSpPr txBox="1"/>
          <p:nvPr/>
        </p:nvSpPr>
        <p:spPr>
          <a:xfrm>
            <a:off x="9263151" y="3429000"/>
            <a:ext cx="2651758" cy="1200329"/>
          </a:xfrm>
          <a:prstGeom prst="rect">
            <a:avLst/>
          </a:prstGeom>
          <a:noFill/>
        </p:spPr>
        <p:txBody>
          <a:bodyPr wrap="square" rtlCol="0">
            <a:spAutoFit/>
          </a:bodyPr>
          <a:lstStyle/>
          <a:p>
            <a:r>
              <a:rPr lang="fr-FR" sz="2400" b="1" dirty="0">
                <a:solidFill>
                  <a:srgbClr val="FFFF00"/>
                </a:solidFill>
              </a:rPr>
              <a:t>La gare de Bordeaux-Saint-Jean.</a:t>
            </a:r>
          </a:p>
        </p:txBody>
      </p:sp>
    </p:spTree>
    <p:extLst>
      <p:ext uri="{BB962C8B-B14F-4D97-AF65-F5344CB8AC3E}">
        <p14:creationId xmlns:p14="http://schemas.microsoft.com/office/powerpoint/2010/main" val="508786073"/>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1F25C1C0-2839-05EF-2CCC-CBBD76DBDEAF}"/>
            </a:ext>
          </a:extLst>
        </p:cNvPr>
        <p:cNvGrpSpPr/>
        <p:nvPr/>
      </p:nvGrpSpPr>
      <p:grpSpPr>
        <a:xfrm>
          <a:off x="0" y="0"/>
          <a:ext cx="0" cy="0"/>
          <a:chOff x="0" y="0"/>
          <a:chExt cx="0" cy="0"/>
        </a:xfrm>
      </p:grpSpPr>
      <p:pic>
        <p:nvPicPr>
          <p:cNvPr id="3" name="Image 2" descr="Une image contenant plein air, ciel, bâtiment, Ruines&#10;&#10;Description générée automatiquement">
            <a:extLst>
              <a:ext uri="{FF2B5EF4-FFF2-40B4-BE49-F238E27FC236}">
                <a16:creationId xmlns:a16="http://schemas.microsoft.com/office/drawing/2014/main" id="{48DBDC94-A278-FE41-8840-C3E9D41714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9592" y="279000"/>
            <a:ext cx="7707534" cy="6300000"/>
          </a:xfrm>
          <a:prstGeom prst="rect">
            <a:avLst/>
          </a:prstGeom>
          <a:effectLst>
            <a:softEdge rad="317500"/>
          </a:effectLst>
        </p:spPr>
      </p:pic>
      <p:sp>
        <p:nvSpPr>
          <p:cNvPr id="6" name="ZoneTexte 5">
            <a:extLst>
              <a:ext uri="{FF2B5EF4-FFF2-40B4-BE49-F238E27FC236}">
                <a16:creationId xmlns:a16="http://schemas.microsoft.com/office/drawing/2014/main" id="{2BF70A65-124A-D4BB-64D5-0D8B54E99F9C}"/>
              </a:ext>
            </a:extLst>
          </p:cNvPr>
          <p:cNvSpPr txBox="1"/>
          <p:nvPr/>
        </p:nvSpPr>
        <p:spPr>
          <a:xfrm>
            <a:off x="1108364" y="3290455"/>
            <a:ext cx="3865418" cy="830997"/>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Palais Galien-panoramique</a:t>
            </a:r>
          </a:p>
        </p:txBody>
      </p:sp>
    </p:spTree>
    <p:extLst>
      <p:ext uri="{BB962C8B-B14F-4D97-AF65-F5344CB8AC3E}">
        <p14:creationId xmlns:p14="http://schemas.microsoft.com/office/powerpoint/2010/main" val="1393821435"/>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8CB7E694-DB9B-2F07-8AF9-65C874D2845D}"/>
            </a:ext>
          </a:extLst>
        </p:cNvPr>
        <p:cNvGrpSpPr/>
        <p:nvPr/>
      </p:nvGrpSpPr>
      <p:grpSpPr>
        <a:xfrm>
          <a:off x="0" y="0"/>
          <a:ext cx="0" cy="0"/>
          <a:chOff x="0" y="0"/>
          <a:chExt cx="0" cy="0"/>
        </a:xfrm>
      </p:grpSpPr>
      <p:pic>
        <p:nvPicPr>
          <p:cNvPr id="3" name="Image 2" descr="Une image contenant plein air, plante, ciel, bâtiment&#10;&#10;Description générée automatiquement">
            <a:extLst>
              <a:ext uri="{FF2B5EF4-FFF2-40B4-BE49-F238E27FC236}">
                <a16:creationId xmlns:a16="http://schemas.microsoft.com/office/drawing/2014/main" id="{967E3B77-1335-5695-648C-D8B4F274F1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3707" y="369000"/>
            <a:ext cx="9205151" cy="6120000"/>
          </a:xfrm>
          <a:prstGeom prst="rect">
            <a:avLst/>
          </a:prstGeom>
          <a:effectLst>
            <a:softEdge rad="635000"/>
          </a:effectLst>
        </p:spPr>
      </p:pic>
      <p:sp>
        <p:nvSpPr>
          <p:cNvPr id="4" name="ZoneTexte 3">
            <a:extLst>
              <a:ext uri="{FF2B5EF4-FFF2-40B4-BE49-F238E27FC236}">
                <a16:creationId xmlns:a16="http://schemas.microsoft.com/office/drawing/2014/main" id="{E5C1224D-7B80-75B8-002F-024A1DCD7C06}"/>
              </a:ext>
            </a:extLst>
          </p:cNvPr>
          <p:cNvSpPr txBox="1"/>
          <p:nvPr/>
        </p:nvSpPr>
        <p:spPr>
          <a:xfrm>
            <a:off x="9824894" y="2978727"/>
            <a:ext cx="1979178" cy="1938992"/>
          </a:xfrm>
          <a:prstGeom prst="rect">
            <a:avLst/>
          </a:prstGeom>
          <a:noFill/>
        </p:spPr>
        <p:txBody>
          <a:bodyPr wrap="square" rtlCol="0">
            <a:spAutoFit/>
          </a:bodyPr>
          <a:lstStyle/>
          <a:p>
            <a:r>
              <a:rPr lang="fr-FR" sz="2400" b="1" dirty="0">
                <a:solidFill>
                  <a:srgbClr val="FFFF00"/>
                </a:solidFill>
              </a:rPr>
              <a:t>Le jardin des Lumières sur les quais de la rive gauche.</a:t>
            </a:r>
          </a:p>
        </p:txBody>
      </p:sp>
    </p:spTree>
    <p:extLst>
      <p:ext uri="{BB962C8B-B14F-4D97-AF65-F5344CB8AC3E}">
        <p14:creationId xmlns:p14="http://schemas.microsoft.com/office/powerpoint/2010/main" val="28513680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77B4AAC7-F7CD-ADC5-154D-AF243AE5FA9E}"/>
            </a:ext>
          </a:extLst>
        </p:cNvPr>
        <p:cNvGrpSpPr/>
        <p:nvPr/>
      </p:nvGrpSpPr>
      <p:grpSpPr>
        <a:xfrm>
          <a:off x="0" y="0"/>
          <a:ext cx="0" cy="0"/>
          <a:chOff x="0" y="0"/>
          <a:chExt cx="0" cy="0"/>
        </a:xfrm>
      </p:grpSpPr>
      <p:pic>
        <p:nvPicPr>
          <p:cNvPr id="3" name="Image 2" descr="Une image contenant arbre, plein air, ciel, plante&#10;&#10;Description générée automatiquement">
            <a:extLst>
              <a:ext uri="{FF2B5EF4-FFF2-40B4-BE49-F238E27FC236}">
                <a16:creationId xmlns:a16="http://schemas.microsoft.com/office/drawing/2014/main" id="{68E998AC-BBC5-635F-6577-0B413A724B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54037"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3CEC7429-33C1-D6CD-4D19-4398176CA117}"/>
              </a:ext>
            </a:extLst>
          </p:cNvPr>
          <p:cNvSpPr txBox="1"/>
          <p:nvPr/>
        </p:nvSpPr>
        <p:spPr>
          <a:xfrm>
            <a:off x="193964" y="3429000"/>
            <a:ext cx="2798618" cy="461665"/>
          </a:xfrm>
          <a:prstGeom prst="rect">
            <a:avLst/>
          </a:prstGeom>
          <a:noFill/>
        </p:spPr>
        <p:txBody>
          <a:bodyPr wrap="square" rtlCol="0">
            <a:spAutoFit/>
          </a:bodyPr>
          <a:lstStyle/>
          <a:p>
            <a:r>
              <a:rPr lang="fr-FR" sz="2400" b="1" dirty="0">
                <a:solidFill>
                  <a:srgbClr val="FFFF00"/>
                </a:solidFill>
              </a:rPr>
              <a:t>Jardin de Wuhan.</a:t>
            </a:r>
          </a:p>
        </p:txBody>
      </p:sp>
    </p:spTree>
    <p:extLst>
      <p:ext uri="{BB962C8B-B14F-4D97-AF65-F5344CB8AC3E}">
        <p14:creationId xmlns:p14="http://schemas.microsoft.com/office/powerpoint/2010/main" val="103165696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DA29B089-F15A-7B9E-80CB-0400E48E5FC8}"/>
            </a:ext>
          </a:extLst>
        </p:cNvPr>
        <p:cNvGrpSpPr/>
        <p:nvPr/>
      </p:nvGrpSpPr>
      <p:grpSpPr>
        <a:xfrm>
          <a:off x="0" y="0"/>
          <a:ext cx="0" cy="0"/>
          <a:chOff x="0" y="0"/>
          <a:chExt cx="0" cy="0"/>
        </a:xfrm>
      </p:grpSpPr>
      <p:pic>
        <p:nvPicPr>
          <p:cNvPr id="3" name="Image 2" descr="Une image contenant arbre, plein air, plante, Aménagement paysager&#10;&#10;Description générée automatiquement">
            <a:extLst>
              <a:ext uri="{FF2B5EF4-FFF2-40B4-BE49-F238E27FC236}">
                <a16:creationId xmlns:a16="http://schemas.microsoft.com/office/drawing/2014/main" id="{D2BFBD1A-C99E-63E3-EA7D-1871F4E43B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1054"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11F8A837-BEA9-95C8-3A86-6C1E26503887}"/>
              </a:ext>
            </a:extLst>
          </p:cNvPr>
          <p:cNvSpPr txBox="1"/>
          <p:nvPr/>
        </p:nvSpPr>
        <p:spPr>
          <a:xfrm>
            <a:off x="9157854" y="3410990"/>
            <a:ext cx="3034145" cy="1200329"/>
          </a:xfrm>
          <a:prstGeom prst="rect">
            <a:avLst/>
          </a:prstGeom>
          <a:noFill/>
        </p:spPr>
        <p:txBody>
          <a:bodyPr wrap="square" rtlCol="0">
            <a:spAutoFit/>
          </a:bodyPr>
          <a:lstStyle/>
          <a:p>
            <a:r>
              <a:rPr lang="fr-FR" sz="2400" b="1"/>
              <a:t>Parc floral de Bordeaux, pavillon de Fukuoka</a:t>
            </a:r>
            <a:endParaRPr lang="fr-FR" sz="2400" b="1" dirty="0"/>
          </a:p>
        </p:txBody>
      </p:sp>
    </p:spTree>
    <p:extLst>
      <p:ext uri="{BB962C8B-B14F-4D97-AF65-F5344CB8AC3E}">
        <p14:creationId xmlns:p14="http://schemas.microsoft.com/office/powerpoint/2010/main" val="57400691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6FE26D7E-8CCD-67AB-BA42-A841C9C9A313}"/>
            </a:ext>
          </a:extLst>
        </p:cNvPr>
        <p:cNvGrpSpPr/>
        <p:nvPr/>
      </p:nvGrpSpPr>
      <p:grpSpPr>
        <a:xfrm>
          <a:off x="0" y="0"/>
          <a:ext cx="0" cy="0"/>
          <a:chOff x="0" y="0"/>
          <a:chExt cx="0" cy="0"/>
        </a:xfrm>
      </p:grpSpPr>
      <p:pic>
        <p:nvPicPr>
          <p:cNvPr id="3" name="Image 2" descr="Une image contenant plein air, bâtiment, arbre, gazébo&#10;&#10;Description générée automatiquement">
            <a:extLst>
              <a:ext uri="{FF2B5EF4-FFF2-40B4-BE49-F238E27FC236}">
                <a16:creationId xmlns:a16="http://schemas.microsoft.com/office/drawing/2014/main" id="{449C7DD3-CC8F-7C59-34D8-6739AAB5C0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12473"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3EEABF20-EE9B-E253-D272-86E090CA079D}"/>
              </a:ext>
            </a:extLst>
          </p:cNvPr>
          <p:cNvSpPr txBox="1"/>
          <p:nvPr/>
        </p:nvSpPr>
        <p:spPr>
          <a:xfrm>
            <a:off x="872836" y="3567545"/>
            <a:ext cx="2812473" cy="830997"/>
          </a:xfrm>
          <a:prstGeom prst="rect">
            <a:avLst/>
          </a:prstGeom>
          <a:noFill/>
        </p:spPr>
        <p:txBody>
          <a:bodyPr wrap="square" rtlCol="0">
            <a:spAutoFit/>
          </a:bodyPr>
          <a:lstStyle/>
          <a:p>
            <a:r>
              <a:rPr lang="fr-FR" sz="2400" b="1"/>
              <a:t>Pavillon de Casablanca.</a:t>
            </a:r>
            <a:endParaRPr lang="fr-FR" sz="2400" b="1" dirty="0"/>
          </a:p>
        </p:txBody>
      </p:sp>
    </p:spTree>
    <p:extLst>
      <p:ext uri="{BB962C8B-B14F-4D97-AF65-F5344CB8AC3E}">
        <p14:creationId xmlns:p14="http://schemas.microsoft.com/office/powerpoint/2010/main" val="862468956"/>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1D4D7038-3517-9C3C-AEF3-DCCF75114293}"/>
            </a:ext>
          </a:extLst>
        </p:cNvPr>
        <p:cNvGrpSpPr/>
        <p:nvPr/>
      </p:nvGrpSpPr>
      <p:grpSpPr>
        <a:xfrm>
          <a:off x="0" y="0"/>
          <a:ext cx="0" cy="0"/>
          <a:chOff x="0" y="0"/>
          <a:chExt cx="0" cy="0"/>
        </a:xfrm>
      </p:grpSpPr>
      <p:pic>
        <p:nvPicPr>
          <p:cNvPr id="3" name="Image 2" descr="Une image contenant plein air, arbre, ciel, parc&#10;&#10;Description générée automatiquement">
            <a:extLst>
              <a:ext uri="{FF2B5EF4-FFF2-40B4-BE49-F238E27FC236}">
                <a16:creationId xmlns:a16="http://schemas.microsoft.com/office/drawing/2014/main" id="{0C5AF1BA-8DE3-B58D-028D-2C96F5A533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3475" y="279000"/>
            <a:ext cx="9634417" cy="6300000"/>
          </a:xfrm>
          <a:prstGeom prst="rect">
            <a:avLst/>
          </a:prstGeom>
          <a:effectLst>
            <a:softEdge rad="635000"/>
          </a:effectLst>
        </p:spPr>
      </p:pic>
      <p:sp>
        <p:nvSpPr>
          <p:cNvPr id="4" name="ZoneTexte 3">
            <a:extLst>
              <a:ext uri="{FF2B5EF4-FFF2-40B4-BE49-F238E27FC236}">
                <a16:creationId xmlns:a16="http://schemas.microsoft.com/office/drawing/2014/main" id="{02308FC6-31FD-264B-0CB7-A31A05209D79}"/>
              </a:ext>
            </a:extLst>
          </p:cNvPr>
          <p:cNvSpPr txBox="1"/>
          <p:nvPr/>
        </p:nvSpPr>
        <p:spPr>
          <a:xfrm>
            <a:off x="10078510" y="3532633"/>
            <a:ext cx="2092037" cy="830997"/>
          </a:xfrm>
          <a:prstGeom prst="rect">
            <a:avLst/>
          </a:prstGeom>
          <a:noFill/>
        </p:spPr>
        <p:txBody>
          <a:bodyPr wrap="square" rtlCol="0">
            <a:spAutoFit/>
          </a:bodyPr>
          <a:lstStyle/>
          <a:p>
            <a:r>
              <a:rPr lang="fr-FR" sz="2400" b="1" dirty="0">
                <a:solidFill>
                  <a:srgbClr val="FFFF00"/>
                </a:solidFill>
              </a:rPr>
              <a:t>Bordeaux Jardin Public</a:t>
            </a:r>
          </a:p>
        </p:txBody>
      </p:sp>
    </p:spTree>
    <p:extLst>
      <p:ext uri="{BB962C8B-B14F-4D97-AF65-F5344CB8AC3E}">
        <p14:creationId xmlns:p14="http://schemas.microsoft.com/office/powerpoint/2010/main" val="1128689554"/>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Attraction touristique, ciel, eau&#10;&#10;Description générée automatiquement">
            <a:extLst>
              <a:ext uri="{FF2B5EF4-FFF2-40B4-BE49-F238E27FC236}">
                <a16:creationId xmlns:a16="http://schemas.microsoft.com/office/drawing/2014/main" id="{FF3026FB-0D58-A51D-D422-79705E15C25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490" y="610111"/>
            <a:ext cx="8460000" cy="5637778"/>
          </a:xfrm>
          <a:prstGeom prst="rect">
            <a:avLst/>
          </a:prstGeom>
          <a:effectLst>
            <a:softEdge rad="317500"/>
          </a:effectLst>
        </p:spPr>
      </p:pic>
      <p:sp>
        <p:nvSpPr>
          <p:cNvPr id="6" name="ZoneTexte 5">
            <a:extLst>
              <a:ext uri="{FF2B5EF4-FFF2-40B4-BE49-F238E27FC236}">
                <a16:creationId xmlns:a16="http://schemas.microsoft.com/office/drawing/2014/main" id="{F23172D0-7A24-F95B-36AF-DC251F032E89}"/>
              </a:ext>
            </a:extLst>
          </p:cNvPr>
          <p:cNvSpPr txBox="1"/>
          <p:nvPr/>
        </p:nvSpPr>
        <p:spPr>
          <a:xfrm>
            <a:off x="848381" y="6017056"/>
            <a:ext cx="8188036" cy="461665"/>
          </a:xfrm>
          <a:prstGeom prst="rect">
            <a:avLst/>
          </a:prstGeom>
          <a:noFill/>
        </p:spPr>
        <p:txBody>
          <a:bodyPr wrap="square" rtlCol="0">
            <a:spAutoFit/>
          </a:bodyPr>
          <a:lstStyle/>
          <a:p>
            <a:r>
              <a:rPr lang="fr-FR" sz="2400" b="1" dirty="0">
                <a:solidFill>
                  <a:srgbClr val="FFFF00"/>
                </a:solidFill>
              </a:rPr>
              <a:t>La foire aux plaisirs sur la Place des Quinconces.</a:t>
            </a:r>
          </a:p>
        </p:txBody>
      </p:sp>
      <p:sp>
        <p:nvSpPr>
          <p:cNvPr id="7" name="ZoneTexte 6">
            <a:extLst>
              <a:ext uri="{FF2B5EF4-FFF2-40B4-BE49-F238E27FC236}">
                <a16:creationId xmlns:a16="http://schemas.microsoft.com/office/drawing/2014/main" id="{E2BBB2EC-7175-6266-336E-F9D27F7CC97B}"/>
              </a:ext>
            </a:extLst>
          </p:cNvPr>
          <p:cNvSpPr txBox="1"/>
          <p:nvPr/>
        </p:nvSpPr>
        <p:spPr>
          <a:xfrm>
            <a:off x="1246909" y="379279"/>
            <a:ext cx="8468381" cy="461665"/>
          </a:xfrm>
          <a:prstGeom prst="rect">
            <a:avLst/>
          </a:prstGeom>
          <a:noFill/>
        </p:spPr>
        <p:txBody>
          <a:bodyPr wrap="square" rtlCol="0">
            <a:spAutoFit/>
          </a:bodyPr>
          <a:lstStyle/>
          <a:p>
            <a:r>
              <a:rPr lang="fr-FR" sz="2400" b="1" dirty="0">
                <a:solidFill>
                  <a:srgbClr val="FFFF00"/>
                </a:solidFill>
              </a:rPr>
              <a:t>Lorient Vous A Présenté La Ville de Bordeaux </a:t>
            </a:r>
          </a:p>
        </p:txBody>
      </p:sp>
      <p:sp>
        <p:nvSpPr>
          <p:cNvPr id="8" name="ZoneTexte 7">
            <a:extLst>
              <a:ext uri="{FF2B5EF4-FFF2-40B4-BE49-F238E27FC236}">
                <a16:creationId xmlns:a16="http://schemas.microsoft.com/office/drawing/2014/main" id="{E966C4E3-A12C-4A40-7BF4-2DFEBB52CF67}"/>
              </a:ext>
            </a:extLst>
          </p:cNvPr>
          <p:cNvSpPr txBox="1"/>
          <p:nvPr/>
        </p:nvSpPr>
        <p:spPr>
          <a:xfrm>
            <a:off x="8648490" y="2627899"/>
            <a:ext cx="3543510" cy="830997"/>
          </a:xfrm>
          <a:prstGeom prst="rect">
            <a:avLst/>
          </a:prstGeom>
          <a:noFill/>
        </p:spPr>
        <p:txBody>
          <a:bodyPr wrap="square" rtlCol="0">
            <a:spAutoFit/>
          </a:bodyPr>
          <a:lstStyle/>
          <a:p>
            <a:r>
              <a:rPr lang="fr-FR" sz="2400" b="1" dirty="0">
                <a:solidFill>
                  <a:srgbClr val="FFFF00"/>
                </a:solidFill>
              </a:rPr>
              <a:t>Les Images Et Le Son Du Net</a:t>
            </a:r>
          </a:p>
        </p:txBody>
      </p:sp>
      <p:sp>
        <p:nvSpPr>
          <p:cNvPr id="9" name="ZoneTexte 8">
            <a:extLst>
              <a:ext uri="{FF2B5EF4-FFF2-40B4-BE49-F238E27FC236}">
                <a16:creationId xmlns:a16="http://schemas.microsoft.com/office/drawing/2014/main" id="{063F64CB-63E2-6EB5-DC6E-0F591B8F10BA}"/>
              </a:ext>
            </a:extLst>
          </p:cNvPr>
          <p:cNvSpPr txBox="1"/>
          <p:nvPr/>
        </p:nvSpPr>
        <p:spPr>
          <a:xfrm>
            <a:off x="9936963" y="3883967"/>
            <a:ext cx="2967093" cy="461665"/>
          </a:xfrm>
          <a:prstGeom prst="rect">
            <a:avLst/>
          </a:prstGeom>
          <a:noFill/>
        </p:spPr>
        <p:txBody>
          <a:bodyPr wrap="square" rtlCol="0">
            <a:spAutoFit/>
          </a:bodyPr>
          <a:lstStyle/>
          <a:p>
            <a:r>
              <a:rPr lang="fr-FR" sz="2400" b="1" dirty="0">
                <a:solidFill>
                  <a:srgbClr val="FFFF00"/>
                </a:solidFill>
              </a:rPr>
              <a:t>Daniel</a:t>
            </a:r>
          </a:p>
        </p:txBody>
      </p:sp>
    </p:spTree>
    <p:extLst>
      <p:ext uri="{BB962C8B-B14F-4D97-AF65-F5344CB8AC3E}">
        <p14:creationId xmlns:p14="http://schemas.microsoft.com/office/powerpoint/2010/main" val="3565769238"/>
      </p:ext>
    </p:extLst>
  </p:cSld>
  <p:clrMapOvr>
    <a:masterClrMapping/>
  </p:clrMapOvr>
  <mc:AlternateContent xmlns:mc="http://schemas.openxmlformats.org/markup-compatibility/2006">
    <mc:Choice xmlns:p14="http://schemas.microsoft.com/office/powerpoint/2010/main" Requires="p14">
      <p:transition spd="slow" p14:dur="5000" advClick="0" advTm="8000">
        <p14:prism isContent="1"/>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87</TotalTime>
  <Words>387</Words>
  <Application>Microsoft Office PowerPoint</Application>
  <PresentationFormat>Grand écran</PresentationFormat>
  <Paragraphs>36</Paragraphs>
  <Slides>32</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Algerian</vt: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2024-03-02T11:58:20Z</dcterms:created>
  <dcterms:modified xsi:type="dcterms:W3CDTF">2024-03-03T06:21:40Z</dcterms:modified>
</cp:coreProperties>
</file>