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Title 1025"/>
          <p:cNvSpPr/>
          <p:nvPr>
            <p:ph type="title"/>
          </p:nvPr>
        </p:nvSpPr>
        <p:spPr>
          <a:xfrm>
            <a:off x="609600" y="274638"/>
            <a:ext cx="10972800" cy="1143000"/>
          </a:xfrm>
          <a:prstGeom prst="rect">
            <a:avLst/>
          </a:prstGeom>
          <a:noFill/>
          <a:ln w="9525">
            <a:noFill/>
          </a:ln>
        </p:spPr>
        <p:txBody>
          <a:bodyPr anchor="ctr" anchorCtr="0"/>
          <a:p>
            <a:pPr lvl="0"/>
            <a:r>
              <a:t>Click to edit Master title style</a:t>
            </a:r>
          </a:p>
        </p:txBody>
      </p:sp>
      <p:sp>
        <p:nvSpPr>
          <p:cNvPr id="1027" name="Text Placeholder 1026"/>
          <p:cNvSpPr/>
          <p:nvPr>
            <p:ph type="body" idx="1"/>
          </p:nvPr>
        </p:nvSpPr>
        <p:spPr>
          <a:xfrm>
            <a:off x="609600" y="1600200"/>
            <a:ext cx="10972800" cy="452596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p:nvPr>
            <p:ph type="dt" sz="half" idx="2"/>
          </p:nvPr>
        </p:nvSpPr>
        <p:spPr>
          <a:xfrm>
            <a:off x="609600" y="6245225"/>
            <a:ext cx="2844800" cy="476250"/>
          </a:xfrm>
          <a:prstGeom prst="rect">
            <a:avLst/>
          </a:prstGeom>
          <a:noFill/>
          <a:ln w="9525">
            <a:noFill/>
          </a:ln>
        </p:spPr>
        <p:txBody>
          <a:bodyPr/>
          <a:lstStyle>
            <a:lvl1pPr>
              <a:defRPr sz="1400"/>
            </a:lvl1pPr>
          </a:lstStyle>
          <a:p>
            <a:fld id="{63A1C593-65D0-4073-BCC9-577B9352EA97}" type="datetimeFigureOut">
              <a:rPr lang="en-US" smtClean="0"/>
            </a:fld>
            <a:endParaRPr lang="en-US"/>
          </a:p>
        </p:txBody>
      </p:sp>
      <p:sp>
        <p:nvSpPr>
          <p:cNvPr id="1029" name="Footer Placeholder 1028"/>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en-US"/>
          </a:p>
        </p:txBody>
      </p:sp>
      <p:sp>
        <p:nvSpPr>
          <p:cNvPr id="1030" name="Slide Number Placeholder 1029"/>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Title 1"/>
          <p:cNvSpPr>
            <a:spLocks noGrp="1"/>
          </p:cNvSpPr>
          <p:nvPr>
            <p:ph type="title"/>
          </p:nvPr>
        </p:nvSpPr>
        <p:spPr/>
        <p:txBody>
          <a:bodyPr>
            <a:noAutofit/>
          </a:bodyPr>
          <a:p>
            <a:pPr algn="ctr"/>
            <a:r>
              <a:rPr lang="" altLang="en-US" sz="5400">
                <a:latin typeface="Britannic Bold" panose="020B0903060703020204" charset="0"/>
                <a:cs typeface="Britannic Bold" panose="020B0903060703020204" charset="0"/>
              </a:rPr>
              <a:t>introduction</a:t>
            </a:r>
            <a:endParaRPr lang="" altLang="en-US" sz="5400">
              <a:latin typeface="Britannic Bold" panose="020B0903060703020204" charset="0"/>
              <a:cs typeface="Britannic Bold" panose="020B0903060703020204" charset="0"/>
            </a:endParaRPr>
          </a:p>
        </p:txBody>
      </p:sp>
      <p:sp>
        <p:nvSpPr>
          <p:cNvPr id="3" name="Content Placeholder 2"/>
          <p:cNvSpPr>
            <a:spLocks noGrp="1"/>
          </p:cNvSpPr>
          <p:nvPr>
            <p:ph sz="half" idx="1"/>
          </p:nvPr>
        </p:nvSpPr>
        <p:spPr>
          <a:xfrm>
            <a:off x="1156335" y="1643380"/>
            <a:ext cx="5376672" cy="4525963"/>
          </a:xfrm>
        </p:spPr>
        <p:txBody>
          <a:bodyPr/>
          <a:p>
            <a:pPr marL="0" indent="0">
              <a:buNone/>
            </a:pPr>
            <a:r>
              <a:rPr lang="en-US" sz="1800">
                <a:latin typeface="Adobe Gothic Std B" panose="020B0800000000000000" charset="-128"/>
                <a:ea typeface="Adobe Gothic Std B" panose="020B0800000000000000" charset="-128"/>
              </a:rPr>
              <a:t>L'automobile est un moyen de transport privé parmi les plus utilisés au monde Sa capacité est généralement de deux à cinq personnes, mais peut varier de une à neuf places.</a:t>
            </a:r>
            <a:endParaRPr lang="en-US" sz="1800">
              <a:latin typeface="Adobe Gothic Std B" panose="020B0800000000000000" charset="-128"/>
              <a:ea typeface="Adobe Gothic Std B" panose="020B0800000000000000" charset="-128"/>
            </a:endParaRPr>
          </a:p>
          <a:p>
            <a:endParaRPr lang="en-US" sz="1800">
              <a:latin typeface="Adobe Gothic Std B" panose="020B0800000000000000" charset="-128"/>
              <a:ea typeface="Adobe Gothic Std B" panose="020B0800000000000000" charset="-128"/>
            </a:endParaRPr>
          </a:p>
          <a:p>
            <a:pPr marL="0" indent="0">
              <a:buNone/>
            </a:pPr>
            <a:r>
              <a:rPr lang="en-US" sz="1800">
                <a:latin typeface="Adobe Gothic Std B" panose="020B0800000000000000" charset="-128"/>
                <a:ea typeface="Adobe Gothic Std B" panose="020B0800000000000000" charset="-128"/>
              </a:rPr>
              <a:t>L'usage limite l'emploi du terme automobile aux véhicules possédant quatre roues, ou plus rarement trois ou six roues, de dimensions inférieures à celle des autobus et des camions, mais englobe parfois les camionnettes. Bien qu'</a:t>
            </a:r>
            <a:r>
              <a:rPr lang="" altLang="en-US" sz="1800">
                <a:latin typeface="Adobe Gothic Std B" panose="020B0800000000000000" charset="-128"/>
                <a:ea typeface="Adobe Gothic Std B" panose="020B0800000000000000" charset="-128"/>
              </a:rPr>
              <a:t>e</a:t>
            </a:r>
            <a:r>
              <a:rPr lang="en-US" sz="1800">
                <a:latin typeface="Adobe Gothic Std B" panose="020B0800000000000000" charset="-128"/>
                <a:ea typeface="Adobe Gothic Std B" panose="020B0800000000000000" charset="-128"/>
              </a:rPr>
              <a:t>tant des « véhicules automobiles », les motocyclettes ne sont pas habituellement class</a:t>
            </a:r>
            <a:r>
              <a:rPr lang="" altLang="en-US" sz="1800">
                <a:latin typeface="Adobe Gothic Std B" panose="020B0800000000000000" charset="-128"/>
                <a:ea typeface="Adobe Gothic Std B" panose="020B0800000000000000" charset="-128"/>
              </a:rPr>
              <a:t>é</a:t>
            </a:r>
            <a:r>
              <a:rPr lang="en-US" sz="1800">
                <a:latin typeface="Adobe Gothic Std B" panose="020B0800000000000000" charset="-128"/>
                <a:ea typeface="Adobe Gothic Std B" panose="020B0800000000000000" charset="-128"/>
              </a:rPr>
              <a:t>es dans cette catégorie. </a:t>
            </a:r>
            <a:endParaRPr lang="en-US" sz="1800">
              <a:latin typeface="Adobe Gothic Std B" panose="020B0800000000000000" charset="-128"/>
              <a:ea typeface="Adobe Gothic Std B" panose="020B0800000000000000" charset="-128"/>
            </a:endParaRPr>
          </a:p>
        </p:txBody>
      </p:sp>
      <p:sp>
        <p:nvSpPr>
          <p:cNvPr id="4" name="Text Box 3"/>
          <p:cNvSpPr txBox="1"/>
          <p:nvPr/>
        </p:nvSpPr>
        <p:spPr>
          <a:xfrm>
            <a:off x="6819265" y="975995"/>
            <a:ext cx="309880" cy="368300"/>
          </a:xfrm>
          <a:prstGeom prst="rect">
            <a:avLst/>
          </a:prstGeom>
          <a:noFill/>
        </p:spPr>
        <p:txBody>
          <a:bodyPr wrap="none" rtlCol="0">
            <a:spAutoFit/>
          </a:bodyPr>
          <a:p>
            <a:endParaRPr lang="en-US"/>
          </a:p>
        </p:txBody>
      </p:sp>
      <p:pic>
        <p:nvPicPr>
          <p:cNvPr id="5" name="Content Placeholder 4" descr="images"/>
          <p:cNvPicPr>
            <a:picLocks noChangeAspect="1"/>
          </p:cNvPicPr>
          <p:nvPr>
            <p:ph sz="half" idx="2"/>
          </p:nvPr>
        </p:nvPicPr>
        <p:blipFill>
          <a:blip r:embed="rId1"/>
          <a:stretch>
            <a:fillRect/>
          </a:stretch>
        </p:blipFill>
        <p:spPr>
          <a:xfrm>
            <a:off x="7985760" y="1826895"/>
            <a:ext cx="3773170" cy="302196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18000"/>
          </a:blip>
          <a:stretch>
            <a:fillRect/>
          </a:stretch>
        </a:blipFill>
        <a:effectLst/>
      </p:bgPr>
    </p:bg>
    <p:spTree>
      <p:nvGrpSpPr>
        <p:cNvPr id="1" name=""/>
        <p:cNvGrpSpPr/>
        <p:nvPr/>
      </p:nvGrpSpPr>
      <p:grpSpPr/>
      <p:sp>
        <p:nvSpPr>
          <p:cNvPr id="2" name="Title 1"/>
          <p:cNvSpPr>
            <a:spLocks noGrp="1"/>
          </p:cNvSpPr>
          <p:nvPr>
            <p:ph type="title"/>
          </p:nvPr>
        </p:nvSpPr>
        <p:spPr>
          <a:xfrm>
            <a:off x="609600" y="475933"/>
            <a:ext cx="10972800" cy="1143000"/>
          </a:xfrm>
        </p:spPr>
        <p:txBody>
          <a:bodyPr/>
          <a:p>
            <a:r>
              <a:rPr lang="" altLang="en-US" b="1">
                <a:latin typeface="Adobe Gothic Std B" panose="020B0800000000000000" charset="-128"/>
                <a:ea typeface="Adobe Gothic Std B" panose="020B0800000000000000" charset="-128"/>
                <a:cs typeface="Cascadia Mono SemiBold" panose="020B0609020000020004" charset="0"/>
              </a:rPr>
              <a:t>Conclusion</a:t>
            </a:r>
            <a:endParaRPr lang="" altLang="en-US" b="1">
              <a:latin typeface="Adobe Gothic Std B" panose="020B0800000000000000" charset="-128"/>
              <a:ea typeface="Adobe Gothic Std B" panose="020B0800000000000000" charset="-128"/>
              <a:cs typeface="Cascadia Mono SemiBold" panose="020B0609020000020004" charset="0"/>
            </a:endParaRPr>
          </a:p>
        </p:txBody>
      </p:sp>
      <p:sp>
        <p:nvSpPr>
          <p:cNvPr id="3" name="Content Placeholder 2"/>
          <p:cNvSpPr>
            <a:spLocks noGrp="1"/>
          </p:cNvSpPr>
          <p:nvPr>
            <p:ph sz="half" idx="1"/>
          </p:nvPr>
        </p:nvSpPr>
        <p:spPr>
          <a:xfrm>
            <a:off x="609600" y="1887855"/>
            <a:ext cx="10772140" cy="4023995"/>
          </a:xfrm>
        </p:spPr>
        <p:txBody>
          <a:bodyPr/>
          <a:p>
            <a:r>
              <a:rPr lang="en-US" sz="2400">
                <a:latin typeface="Adobe Gothic Std B" panose="020B0800000000000000" charset="-128"/>
                <a:ea typeface="Adobe Gothic Std B" panose="020B0800000000000000" charset="-128"/>
              </a:rPr>
              <a:t>"En résumé, l'évolution des voitures a été un voyage incroyable, passant de simples machines à des compagnons technologiques de notre quotidien. De l'invention des premières voitures à vapeur à l'ère des voitures intelligentes, chaque étape a apporté des changements dans notre façon de nous déplacer et de vivre. L'automobile ne se contente plus d'être un moyen de transport, elle reflète nos progrès, nos goûts et notre relation avec le monde. En regardant en arrière, nous pouvons apprécier la diversité des voitures et l'impact qu'elles ont eu sur notre société. Ainsi, l'évolution continue, nous laissant anticiper avec enthousiasme ce que le futur réserve à nos routes et à nos expériences de conduite."</a:t>
            </a:r>
            <a:endParaRPr lang="en-US" sz="2400">
              <a:latin typeface="Adobe Gothic Std B" panose="020B0800000000000000" charset="-128"/>
              <a:ea typeface="Adobe Gothic Std B" panose="020B080000000000000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1243</Words>
  <Application>WPS Presentation</Application>
  <PresentationFormat>Widescreen</PresentationFormat>
  <Paragraphs>10</Paragraphs>
  <Slides>2</Slides>
  <Notes>0</Notes>
  <HiddenSlides>0</HiddenSlides>
  <MMClips>0</MMClips>
  <ScaleCrop>false</ScaleCrop>
  <HeadingPairs>
    <vt:vector size="6" baseType="variant">
      <vt:variant>
        <vt:lpstr>已用的字体</vt:lpstr>
      </vt:variant>
      <vt:variant>
        <vt:i4>44</vt:i4>
      </vt:variant>
      <vt:variant>
        <vt:lpstr>主题</vt:lpstr>
      </vt:variant>
      <vt:variant>
        <vt:i4>1</vt:i4>
      </vt:variant>
      <vt:variant>
        <vt:lpstr>幻灯片标题</vt:lpstr>
      </vt:variant>
      <vt:variant>
        <vt:i4>2</vt:i4>
      </vt:variant>
    </vt:vector>
  </HeadingPairs>
  <TitlesOfParts>
    <vt:vector size="47" baseType="lpstr">
      <vt:lpstr>Arial</vt:lpstr>
      <vt:lpstr>SimSun</vt:lpstr>
      <vt:lpstr>Wingdings</vt:lpstr>
      <vt:lpstr>Calibri Light</vt:lpstr>
      <vt:lpstr>Calibri</vt:lpstr>
      <vt:lpstr>Microsoft YaHei</vt:lpstr>
      <vt:lpstr>Arial Unicode MS</vt:lpstr>
      <vt:lpstr>Adobe Gurmukhi</vt:lpstr>
      <vt:lpstr>Adobe Gothic Std B</vt:lpstr>
      <vt:lpstr>Adobe Hebrew</vt:lpstr>
      <vt:lpstr>Adobe Heiti Std R</vt:lpstr>
      <vt:lpstr>Adobe Kaiti Std R</vt:lpstr>
      <vt:lpstr>Amiri Quran</vt:lpstr>
      <vt:lpstr>Arial Black</vt:lpstr>
      <vt:lpstr>Arial Narrow</vt:lpstr>
      <vt:lpstr>Bahnschrift</vt:lpstr>
      <vt:lpstr>Arial Rounded MT Bold</vt:lpstr>
      <vt:lpstr>Bahnschrift Light SemiCondensed</vt:lpstr>
      <vt:lpstr>Bahnschrift SemiBold</vt:lpstr>
      <vt:lpstr>Adobe Garamond Pro</vt:lpstr>
      <vt:lpstr>Bodoni MT Black</vt:lpstr>
      <vt:lpstr>Britannic Bold</vt:lpstr>
      <vt:lpstr>Broadway</vt:lpstr>
      <vt:lpstr>Brush Script MT</vt:lpstr>
      <vt:lpstr>Brush Script Std</vt:lpstr>
      <vt:lpstr>Californian FB</vt:lpstr>
      <vt:lpstr>Calisto MT</vt:lpstr>
      <vt:lpstr>Candara</vt:lpstr>
      <vt:lpstr>Cascadia Mono SemiBold</vt:lpstr>
      <vt:lpstr>Bodoni MT</vt:lpstr>
      <vt:lpstr>Bodoni MT Poster Compressed</vt:lpstr>
      <vt:lpstr>Bookman Old Style</vt:lpstr>
      <vt:lpstr>Book Antiqua</vt:lpstr>
      <vt:lpstr>Adobe Devanagari</vt:lpstr>
      <vt:lpstr>Adobe Caslon Pro Bold</vt:lpstr>
      <vt:lpstr>Bauhaus 93</vt:lpstr>
      <vt:lpstr>Berlin Sans FB Demi</vt:lpstr>
      <vt:lpstr>Bernard MT Condensed</vt:lpstr>
      <vt:lpstr>Bernadette Rough</vt:lpstr>
      <vt:lpstr>Adobe Arabic</vt:lpstr>
      <vt:lpstr>Adobe Caslon Pro</vt:lpstr>
      <vt:lpstr>Adobe Fan Heiti Std B</vt:lpstr>
      <vt:lpstr>Adobe Fangsong Std R</vt:lpstr>
      <vt:lpstr>Adobe Garamond Pro Bold</vt:lpstr>
      <vt:lpstr>Default Design</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
  <cp:lastModifiedBy>Kyliann</cp:lastModifiedBy>
  <cp:revision>1</cp:revision>
  <dcterms:created xsi:type="dcterms:W3CDTF">2024-03-08T21:43:44Z</dcterms:created>
  <dcterms:modified xsi:type="dcterms:W3CDTF">2024-03-08T21:43:44Z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8479307068B14F92B98EDAA7DAE326AA</vt:lpwstr>
  </property>
  <property fmtid="{D5CDD505-2E9C-101B-9397-08002B2CF9AE}" pid="3" name="KSOProductBuildVer">
    <vt:lpwstr>1033-11.2.0.11225</vt:lpwstr>
  </property>
</Properties>
</file>