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3" r:id="rId16"/>
    <p:sldId id="264" r:id="rId17"/>
    <p:sldId id="262" r:id="rId18"/>
    <p:sldId id="261" r:id="rId19"/>
    <p:sldId id="260" r:id="rId20"/>
    <p:sldId id="258" r:id="rId21"/>
    <p:sldId id="259" r:id="rId22"/>
    <p:sldId id="257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1" d="100"/>
          <a:sy n="91" d="100"/>
        </p:scale>
        <p:origin x="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1ACB4-D524-D740-9EF5-C279A1A21B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3AC0768-164D-A1B7-EF54-FFF1EB76CF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50088F-2881-5ECE-0F49-6974BE4A2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8712E-10B8-7E55-9672-20B32493C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E127F9-68A1-141E-13D8-7F8FA8E28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2265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5F6D9B-EF72-C7BD-C680-BCBAEADC1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85042A-B44E-1B6E-6461-1343B8B28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C3B2FE-1CA3-EF02-DEEC-2B3CF2B65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BED4C1-E59D-E586-AB66-CECA3DD2B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E1C8ED-8EDE-FBD1-15FE-F82952BD2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784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C83041-ECDA-90F0-4E27-CB594FC6A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785157-CB18-011F-A926-E86F5ACB22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8268E1-D96A-A11F-3AB2-BBD3654F0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DF83FA-BD9E-AFA3-6170-1AD50F7C4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117F34-2581-8A24-274C-08EDF38E0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114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5B70B9-4F5C-724F-E353-406D76FED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6D0DE7-FB47-9209-2237-AD218B5E5A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11F2ED5-3874-F8D2-B68F-FC0EDA3238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7AF64B-D8FA-2A18-FB4C-DCC0289B8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41DC78-6503-996C-A6F6-A4C70C5A7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49DEBE-A285-6EDA-0E37-F3AEDDF6C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87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11E1EA-2B38-73D3-6E2E-2AD51B732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E02A5A5-A94A-CDE4-4AE7-03F70F0AE7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9C963B-C7A9-9617-C4E9-1FE699F0AF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58A1555-1847-E156-F00C-76F49805CB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2A7BB03-AC38-CE3E-C17B-8597BBA645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5ED3C03-BF4C-781D-66C1-48375A727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7E84F5C-9AB1-BDB0-21B1-7B9F35852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965D60E-4B18-1313-E71A-A26F4ED02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66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38E12F-648E-963D-B957-B8D671127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09A5EF2-D018-8E54-D5AF-1D0916F97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2DED84-CC1D-2468-1890-71A924F34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91F7A03-EEEF-3B7E-3AFD-4A9DBA93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262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E3990F7-11A7-E4F1-B917-CB0B3052A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A98BE53-D4CE-1AEF-85FC-A41D184C6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1A0C40F-84E2-F102-062E-91F1801B9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15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92429-2629-0E1F-7F85-1338C6559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FB7EA8-FF3F-8C93-3649-1A0F6680BE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84B95A-8A4D-B77D-36E8-EBEA92CC81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4F16A62-C09E-FB17-F569-98EE869FF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453F767-F872-8609-42B4-C5BEF5CC3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5B7057-B043-9BCF-2FAE-A1241C64B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64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07176F-BE0F-11F2-2C0C-DA57ED9DB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CA44C57-6E3A-F4D3-9BAF-47628D487B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FBCE428-917F-4C95-EAA8-B660879763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DA3C495-0CAD-EA8A-E0FF-C98D0F877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6B918F-1F63-5B02-2B3E-3B5CB9CE3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4986FC-1582-81B6-6026-3BB15A3DC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970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9F86D-8DFC-1E9B-5B36-9DB07C4C9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7212587-6663-B5B5-77F2-0259406FE1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DE709A-CFA4-707F-6E04-B9D8AC8A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87914A-0C11-7FE2-CD46-75CDCC427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4B109C-4D6C-4F2C-3151-61C4E5232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05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5C49EAF-C171-6803-3F95-F19DC1A90C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C9BC80-CFC5-2BB6-0FE1-DA0010BD02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A80F27-1779-0E60-218F-81CF24617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0FDDE3-D4E0-AE4E-40CC-D2BA009AF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7CA5C5-BAFA-AD3A-1EB2-6261AF4B9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43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FB58430-ED75-3438-21EA-755A3A05D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00FEBB-A4DA-4F11-7369-2B157C56E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03313A-8072-4C56-432D-C1E2E581A1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71120A-9A42-4D7F-9DEF-E4DEC4F54B31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9EB782-4D49-AD8C-FDA3-7E4747E441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1AA634-05E6-1801-ECE4-5697B12402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85A1DC-96AC-472C-871E-C279C757A5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568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hotographie aérienne, Vue plongeante, plein air, aérien&#10;&#10;Description générée automatiquement">
            <a:extLst>
              <a:ext uri="{FF2B5EF4-FFF2-40B4-BE49-F238E27FC236}">
                <a16:creationId xmlns:a16="http://schemas.microsoft.com/office/drawing/2014/main" id="{B7EE3D2D-6080-7070-73AF-7D0B7A1C9F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000" y="807763"/>
            <a:ext cx="7524000" cy="5643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B580AF-9B32-7F3C-2245-73E3FBA0852C}"/>
              </a:ext>
            </a:extLst>
          </p:cNvPr>
          <p:cNvSpPr txBox="1"/>
          <p:nvPr/>
        </p:nvSpPr>
        <p:spPr>
          <a:xfrm>
            <a:off x="2334000" y="407237"/>
            <a:ext cx="10580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Saint- Malo (Bretagne 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2350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  <p:sndAc>
          <p:stSnd loop="1">
            <p:snd r:embed="rId2" name="Le capitaine de Saint-Malo.wav"/>
          </p:stSnd>
        </p:sndAc>
      </p:transition>
    </mc:Choice>
    <mc:Fallback>
      <p:transition spd="slow" advClick="0" advTm="10000">
        <p:fade/>
        <p:sndAc>
          <p:stSnd loop="1">
            <p:snd r:embed="rId2" name="Le capitaine de Saint-Mal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DC46C4AD-22B5-FFDF-EBE7-EA67ED822E69}"/>
              </a:ext>
            </a:extLst>
          </p:cNvPr>
          <p:cNvSpPr txBox="1"/>
          <p:nvPr/>
        </p:nvSpPr>
        <p:spPr>
          <a:xfrm>
            <a:off x="309155" y="305068"/>
            <a:ext cx="11573690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Saint-Malo est une ville portuaire de Bretagne, au nord-ouest de la France. De hauts murs en granite ceignent la vieille ville, qui fut autrefois un bastion pour les corsaires (pirates approuvés par le roi). La cathédrale de Saint-Malo, au centre de la vieille ville, arbore des styles roman et gothique, et possède des vitraux narrant l'histoire de la ville. La Demeure de Corsaire, à proximité, est une maison de corsaire datant du XVIIIe siècle. Elle sert à présent de musée.</a:t>
            </a:r>
          </a:p>
        </p:txBody>
      </p:sp>
    </p:spTree>
    <p:extLst>
      <p:ext uri="{BB962C8B-B14F-4D97-AF65-F5344CB8AC3E}">
        <p14:creationId xmlns:p14="http://schemas.microsoft.com/office/powerpoint/2010/main" val="271195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1CD280-8FD9-FF1A-827E-C4E0DE68D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atlas, Police&#10;&#10;Description générée automatiquement">
            <a:extLst>
              <a:ext uri="{FF2B5EF4-FFF2-40B4-BE49-F238E27FC236}">
                <a16:creationId xmlns:a16="http://schemas.microsoft.com/office/drawing/2014/main" id="{31D49F0C-DA5D-1488-25B9-0C6EB2B16A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7006" y="189000"/>
            <a:ext cx="546835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1FC6B-2C7E-3E2A-7AC0-C2A803C6B37C}"/>
              </a:ext>
            </a:extLst>
          </p:cNvPr>
          <p:cNvSpPr txBox="1"/>
          <p:nvPr/>
        </p:nvSpPr>
        <p:spPr>
          <a:xfrm>
            <a:off x="7014754" y="3122023"/>
            <a:ext cx="47418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Carte de Saint-Malo et des deux communes annexées en 1967, Paramé et </a:t>
            </a:r>
            <a:r>
              <a:rPr lang="fr-FR" sz="2400" b="1" dirty="0" err="1">
                <a:solidFill>
                  <a:srgbClr val="FFFF00"/>
                </a:solidFill>
              </a:rPr>
              <a:t>Saint-Servan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82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F1391F-33B2-8FC1-A6EF-842AEDD0B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B00FBD23-7A70-C7E4-AF4E-485FF040C2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7223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E2571AF-E3CE-A35A-5858-7DAFCA8CE5E2}"/>
              </a:ext>
            </a:extLst>
          </p:cNvPr>
          <p:cNvSpPr txBox="1"/>
          <p:nvPr/>
        </p:nvSpPr>
        <p:spPr>
          <a:xfrm>
            <a:off x="409303" y="982176"/>
            <a:ext cx="244275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Rempart : moellons hétérométriques de migmatites, soubassement, chaîne harpée et couronnement du parapet en pierre de taille de granite de Chausey.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6266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2B0702-60BC-21F3-5542-D9E1BCDDF6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lieu de culte, ciel&#10;&#10;Description générée automatiquement">
            <a:extLst>
              <a:ext uri="{FF2B5EF4-FFF2-40B4-BE49-F238E27FC236}">
                <a16:creationId xmlns:a16="http://schemas.microsoft.com/office/drawing/2014/main" id="{4BC7805E-8BEA-9687-035B-63E0CD6A5A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16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DE7F76-0BBD-9113-D79C-2C5742ED3F56}"/>
              </a:ext>
            </a:extLst>
          </p:cNvPr>
          <p:cNvSpPr txBox="1"/>
          <p:nvPr/>
        </p:nvSpPr>
        <p:spPr>
          <a:xfrm>
            <a:off x="9026434" y="2977604"/>
            <a:ext cx="2756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Saint-Vincent-Cathédrale Saint-Malo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243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A32886-08CD-80DF-6F6D-C713AE237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1A8A1BF2-90E9-F794-0101-827DFBE474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9702" y="189000"/>
            <a:ext cx="4858482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39BE8C-C03E-63D6-62B2-7D1E67395A5B}"/>
              </a:ext>
            </a:extLst>
          </p:cNvPr>
          <p:cNvSpPr txBox="1"/>
          <p:nvPr/>
        </p:nvSpPr>
        <p:spPr>
          <a:xfrm>
            <a:off x="8203473" y="422310"/>
            <a:ext cx="3720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 Solidor</a:t>
            </a:r>
          </a:p>
        </p:txBody>
      </p:sp>
      <p:pic>
        <p:nvPicPr>
          <p:cNvPr id="6" name="Image 5" descr="Une image contenant fenêtre, bâtiment, plein air, façade&#10;&#10;Description générée automatiquement">
            <a:extLst>
              <a:ext uri="{FF2B5EF4-FFF2-40B4-BE49-F238E27FC236}">
                <a16:creationId xmlns:a16="http://schemas.microsoft.com/office/drawing/2014/main" id="{025C259C-1130-6B02-B5B1-A20AF591A2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353" y="189000"/>
            <a:ext cx="430564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756FED3-929F-496C-7632-0C62FD2AB6C8}"/>
              </a:ext>
            </a:extLst>
          </p:cNvPr>
          <p:cNvSpPr txBox="1"/>
          <p:nvPr/>
        </p:nvSpPr>
        <p:spPr>
          <a:xfrm>
            <a:off x="104503" y="2644170"/>
            <a:ext cx="19986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Maison, 3 rue Saint-Philippe à Saint-Malo .</a:t>
            </a:r>
          </a:p>
        </p:txBody>
      </p:sp>
    </p:spTree>
    <p:extLst>
      <p:ext uri="{BB962C8B-B14F-4D97-AF65-F5344CB8AC3E}">
        <p14:creationId xmlns:p14="http://schemas.microsoft.com/office/powerpoint/2010/main" val="28064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EE49A3-F6E0-5C93-C566-1C63B3CD38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avé, ciel&#10;&#10;Description générée automatiquement">
            <a:extLst>
              <a:ext uri="{FF2B5EF4-FFF2-40B4-BE49-F238E27FC236}">
                <a16:creationId xmlns:a16="http://schemas.microsoft.com/office/drawing/2014/main" id="{883340BB-A9D9-FDEF-7A14-61ED47FA4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22" y="189000"/>
            <a:ext cx="485847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9B65B7-F5BF-4A69-D223-FF03F93F3BF5}"/>
              </a:ext>
            </a:extLst>
          </p:cNvPr>
          <p:cNvSpPr txBox="1"/>
          <p:nvPr/>
        </p:nvSpPr>
        <p:spPr>
          <a:xfrm>
            <a:off x="1329586" y="5238206"/>
            <a:ext cx="43238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Granite du </a:t>
            </a:r>
            <a:r>
              <a:rPr lang="fr-FR" sz="2400" b="1" dirty="0" err="1">
                <a:solidFill>
                  <a:srgbClr val="FFFF00"/>
                </a:solidFill>
              </a:rPr>
              <a:t>Hinglé</a:t>
            </a:r>
            <a:r>
              <a:rPr lang="fr-FR" sz="2400" b="1" dirty="0">
                <a:solidFill>
                  <a:srgbClr val="FFFF00"/>
                </a:solidFill>
              </a:rPr>
              <a:t>, en taille éclatée, utilisé pour la reconstruction</a:t>
            </a:r>
          </a:p>
        </p:txBody>
      </p:sp>
      <p:pic>
        <p:nvPicPr>
          <p:cNvPr id="6" name="Image 5" descr="Une image contenant plein air, bâtiment, arche, chaussures&#10;&#10;Description générée automatiquement">
            <a:extLst>
              <a:ext uri="{FF2B5EF4-FFF2-40B4-BE49-F238E27FC236}">
                <a16:creationId xmlns:a16="http://schemas.microsoft.com/office/drawing/2014/main" id="{51DE0599-AABE-28A7-BE9F-98082DDC35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7248" y="189000"/>
            <a:ext cx="4723889" cy="63004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DC268A9-252E-7843-1142-3326162827B3}"/>
              </a:ext>
            </a:extLst>
          </p:cNvPr>
          <p:cNvSpPr txBox="1"/>
          <p:nvPr/>
        </p:nvSpPr>
        <p:spPr>
          <a:xfrm>
            <a:off x="6640164" y="6023036"/>
            <a:ext cx="4858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Pavage devant l'Hôtel de Ville en galets de dolérite et de silex</a:t>
            </a:r>
          </a:p>
        </p:txBody>
      </p:sp>
    </p:spTree>
    <p:extLst>
      <p:ext uri="{BB962C8B-B14F-4D97-AF65-F5344CB8AC3E}">
        <p14:creationId xmlns:p14="http://schemas.microsoft.com/office/powerpoint/2010/main" val="1165583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0EBF14-95BD-C161-646F-59E8E55ED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Description générée automatiquement">
            <a:extLst>
              <a:ext uri="{FF2B5EF4-FFF2-40B4-BE49-F238E27FC236}">
                <a16:creationId xmlns:a16="http://schemas.microsoft.com/office/drawing/2014/main" id="{D760B155-9944-4D58-93AB-3098544414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140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C4BEFF-2F67-344A-0904-B077E3737ABF}"/>
              </a:ext>
            </a:extLst>
          </p:cNvPr>
          <p:cNvSpPr txBox="1"/>
          <p:nvPr/>
        </p:nvSpPr>
        <p:spPr>
          <a:xfrm>
            <a:off x="300446" y="2991394"/>
            <a:ext cx="19333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 château de Saint-Malo , vu du Sillon .</a:t>
            </a:r>
          </a:p>
        </p:txBody>
      </p:sp>
    </p:spTree>
    <p:extLst>
      <p:ext uri="{BB962C8B-B14F-4D97-AF65-F5344CB8AC3E}">
        <p14:creationId xmlns:p14="http://schemas.microsoft.com/office/powerpoint/2010/main" val="309033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2EECBF-5995-BCB1-DCC9-F40FF232C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ge&#10;&#10;Description générée automatiquement">
            <a:extLst>
              <a:ext uri="{FF2B5EF4-FFF2-40B4-BE49-F238E27FC236}">
                <a16:creationId xmlns:a16="http://schemas.microsoft.com/office/drawing/2014/main" id="{FD6D721B-4A74-2215-4BBF-F0F1F86300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924" y="459000"/>
            <a:ext cx="891350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34E520-D18B-64A2-CFD9-8417AB2527F2}"/>
              </a:ext>
            </a:extLst>
          </p:cNvPr>
          <p:cNvSpPr txBox="1"/>
          <p:nvPr/>
        </p:nvSpPr>
        <p:spPr>
          <a:xfrm>
            <a:off x="9733365" y="3180805"/>
            <a:ext cx="23105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Fort National peut se visiter et il est accessible à marée basse.</a:t>
            </a:r>
          </a:p>
        </p:txBody>
      </p:sp>
    </p:spTree>
    <p:extLst>
      <p:ext uri="{BB962C8B-B14F-4D97-AF65-F5344CB8AC3E}">
        <p14:creationId xmlns:p14="http://schemas.microsoft.com/office/powerpoint/2010/main" val="273486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1883F-FCC9-B314-215B-C0DE78854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eliefs côtiers et océaniques&#10;&#10;Description générée automatiquement">
            <a:extLst>
              <a:ext uri="{FF2B5EF4-FFF2-40B4-BE49-F238E27FC236}">
                <a16:creationId xmlns:a16="http://schemas.microsoft.com/office/drawing/2014/main" id="{67E6AD10-5E07-440D-9E96-9D14B1D38E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8223" y="459000"/>
            <a:ext cx="891349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EEB0B2-3CCF-98E3-2C69-09D974B33C88}"/>
              </a:ext>
            </a:extLst>
          </p:cNvPr>
          <p:cNvSpPr txBox="1"/>
          <p:nvPr/>
        </p:nvSpPr>
        <p:spPr>
          <a:xfrm>
            <a:off x="0" y="3252651"/>
            <a:ext cx="26386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fort du Petit Bé vu du Grand Bé, ici à marée haute.</a:t>
            </a:r>
          </a:p>
        </p:txBody>
      </p:sp>
    </p:spTree>
    <p:extLst>
      <p:ext uri="{BB962C8B-B14F-4D97-AF65-F5344CB8AC3E}">
        <p14:creationId xmlns:p14="http://schemas.microsoft.com/office/powerpoint/2010/main" val="497345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EF063B-5D50-CFAD-83CD-79322C80A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bâtiment&#10;&#10;Description générée automatiquement">
            <a:extLst>
              <a:ext uri="{FF2B5EF4-FFF2-40B4-BE49-F238E27FC236}">
                <a16:creationId xmlns:a16="http://schemas.microsoft.com/office/drawing/2014/main" id="{05FF8304-0CA8-3389-D533-E5148C62DB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171" y="459000"/>
            <a:ext cx="7920000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9A8B00-72DB-553E-8223-1D74F6E75437}"/>
              </a:ext>
            </a:extLst>
          </p:cNvPr>
          <p:cNvSpPr txBox="1"/>
          <p:nvPr/>
        </p:nvSpPr>
        <p:spPr>
          <a:xfrm>
            <a:off x="8856171" y="3900768"/>
            <a:ext cx="3226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nouvelle gare, inaugurée en 2005.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987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C0DADA-C3DF-ECC1-565C-CB791F770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culpture, ciel, monument&#10;&#10;Description générée automatiquement">
            <a:extLst>
              <a:ext uri="{FF2B5EF4-FFF2-40B4-BE49-F238E27FC236}">
                <a16:creationId xmlns:a16="http://schemas.microsoft.com/office/drawing/2014/main" id="{2ADCBCFD-6749-970B-0DC2-7BEAEA98BD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2090" y="459000"/>
            <a:ext cx="891350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D29DB63-7DFD-41F7-262F-AAC695939E78}"/>
              </a:ext>
            </a:extLst>
          </p:cNvPr>
          <p:cNvSpPr txBox="1"/>
          <p:nvPr/>
        </p:nvSpPr>
        <p:spPr>
          <a:xfrm>
            <a:off x="300445" y="3135086"/>
            <a:ext cx="2534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Monument à Surcouf 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38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0E49E3-FC77-1A8F-C350-38CB851E4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nature&#10;&#10;Description générée automatiquement">
            <a:extLst>
              <a:ext uri="{FF2B5EF4-FFF2-40B4-BE49-F238E27FC236}">
                <a16:creationId xmlns:a16="http://schemas.microsoft.com/office/drawing/2014/main" id="{4A723B7C-F246-B23E-7FFC-EE8A4A95CC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1761399"/>
            <a:ext cx="11412000" cy="30729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BAAF4D-A8D8-3991-27D6-D6CF4E71DDB2}"/>
              </a:ext>
            </a:extLst>
          </p:cNvPr>
          <p:cNvSpPr txBox="1"/>
          <p:nvPr/>
        </p:nvSpPr>
        <p:spPr>
          <a:xfrm>
            <a:off x="1325587" y="4603480"/>
            <a:ext cx="10476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Tombeau de Chateaubriand face à la mer sur le rocher du Grand Bé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7391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rgbClr val="FFC000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88BA97-03B8-ABC7-8E17-5C0C7A8CF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transport&#10;&#10;Description générée automatiquement">
            <a:extLst>
              <a:ext uri="{FF2B5EF4-FFF2-40B4-BE49-F238E27FC236}">
                <a16:creationId xmlns:a16="http://schemas.microsoft.com/office/drawing/2014/main" id="{9D556853-8DA8-4951-90F9-5B5B7543A6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3906" y="844417"/>
            <a:ext cx="7328277" cy="51691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C336B1-956F-C815-3A78-21687BF1B8AD}"/>
              </a:ext>
            </a:extLst>
          </p:cNvPr>
          <p:cNvSpPr txBox="1"/>
          <p:nvPr/>
        </p:nvSpPr>
        <p:spPr>
          <a:xfrm>
            <a:off x="509450" y="3108960"/>
            <a:ext cx="35944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Saint-Malo, retour de Terre-Neuve</a:t>
            </a:r>
          </a:p>
        </p:txBody>
      </p:sp>
    </p:spTree>
    <p:extLst>
      <p:ext uri="{BB962C8B-B14F-4D97-AF65-F5344CB8AC3E}">
        <p14:creationId xmlns:p14="http://schemas.microsoft.com/office/powerpoint/2010/main" val="114565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C45863-C216-B336-91A7-95FAACADB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DAE83C10-EAD6-5B8E-3D06-89BE07E6CF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2743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2A07B7-E7D5-A01C-DBED-B680D9CF416C}"/>
              </a:ext>
            </a:extLst>
          </p:cNvPr>
          <p:cNvSpPr txBox="1"/>
          <p:nvPr/>
        </p:nvSpPr>
        <p:spPr>
          <a:xfrm>
            <a:off x="9862457" y="2991395"/>
            <a:ext cx="23295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Piscine d'eau de mer de Bon-Secours à Saint-Malo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886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7547E3-DFC3-1BEE-600E-BB9DEEE15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herbe, rocher&#10;&#10;Description générée automatiquement">
            <a:extLst>
              <a:ext uri="{FF2B5EF4-FFF2-40B4-BE49-F238E27FC236}">
                <a16:creationId xmlns:a16="http://schemas.microsoft.com/office/drawing/2014/main" id="{EEDDDA43-5B52-DBFB-2095-7567BA222C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36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E7625F-4755-4720-6C3C-468CBD68DCA9}"/>
              </a:ext>
            </a:extLst>
          </p:cNvPr>
          <p:cNvSpPr txBox="1"/>
          <p:nvPr/>
        </p:nvSpPr>
        <p:spPr>
          <a:xfrm>
            <a:off x="378823" y="3050176"/>
            <a:ext cx="24035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Cloche blindée avec les impacts d'obus à la cité d'Aleth.</a:t>
            </a:r>
          </a:p>
        </p:txBody>
      </p:sp>
    </p:spTree>
    <p:extLst>
      <p:ext uri="{BB962C8B-B14F-4D97-AF65-F5344CB8AC3E}">
        <p14:creationId xmlns:p14="http://schemas.microsoft.com/office/powerpoint/2010/main" val="354443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E88E43-D837-6271-23C7-C06A5B824E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E585DF2F-ACCE-4164-79E1-553E5A7C57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485" y="418183"/>
            <a:ext cx="9036000" cy="602163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6CC863-FFCC-C728-1771-D581F1BFA580}"/>
              </a:ext>
            </a:extLst>
          </p:cNvPr>
          <p:cNvSpPr txBox="1"/>
          <p:nvPr/>
        </p:nvSpPr>
        <p:spPr>
          <a:xfrm>
            <a:off x="9777485" y="3095897"/>
            <a:ext cx="2316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Monument aux morts de la Seconde Guerre mondiale.</a:t>
            </a:r>
          </a:p>
        </p:txBody>
      </p:sp>
    </p:spTree>
    <p:extLst>
      <p:ext uri="{BB962C8B-B14F-4D97-AF65-F5344CB8AC3E}">
        <p14:creationId xmlns:p14="http://schemas.microsoft.com/office/powerpoint/2010/main" val="347269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8FC3D0-9FB0-1697-D356-F34969D81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268A31AA-DE98-3BDF-AF65-43C6AFE543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6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621421-697B-3EF7-D8B1-09F6BB77FE5A}"/>
              </a:ext>
            </a:extLst>
          </p:cNvPr>
          <p:cNvSpPr txBox="1"/>
          <p:nvPr/>
        </p:nvSpPr>
        <p:spPr>
          <a:xfrm>
            <a:off x="561702" y="3298371"/>
            <a:ext cx="2860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chaussée du Sillon par une marée de coefficient 106.</a:t>
            </a:r>
          </a:p>
        </p:txBody>
      </p:sp>
    </p:spTree>
    <p:extLst>
      <p:ext uri="{BB962C8B-B14F-4D97-AF65-F5344CB8AC3E}">
        <p14:creationId xmlns:p14="http://schemas.microsoft.com/office/powerpoint/2010/main" val="231375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28ECA2-B4CB-96F9-11E3-A1DBC3DE9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vague&#10;&#10;Description générée automatiquement">
            <a:extLst>
              <a:ext uri="{FF2B5EF4-FFF2-40B4-BE49-F238E27FC236}">
                <a16:creationId xmlns:a16="http://schemas.microsoft.com/office/drawing/2014/main" id="{55D31C4D-C6AA-69BC-79CF-51402099E1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8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55D683-A139-D57C-A7A3-38599283C63C}"/>
              </a:ext>
            </a:extLst>
          </p:cNvPr>
          <p:cNvSpPr txBox="1"/>
          <p:nvPr/>
        </p:nvSpPr>
        <p:spPr>
          <a:xfrm>
            <a:off x="9192480" y="3429000"/>
            <a:ext cx="27992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 Malo - Grande marée sur le Sillon en avril 2018</a:t>
            </a:r>
          </a:p>
        </p:txBody>
      </p:sp>
    </p:spTree>
    <p:extLst>
      <p:ext uri="{BB962C8B-B14F-4D97-AF65-F5344CB8AC3E}">
        <p14:creationId xmlns:p14="http://schemas.microsoft.com/office/powerpoint/2010/main" val="80574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266F8C-406B-C090-21AD-C9129AE38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eau, ciel, mer&#10;&#10;Description générée automatiquement">
            <a:extLst>
              <a:ext uri="{FF2B5EF4-FFF2-40B4-BE49-F238E27FC236}">
                <a16:creationId xmlns:a16="http://schemas.microsoft.com/office/drawing/2014/main" id="{C9CE34BD-705E-BA0E-9D3A-AE1C077CBD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8663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BA4B116-E341-E65A-9223-FFD17414481B}"/>
              </a:ext>
            </a:extLst>
          </p:cNvPr>
          <p:cNvSpPr txBox="1"/>
          <p:nvPr/>
        </p:nvSpPr>
        <p:spPr>
          <a:xfrm>
            <a:off x="248194" y="2782388"/>
            <a:ext cx="28215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de l'Éventail vue des remparts, recouverte par une marée de coefficient 106.</a:t>
            </a:r>
          </a:p>
        </p:txBody>
      </p:sp>
    </p:spTree>
    <p:extLst>
      <p:ext uri="{BB962C8B-B14F-4D97-AF65-F5344CB8AC3E}">
        <p14:creationId xmlns:p14="http://schemas.microsoft.com/office/powerpoint/2010/main" val="204408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7735AF-ABAB-516B-B096-E82F1F68A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homme&#10;&#10;Description générée automatiquement">
            <a:extLst>
              <a:ext uri="{FF2B5EF4-FFF2-40B4-BE49-F238E27FC236}">
                <a16:creationId xmlns:a16="http://schemas.microsoft.com/office/drawing/2014/main" id="{65695098-3F1B-5779-2742-5853993C8A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3E86E3-E0C6-2CBC-61E8-CC2E1477A151}"/>
              </a:ext>
            </a:extLst>
          </p:cNvPr>
          <p:cNvSpPr txBox="1"/>
          <p:nvPr/>
        </p:nvSpPr>
        <p:spPr>
          <a:xfrm>
            <a:off x="422366" y="6027003"/>
            <a:ext cx="11769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</a:t>
            </a:r>
            <a:r>
              <a:rPr lang="fr-FR" sz="2400" b="1" dirty="0"/>
              <a:t>bagad Quick-en-</a:t>
            </a:r>
            <a:r>
              <a:rPr lang="fr-FR" sz="2400" b="1" dirty="0" err="1"/>
              <a:t>Groigne</a:t>
            </a:r>
            <a:r>
              <a:rPr lang="fr-FR" sz="2400" b="1" dirty="0"/>
              <a:t> évolue en première catégorie du championnat national des bagadou.</a:t>
            </a:r>
          </a:p>
        </p:txBody>
      </p:sp>
    </p:spTree>
    <p:extLst>
      <p:ext uri="{BB962C8B-B14F-4D97-AF65-F5344CB8AC3E}">
        <p14:creationId xmlns:p14="http://schemas.microsoft.com/office/powerpoint/2010/main" val="2282167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81B645-C4C7-ED84-706D-E4590494F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lèche&#10;&#10;Description générée automatiquement">
            <a:extLst>
              <a:ext uri="{FF2B5EF4-FFF2-40B4-BE49-F238E27FC236}">
                <a16:creationId xmlns:a16="http://schemas.microsoft.com/office/drawing/2014/main" id="{B95BF6E7-3866-3B2B-CCC6-0C79274058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166" y="297000"/>
            <a:ext cx="8352000" cy="626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33F259-1FF2-2D5E-63D3-645598AC2C76}"/>
              </a:ext>
            </a:extLst>
          </p:cNvPr>
          <p:cNvSpPr txBox="1"/>
          <p:nvPr/>
        </p:nvSpPr>
        <p:spPr>
          <a:xfrm>
            <a:off x="9222377" y="3429000"/>
            <a:ext cx="2847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clocher de la cathédrale Saint-Vincent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454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4D2DAC-D99B-89B1-F0CC-882E9B694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vitrail, Symétrie&#10;&#10;Description générée automatiquement">
            <a:extLst>
              <a:ext uri="{FF2B5EF4-FFF2-40B4-BE49-F238E27FC236}">
                <a16:creationId xmlns:a16="http://schemas.microsoft.com/office/drawing/2014/main" id="{25F21B6B-BC77-7095-DC3E-954C13E730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7240" y="189000"/>
            <a:ext cx="648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D4CF34-1A18-B3A6-1CF7-26C641AE1827}"/>
              </a:ext>
            </a:extLst>
          </p:cNvPr>
          <p:cNvSpPr txBox="1"/>
          <p:nvPr/>
        </p:nvSpPr>
        <p:spPr>
          <a:xfrm>
            <a:off x="1580606" y="3331028"/>
            <a:ext cx="32395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vitrail de l'abside de la cathédrale Saint-Vincent</a:t>
            </a:r>
            <a:r>
              <a:rPr lang="fr-FR" sz="24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893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0E442E-8419-B71F-63AA-64597D1EC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mbarcation, transport&#10;&#10;Description générée automatiquement">
            <a:extLst>
              <a:ext uri="{FF2B5EF4-FFF2-40B4-BE49-F238E27FC236}">
                <a16:creationId xmlns:a16="http://schemas.microsoft.com/office/drawing/2014/main" id="{E2488F6C-00AF-1698-F41B-43EC38BF60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04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5DCA76-FD58-4D83-9069-0FA87D6C0E4F}"/>
              </a:ext>
            </a:extLst>
          </p:cNvPr>
          <p:cNvSpPr txBox="1"/>
          <p:nvPr/>
        </p:nvSpPr>
        <p:spPr>
          <a:xfrm>
            <a:off x="9130937" y="3553097"/>
            <a:ext cx="2664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Caboteur quittant le bassin Duguay-Trouin.</a:t>
            </a:r>
          </a:p>
        </p:txBody>
      </p:sp>
    </p:spTree>
    <p:extLst>
      <p:ext uri="{BB962C8B-B14F-4D97-AF65-F5344CB8AC3E}">
        <p14:creationId xmlns:p14="http://schemas.microsoft.com/office/powerpoint/2010/main" val="190569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9E49F3-7AC7-2A65-4F92-C19CDB74F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5F51A981-1068-1953-E695-827F44ED0D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372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C666B09-2E0A-D7BA-403F-88E167990D72}"/>
              </a:ext>
            </a:extLst>
          </p:cNvPr>
          <p:cNvSpPr txBox="1"/>
          <p:nvPr/>
        </p:nvSpPr>
        <p:spPr>
          <a:xfrm>
            <a:off x="174172" y="3265714"/>
            <a:ext cx="3213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Terminal du Naye avec un ferry de Condor Ferries.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5314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5C6A74-FD2A-DC93-6F06-3C5AA94463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plein air, aérien&#10;&#10;Description générée automatiquement">
            <a:extLst>
              <a:ext uri="{FF2B5EF4-FFF2-40B4-BE49-F238E27FC236}">
                <a16:creationId xmlns:a16="http://schemas.microsoft.com/office/drawing/2014/main" id="{06B88CF8-5654-3CBD-033B-D36A77B203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80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B8BA8E-67B5-410B-C27B-6F00E9CDB0B0}"/>
              </a:ext>
            </a:extLst>
          </p:cNvPr>
          <p:cNvSpPr txBox="1"/>
          <p:nvPr/>
        </p:nvSpPr>
        <p:spPr>
          <a:xfrm>
            <a:off x="9039497" y="2939143"/>
            <a:ext cx="29391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L'avant-port protégé par la mole, puis l'écluse et les bassins à flot. Côté gauche Saint Malo intra-muros</a:t>
            </a:r>
          </a:p>
        </p:txBody>
      </p:sp>
    </p:spTree>
    <p:extLst>
      <p:ext uri="{BB962C8B-B14F-4D97-AF65-F5344CB8AC3E}">
        <p14:creationId xmlns:p14="http://schemas.microsoft.com/office/powerpoint/2010/main" val="24081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2F168D-E571-6231-51CA-E36D49F79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façade&#10;&#10;Description générée automatiquement">
            <a:extLst>
              <a:ext uri="{FF2B5EF4-FFF2-40B4-BE49-F238E27FC236}">
                <a16:creationId xmlns:a16="http://schemas.microsoft.com/office/drawing/2014/main" id="{B1366BCA-0FEE-812C-A3EA-4279828866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7806" y="189000"/>
            <a:ext cx="432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AE0814-7C11-AB00-C8CB-D7CCFB052C44}"/>
              </a:ext>
            </a:extLst>
          </p:cNvPr>
          <p:cNvSpPr txBox="1"/>
          <p:nvPr/>
        </p:nvSpPr>
        <p:spPr>
          <a:xfrm>
            <a:off x="2063931" y="3696789"/>
            <a:ext cx="4127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de Robert Surcouf.</a:t>
            </a:r>
          </a:p>
        </p:txBody>
      </p:sp>
    </p:spTree>
    <p:extLst>
      <p:ext uri="{BB962C8B-B14F-4D97-AF65-F5344CB8AC3E}">
        <p14:creationId xmlns:p14="http://schemas.microsoft.com/office/powerpoint/2010/main" val="55177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8CE8F3-4B57-6FFE-1308-7483E0E07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Description générée automatiquement">
            <a:extLst>
              <a:ext uri="{FF2B5EF4-FFF2-40B4-BE49-F238E27FC236}">
                <a16:creationId xmlns:a16="http://schemas.microsoft.com/office/drawing/2014/main" id="{DE834232-EEFD-CC1B-1F5F-CEB54EC00C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6494" y="459000"/>
            <a:ext cx="890305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063173-9DB2-CBB5-BF4E-771104BCED04}"/>
              </a:ext>
            </a:extLst>
          </p:cNvPr>
          <p:cNvSpPr txBox="1"/>
          <p:nvPr/>
        </p:nvSpPr>
        <p:spPr>
          <a:xfrm>
            <a:off x="339634" y="3265714"/>
            <a:ext cx="2312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donjon du château de Saint-Malo.</a:t>
            </a:r>
          </a:p>
        </p:txBody>
      </p:sp>
    </p:spTree>
    <p:extLst>
      <p:ext uri="{BB962C8B-B14F-4D97-AF65-F5344CB8AC3E}">
        <p14:creationId xmlns:p14="http://schemas.microsoft.com/office/powerpoint/2010/main" val="19403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B0FCFD-7D7A-BBB0-08CD-FDB250F869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er, eau&#10;&#10;Description générée automatiquement">
            <a:extLst>
              <a:ext uri="{FF2B5EF4-FFF2-40B4-BE49-F238E27FC236}">
                <a16:creationId xmlns:a16="http://schemas.microsoft.com/office/drawing/2014/main" id="{1F9C47FF-C75E-E62E-6FE3-6FC650C4CA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992" y="459000"/>
            <a:ext cx="891350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EEB1A2-C2B9-76E8-E161-892A0D38A7AC}"/>
              </a:ext>
            </a:extLst>
          </p:cNvPr>
          <p:cNvSpPr txBox="1"/>
          <p:nvPr/>
        </p:nvSpPr>
        <p:spPr>
          <a:xfrm>
            <a:off x="4519749" y="6000150"/>
            <a:ext cx="8804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fort du Petit Bé.</a:t>
            </a:r>
          </a:p>
        </p:txBody>
      </p:sp>
    </p:spTree>
    <p:extLst>
      <p:ext uri="{BB962C8B-B14F-4D97-AF65-F5344CB8AC3E}">
        <p14:creationId xmlns:p14="http://schemas.microsoft.com/office/powerpoint/2010/main" val="123676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1B16F0-F058-F5C6-F615-03583B6B3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01F78B4D-0F05-E153-D800-240A8BE1C1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866" y="459000"/>
            <a:ext cx="891349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CB7243-C5B2-5852-9CE6-E34ABA1CF9B5}"/>
              </a:ext>
            </a:extLst>
          </p:cNvPr>
          <p:cNvSpPr txBox="1"/>
          <p:nvPr/>
        </p:nvSpPr>
        <p:spPr>
          <a:xfrm>
            <a:off x="9483634" y="3082834"/>
            <a:ext cx="27083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Fort national à marrée haute, ancien Fort royal (1689)</a:t>
            </a:r>
          </a:p>
        </p:txBody>
      </p:sp>
    </p:spTree>
    <p:extLst>
      <p:ext uri="{BB962C8B-B14F-4D97-AF65-F5344CB8AC3E}">
        <p14:creationId xmlns:p14="http://schemas.microsoft.com/office/powerpoint/2010/main" val="302398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0603C8-6BE4-173A-8FD5-494FDF82A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7836E730-DEDF-F411-4025-8BCFF3D2EF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640250"/>
            <a:ext cx="11448000" cy="3577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CD87EE1-19A3-B25F-BFA2-43DEEBC11B18}"/>
              </a:ext>
            </a:extLst>
          </p:cNvPr>
          <p:cNvSpPr txBox="1"/>
          <p:nvPr/>
        </p:nvSpPr>
        <p:spPr>
          <a:xfrm>
            <a:off x="3474720" y="5217749"/>
            <a:ext cx="9771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du sud-ouest de la ville fortifiée.</a:t>
            </a:r>
          </a:p>
        </p:txBody>
      </p:sp>
    </p:spTree>
    <p:extLst>
      <p:ext uri="{BB962C8B-B14F-4D97-AF65-F5344CB8AC3E}">
        <p14:creationId xmlns:p14="http://schemas.microsoft.com/office/powerpoint/2010/main" val="392758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0CE74FC1-FBE7-E211-1179-FD8E74BF32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412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BFFAEB2-CE70-AD93-90C4-F69980104357}"/>
              </a:ext>
            </a:extLst>
          </p:cNvPr>
          <p:cNvSpPr txBox="1"/>
          <p:nvPr/>
        </p:nvSpPr>
        <p:spPr>
          <a:xfrm>
            <a:off x="627017" y="4020847"/>
            <a:ext cx="3082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L'intra muros de Saint-Malo</a:t>
            </a:r>
          </a:p>
        </p:txBody>
      </p:sp>
    </p:spTree>
    <p:extLst>
      <p:ext uri="{BB962C8B-B14F-4D97-AF65-F5344CB8AC3E}">
        <p14:creationId xmlns:p14="http://schemas.microsoft.com/office/powerpoint/2010/main" val="1038892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4C6A3F-7AF7-D0F7-5659-C91739393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0B9A9E56-605E-DC69-37E2-493580B0A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472" y="819000"/>
            <a:ext cx="10343056" cy="52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C3359A-43FA-7152-F497-5E0B14FDD8C8}"/>
              </a:ext>
            </a:extLst>
          </p:cNvPr>
          <p:cNvSpPr txBox="1"/>
          <p:nvPr/>
        </p:nvSpPr>
        <p:spPr>
          <a:xfrm>
            <a:off x="1439091" y="5577335"/>
            <a:ext cx="9313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Saint-Servan</a:t>
            </a:r>
            <a:r>
              <a:rPr lang="fr-FR" sz="2400" b="1" dirty="0"/>
              <a:t>, la tour Solidor, vue depuis le chemin de la Corderie.</a:t>
            </a:r>
          </a:p>
        </p:txBody>
      </p:sp>
    </p:spTree>
    <p:extLst>
      <p:ext uri="{BB962C8B-B14F-4D97-AF65-F5344CB8AC3E}">
        <p14:creationId xmlns:p14="http://schemas.microsoft.com/office/powerpoint/2010/main" val="2519750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9B2E1E-070B-BE1F-A3D2-940A17884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monument&#10;&#10;Description générée automatiquement">
            <a:extLst>
              <a:ext uri="{FF2B5EF4-FFF2-40B4-BE49-F238E27FC236}">
                <a16:creationId xmlns:a16="http://schemas.microsoft.com/office/drawing/2014/main" id="{9035070E-08FE-BE71-C115-AB453D1617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671" y="189000"/>
            <a:ext cx="485848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8E778-DA3F-F329-A8D3-D2EE8DD7529A}"/>
              </a:ext>
            </a:extLst>
          </p:cNvPr>
          <p:cNvSpPr txBox="1"/>
          <p:nvPr/>
        </p:nvSpPr>
        <p:spPr>
          <a:xfrm>
            <a:off x="1463039" y="6334780"/>
            <a:ext cx="505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Statue de Duguay-Trouin.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D46155E-7D46-CFCF-451C-2CCA75D9DEAA}"/>
              </a:ext>
            </a:extLst>
          </p:cNvPr>
          <p:cNvSpPr txBox="1"/>
          <p:nvPr/>
        </p:nvSpPr>
        <p:spPr>
          <a:xfrm>
            <a:off x="297628" y="0"/>
            <a:ext cx="972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Saint –Malo (Bretagne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EDC896A-2938-D6D9-3D97-A92040D28395}"/>
              </a:ext>
            </a:extLst>
          </p:cNvPr>
          <p:cNvSpPr txBox="1"/>
          <p:nvPr/>
        </p:nvSpPr>
        <p:spPr>
          <a:xfrm>
            <a:off x="5995851" y="2325189"/>
            <a:ext cx="6296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8E08D17-301D-854E-D0DB-9CA2A4CAB467}"/>
              </a:ext>
            </a:extLst>
          </p:cNvPr>
          <p:cNvSpPr txBox="1"/>
          <p:nvPr/>
        </p:nvSpPr>
        <p:spPr>
          <a:xfrm>
            <a:off x="8007532" y="3420353"/>
            <a:ext cx="3500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 </a:t>
            </a:r>
          </a:p>
        </p:txBody>
      </p:sp>
    </p:spTree>
    <p:extLst>
      <p:ext uri="{BB962C8B-B14F-4D97-AF65-F5344CB8AC3E}">
        <p14:creationId xmlns:p14="http://schemas.microsoft.com/office/powerpoint/2010/main" val="3533753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455</Words>
  <Application>Microsoft Office PowerPoint</Application>
  <PresentationFormat>Grand écran</PresentationFormat>
  <Paragraphs>39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</cp:revision>
  <dcterms:created xsi:type="dcterms:W3CDTF">2024-03-01T09:03:55Z</dcterms:created>
  <dcterms:modified xsi:type="dcterms:W3CDTF">2024-03-01T10:41:50Z</dcterms:modified>
</cp:coreProperties>
</file>