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9"/>
  </p:notesMasterIdLst>
  <p:sldIdLst>
    <p:sldId id="427" r:id="rId3"/>
    <p:sldId id="428"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500" r:id="rId34"/>
    <p:sldId id="501" r:id="rId35"/>
    <p:sldId id="502" r:id="rId36"/>
    <p:sldId id="503" r:id="rId37"/>
    <p:sldId id="504" r:id="rId38"/>
    <p:sldId id="505" r:id="rId39"/>
    <p:sldId id="506" r:id="rId40"/>
    <p:sldId id="507" r:id="rId41"/>
    <p:sldId id="508" r:id="rId42"/>
    <p:sldId id="509" r:id="rId43"/>
    <p:sldId id="510" r:id="rId44"/>
    <p:sldId id="511" r:id="rId45"/>
    <p:sldId id="499" r:id="rId46"/>
    <p:sldId id="469" r:id="rId47"/>
    <p:sldId id="512" r:id="rId48"/>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WS0L7CRAtEBI21T1WGX6g==" hashData="UmcLFv6K4Q7vlZkfEYWhX2Z5Cx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6" autoAdjust="0"/>
    <p:restoredTop sz="94660"/>
  </p:normalViewPr>
  <p:slideViewPr>
    <p:cSldViewPr>
      <p:cViewPr varScale="1">
        <p:scale>
          <a:sx n="77" d="100"/>
          <a:sy n="77" d="100"/>
        </p:scale>
        <p:origin x="-1206"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28/02/2024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28/02/2024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jpeg"/><Relationship Id="rId1" Type="http://schemas.openxmlformats.org/officeDocument/2006/relationships/slideLayout" Target="../slideLayouts/slideLayout18.xml"/><Relationship Id="rId6" Type="http://schemas.openxmlformats.org/officeDocument/2006/relationships/image" Target="../media/image60.gif"/><Relationship Id="rId5" Type="http://schemas.openxmlformats.org/officeDocument/2006/relationships/image" Target="../media/image59.jpeg"/><Relationship Id="rId4" Type="http://schemas.openxmlformats.org/officeDocument/2006/relationships/image" Target="../media/image58.gif"/></Relationships>
</file>

<file path=ppt/slides/_rels/slide4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62000" b="-12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144000" y="0"/>
            <a:ext cx="4644131" cy="3744647"/>
          </a:xfrm>
          <a:prstGeom prst="rect">
            <a:avLst/>
          </a:prstGeom>
          <a:noFill/>
        </p:spPr>
        <p:txBody>
          <a:bodyPr wrap="none" rtlCol="0">
            <a:prstTxWarp prst="textArchUpPour">
              <a:avLst/>
            </a:prstTxWarp>
            <a:spAutoFit/>
          </a:bodyPr>
          <a:lstStyle/>
          <a:p>
            <a:r>
              <a:rPr lang="fr-FR"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p:cNvSpPr>
          <p:nvPr/>
        </p:nvSpPr>
        <p:spPr>
          <a:xfrm>
            <a:off x="0" y="2088000"/>
            <a:ext cx="8640000" cy="1354217"/>
          </a:xfrm>
          <a:prstGeom prst="rect">
            <a:avLst/>
          </a:prstGeom>
          <a:noFill/>
        </p:spPr>
        <p:txBody>
          <a:bodyPr wrap="square" rtlCol="0">
            <a:spAutoFit/>
          </a:bodyPr>
          <a:lstStyle/>
          <a:p>
            <a:pPr algn="ctr"/>
            <a:r>
              <a:rPr lang="fr-FR" sz="5000" dirty="0" smtClean="0">
                <a:ln w="38100" cmpd="dbl">
                  <a:solidFill>
                    <a:schemeClr val="tx1"/>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rPr>
              <a:t>Le  carnaval  de  Bâle</a:t>
            </a:r>
            <a:endParaRPr lang="fr-FR" sz="5000" dirty="0" smtClean="0">
              <a:ln w="38100" cmpd="dbl">
                <a:solidFill>
                  <a:srgbClr val="C00000"/>
                </a:solidFill>
              </a:ln>
              <a:gradFill>
                <a:gsLst>
                  <a:gs pos="0">
                    <a:srgbClr val="FFF200"/>
                  </a:gs>
                  <a:gs pos="45000">
                    <a:srgbClr val="FF7A00"/>
                  </a:gs>
                  <a:gs pos="70000">
                    <a:srgbClr val="FF0300"/>
                  </a:gs>
                  <a:gs pos="100000">
                    <a:srgbClr val="4D0808"/>
                  </a:gs>
                </a:gsLst>
                <a:lin ang="5400000" scaled="0"/>
              </a:gradFill>
              <a:latin typeface="Permanent Marker" pitchFamily="2" charset="0"/>
              <a:ea typeface="Permanent Marker" pitchFamily="2" charset="0"/>
            </a:endParaRPr>
          </a:p>
          <a:p>
            <a:pPr algn="ctr"/>
            <a:r>
              <a:rPr lang="fr-FR" sz="3200" dirty="0" smtClean="0">
                <a:ln w="9525" cmpd="dbl">
                  <a:solidFill>
                    <a:schemeClr val="tx1"/>
                  </a:solidFill>
                </a:ln>
                <a:solidFill>
                  <a:srgbClr val="FFFF00"/>
                </a:solidFill>
                <a:latin typeface="Permanent Marker" pitchFamily="2" charset="0"/>
                <a:ea typeface="Permanent Marker" pitchFamily="2" charset="0"/>
              </a:rPr>
              <a:t>Lanternes  2017</a:t>
            </a:r>
            <a:endParaRPr lang="fr-FR" sz="5400" dirty="0">
              <a:ln w="9525" cmpd="dbl">
                <a:solidFill>
                  <a:schemeClr val="tx1"/>
                </a:solidFill>
              </a:ln>
              <a:solidFill>
                <a:srgbClr val="FFFF00"/>
              </a:solidFill>
              <a:latin typeface="Permanent Marker" pitchFamily="2" charset="0"/>
              <a:ea typeface="Permanent Marker" pitchFamily="2" charset="0"/>
            </a:endParaRPr>
          </a:p>
        </p:txBody>
      </p:sp>
      <p:pic>
        <p:nvPicPr>
          <p:cNvPr id="5" name="Image 4" descr="0a0000004 souris-non.gif"/>
          <p:cNvPicPr>
            <a:picLocks noChangeAspect="1"/>
          </p:cNvPicPr>
          <p:nvPr/>
        </p:nvPicPr>
        <p:blipFill>
          <a:blip r:embed="rId4" cstate="print"/>
          <a:stretch>
            <a:fillRect/>
          </a:stretch>
        </p:blipFill>
        <p:spPr>
          <a:xfrm>
            <a:off x="7272709" y="4248671"/>
            <a:ext cx="852554" cy="1080000"/>
          </a:xfrm>
          <a:prstGeom prst="rect">
            <a:avLst/>
          </a:prstGeom>
        </p:spPr>
      </p:pic>
      <p:sp>
        <p:nvSpPr>
          <p:cNvPr id="6" name="ZoneTexte 5"/>
          <p:cNvSpPr txBox="1"/>
          <p:nvPr/>
        </p:nvSpPr>
        <p:spPr>
          <a:xfrm>
            <a:off x="4176366" y="108000"/>
            <a:ext cx="4427548" cy="830997"/>
          </a:xfrm>
          <a:prstGeom prst="rect">
            <a:avLst/>
          </a:prstGeom>
          <a:noFill/>
        </p:spPr>
        <p:txBody>
          <a:bodyPr wrap="square" rtlCol="0">
            <a:spAutoFit/>
          </a:bodyPr>
          <a:lstStyle/>
          <a:p>
            <a:pPr algn="ctr"/>
            <a:r>
              <a:rPr lang="fr-FR" sz="2400" b="1" dirty="0" smtClean="0">
                <a:solidFill>
                  <a:schemeClr val="bg1"/>
                </a:solidFill>
                <a:latin typeface="Chiller" pitchFamily="82" charset="0"/>
              </a:rPr>
              <a:t>Une photo ? C'est l'instant qui s'arrête, les sentiments qui demeurent et la vie qui s'en va.</a:t>
            </a:r>
            <a:endParaRPr lang="fr-FR" sz="2400" b="1" dirty="0">
              <a:solidFill>
                <a:schemeClr val="bg1"/>
              </a:solidFill>
              <a:latin typeface="Chiller" pitchFamily="82" charset="0"/>
            </a:endParaRPr>
          </a:p>
        </p:txBody>
      </p:sp>
      <p:sp>
        <p:nvSpPr>
          <p:cNvPr id="7" name="ZoneTexte 6"/>
          <p:cNvSpPr txBox="1"/>
          <p:nvPr/>
        </p:nvSpPr>
        <p:spPr>
          <a:xfrm>
            <a:off x="6372000" y="2952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un  amoureux  de  l’Alsace  et  environs</a:t>
            </a:r>
          </a:p>
          <a:p>
            <a:pPr algn="ctr"/>
            <a:r>
              <a:rPr lang="fr-FR" sz="1100" b="1" dirty="0" smtClean="0">
                <a:ln w="0">
                  <a:noFill/>
                </a:ln>
                <a:latin typeface="Arial Narrow" pitchFamily="34" charset="0"/>
              </a:rPr>
              <a:t>pour  le  plaisir  de  partager  </a:t>
            </a:r>
            <a:endParaRPr lang="fr-FR" sz="1100" b="1" dirty="0">
              <a:ln w="0">
                <a:noFill/>
              </a:ln>
              <a:latin typeface="Arial Narrow" pitchFamily="34" charset="0"/>
            </a:endParaRPr>
          </a:p>
        </p:txBody>
      </p:sp>
      <p:pic>
        <p:nvPicPr>
          <p:cNvPr id="19" name="Image 18" descr="pngtree-beautiful-carnival-mask-png-image_6594610.png"/>
          <p:cNvPicPr>
            <a:picLocks noChangeAspect="1"/>
          </p:cNvPicPr>
          <p:nvPr/>
        </p:nvPicPr>
        <p:blipFill>
          <a:blip r:embed="rId5" cstate="print"/>
          <a:stretch>
            <a:fillRect/>
          </a:stretch>
        </p:blipFill>
        <p:spPr>
          <a:xfrm>
            <a:off x="2772000" y="3456000"/>
            <a:ext cx="1476000" cy="1476000"/>
          </a:xfrm>
          <a:prstGeom prst="rect">
            <a:avLst/>
          </a:prstGeom>
        </p:spPr>
      </p:pic>
      <p:pic>
        <p:nvPicPr>
          <p:cNvPr id="20" name="Image 19" descr="tumblr_pb9flmNDWI1qfmbfwo7_640.gif"/>
          <p:cNvPicPr>
            <a:picLocks noChangeAspect="1"/>
          </p:cNvPicPr>
          <p:nvPr/>
        </p:nvPicPr>
        <p:blipFill>
          <a:blip r:embed="rId6" cstate="print"/>
          <a:stretch>
            <a:fillRect/>
          </a:stretch>
        </p:blipFill>
        <p:spPr>
          <a:xfrm>
            <a:off x="4500000" y="3751136"/>
            <a:ext cx="1872208" cy="936000"/>
          </a:xfrm>
          <a:prstGeom prst="rect">
            <a:avLst/>
          </a:prstGeom>
        </p:spPr>
      </p:pic>
      <p:pic>
        <p:nvPicPr>
          <p:cNvPr id="22" name="Image 21" descr="tumblr_p5g920VOa91qfmbfwo6_640.gif"/>
          <p:cNvPicPr preferRelativeResize="0">
            <a:picLocks/>
          </p:cNvPicPr>
          <p:nvPr/>
        </p:nvPicPr>
        <p:blipFill>
          <a:blip r:embed="rId7" cstate="print"/>
          <a:stretch>
            <a:fillRect/>
          </a:stretch>
        </p:blipFill>
        <p:spPr>
          <a:xfrm rot="720000">
            <a:off x="5879226" y="3816000"/>
            <a:ext cx="1656000" cy="1080000"/>
          </a:xfrm>
          <a:prstGeom prst="rect">
            <a:avLst/>
          </a:prstGeom>
        </p:spPr>
      </p:pic>
      <p:pic>
        <p:nvPicPr>
          <p:cNvPr id="23" name="Image 22" descr="carnival_mask_PNG58.png"/>
          <p:cNvPicPr preferRelativeResize="0">
            <a:picLocks/>
          </p:cNvPicPr>
          <p:nvPr/>
        </p:nvPicPr>
        <p:blipFill>
          <a:blip r:embed="rId8" cstate="print"/>
          <a:stretch>
            <a:fillRect/>
          </a:stretch>
        </p:blipFill>
        <p:spPr>
          <a:xfrm rot="-900000">
            <a:off x="7506219" y="4606418"/>
            <a:ext cx="288000" cy="180000"/>
          </a:xfrm>
          <a:prstGeom prst="rect">
            <a:avLst/>
          </a:prstGeom>
        </p:spPr>
      </p:pic>
      <p:pic>
        <p:nvPicPr>
          <p:cNvPr id="24" name="Image 23" descr="unnamed (1).gif"/>
          <p:cNvPicPr>
            <a:picLocks noChangeAspect="1"/>
          </p:cNvPicPr>
          <p:nvPr/>
        </p:nvPicPr>
        <p:blipFill>
          <a:blip r:embed="rId9" cstate="print"/>
          <a:stretch>
            <a:fillRect/>
          </a:stretch>
        </p:blipFill>
        <p:spPr>
          <a:xfrm rot="-780000">
            <a:off x="3996000" y="4860000"/>
            <a:ext cx="524575" cy="540000"/>
          </a:xfrm>
          <a:prstGeom prst="rect">
            <a:avLst/>
          </a:prstGeom>
        </p:spPr>
      </p:pic>
      <p:pic>
        <p:nvPicPr>
          <p:cNvPr id="25" name="Image 24" descr="carnival_mask_PNG86.png"/>
          <p:cNvPicPr>
            <a:picLocks noChangeAspect="1"/>
          </p:cNvPicPr>
          <p:nvPr/>
        </p:nvPicPr>
        <p:blipFill>
          <a:blip r:embed="rId10" cstate="print"/>
          <a:stretch>
            <a:fillRect/>
          </a:stretch>
        </p:blipFill>
        <p:spPr>
          <a:xfrm rot="180000" flipH="1">
            <a:off x="1908000" y="2844000"/>
            <a:ext cx="432000" cy="432000"/>
          </a:xfrm>
          <a:prstGeom prst="rect">
            <a:avLst/>
          </a:prstGeom>
        </p:spPr>
      </p:pic>
      <p:pic>
        <p:nvPicPr>
          <p:cNvPr id="26" name="Image 25" descr="Wappen_Basel-Stadt_matt.svg.png"/>
          <p:cNvPicPr>
            <a:picLocks noChangeAspect="1"/>
          </p:cNvPicPr>
          <p:nvPr/>
        </p:nvPicPr>
        <p:blipFill>
          <a:blip r:embed="rId11" cstate="print"/>
          <a:stretch>
            <a:fillRect/>
          </a:stretch>
        </p:blipFill>
        <p:spPr>
          <a:xfrm>
            <a:off x="432000" y="3600000"/>
            <a:ext cx="661377" cy="792000"/>
          </a:xfrm>
          <a:prstGeom prst="rect">
            <a:avLst/>
          </a:prstGeom>
        </p:spPr>
      </p:pic>
      <p:pic>
        <p:nvPicPr>
          <p:cNvPr id="27" name="Image 26" descr="Armoiries_des_Deux_Bâle.png"/>
          <p:cNvPicPr>
            <a:picLocks noChangeAspect="1"/>
          </p:cNvPicPr>
          <p:nvPr/>
        </p:nvPicPr>
        <p:blipFill>
          <a:blip r:embed="rId12" cstate="print"/>
          <a:stretch>
            <a:fillRect/>
          </a:stretch>
        </p:blipFill>
        <p:spPr>
          <a:xfrm>
            <a:off x="431949" y="4500000"/>
            <a:ext cx="652795" cy="792000"/>
          </a:xfrm>
          <a:prstGeom prst="rect">
            <a:avLst/>
          </a:prstGeom>
        </p:spPr>
      </p:pic>
      <p:sp>
        <p:nvSpPr>
          <p:cNvPr id="16" name="Rectangle 15"/>
          <p:cNvSpPr/>
          <p:nvPr/>
        </p:nvSpPr>
        <p:spPr>
          <a:xfrm>
            <a:off x="5004000" y="1080000"/>
            <a:ext cx="3456384" cy="828112"/>
          </a:xfrm>
          <a:prstGeom prst="rect">
            <a:avLst/>
          </a:prstGeom>
        </p:spPr>
        <p:txBody>
          <a:bodyPr wrap="square">
            <a:prstTxWarp prst="textPlain">
              <a:avLst/>
            </a:prstTxWarp>
            <a:spAutoFit/>
          </a:bodyPr>
          <a:lstStyle/>
          <a:p>
            <a:r>
              <a:rPr lang="fr-FR" sz="3600" dirty="0" smtClean="0">
                <a:ln w="31750">
                  <a:solidFill>
                    <a:schemeClr val="tx1"/>
                  </a:solidFill>
                </a:ln>
                <a:solidFill>
                  <a:srgbClr val="C00000"/>
                </a:solidFill>
                <a:latin typeface="Broadway" pitchFamily="82" charset="0"/>
              </a:rPr>
              <a:t>Carnaval</a:t>
            </a:r>
            <a:endParaRPr lang="fr-FR" sz="3600" dirty="0">
              <a:ln w="31750">
                <a:solidFill>
                  <a:schemeClr val="tx1"/>
                </a:solidFill>
              </a:ln>
              <a:solidFill>
                <a:srgbClr val="C00000"/>
              </a:solidFill>
            </a:endParaRPr>
          </a:p>
        </p:txBody>
      </p:sp>
      <p:pic>
        <p:nvPicPr>
          <p:cNvPr id="21" name="Pascal Eric Bâle.wav">
            <a:hlinkClick r:id="" action="ppaction://media"/>
          </p:cNvPr>
          <p:cNvPicPr>
            <a:picLocks noRot="1" noChangeAspect="1"/>
          </p:cNvPicPr>
          <p:nvPr>
            <a:wavAudioFile r:embed="rId1" name="Pascal Eric Bâle.wav"/>
          </p:nvPr>
        </p:nvPicPr>
        <p:blipFill>
          <a:blip r:embed="rId13" cstate="print"/>
          <a:stretch>
            <a:fillRect/>
          </a:stretch>
        </p:blipFill>
        <p:spPr>
          <a:xfrm>
            <a:off x="4896445" y="2160439"/>
            <a:ext cx="304800" cy="304800"/>
          </a:xfrm>
          <a:prstGeom prst="rect">
            <a:avLst/>
          </a:prstGeom>
        </p:spPr>
      </p:pic>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1"/>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16"/>
                                        </p:tgtEl>
                                        <p:attrNameLst>
                                          <p:attrName>style.visibility</p:attrName>
                                        </p:attrNameLst>
                                      </p:cBhvr>
                                      <p:to>
                                        <p:strVal val="visible"/>
                                      </p:to>
                                    </p:set>
                                    <p:anim to="" calcmode="lin" valueType="num">
                                      <p:cBhvr>
                                        <p:cTn id="14" dur="1" fill="hold"/>
                                        <p:tgtEl>
                                          <p:spTgt spid="16"/>
                                        </p:tgtEl>
                                        <p:attrNameLst>
                                          <p:attrName/>
                                        </p:attrNameLst>
                                      </p:cBhvr>
                                    </p:anim>
                                  </p:childTnLst>
                                </p:cTn>
                              </p:par>
                            </p:childTnLst>
                          </p:cTn>
                        </p:par>
                        <p:par>
                          <p:cTn id="15" fill="hold">
                            <p:stCondLst>
                              <p:cond delay="4500"/>
                            </p:stCondLst>
                            <p:childTnLst>
                              <p:par>
                                <p:cTn id="16" presetID="40"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10300"/>
                            </p:stCondLst>
                            <p:childTnLst>
                              <p:par>
                                <p:cTn id="22" presetID="24" presetClass="entr" presetSubtype="0" fill="hold" nodeType="afterEffect">
                                  <p:stCondLst>
                                    <p:cond delay="2000"/>
                                  </p:stCondLst>
                                  <p:childTnLst>
                                    <p:set>
                                      <p:cBhvr>
                                        <p:cTn id="23" dur="1" fill="hold">
                                          <p:stCondLst>
                                            <p:cond delay="0"/>
                                          </p:stCondLst>
                                        </p:cTn>
                                        <p:tgtEl>
                                          <p:spTgt spid="26"/>
                                        </p:tgtEl>
                                        <p:attrNameLst>
                                          <p:attrName>style.visibility</p:attrName>
                                        </p:attrNameLst>
                                      </p:cBhvr>
                                      <p:to>
                                        <p:strVal val="visible"/>
                                      </p:to>
                                    </p:set>
                                    <p:anim to="" calcmode="lin" valueType="num">
                                      <p:cBhvr>
                                        <p:cTn id="24" dur="1" fill="hold"/>
                                        <p:tgtEl>
                                          <p:spTgt spid="26"/>
                                        </p:tgtEl>
                                        <p:attrNameLst>
                                          <p:attrName/>
                                        </p:attrNameLst>
                                      </p:cBhvr>
                                    </p:anim>
                                  </p:childTnLst>
                                </p:cTn>
                              </p:par>
                              <p:par>
                                <p:cTn id="25" presetID="24" presetClass="entr" presetSubtype="0" fill="hold" nodeType="withEffect">
                                  <p:stCondLst>
                                    <p:cond delay="2000"/>
                                  </p:stCondLst>
                                  <p:childTnLst>
                                    <p:set>
                                      <p:cBhvr>
                                        <p:cTn id="26" dur="1" fill="hold">
                                          <p:stCondLst>
                                            <p:cond delay="0"/>
                                          </p:stCondLst>
                                        </p:cTn>
                                        <p:tgtEl>
                                          <p:spTgt spid="27"/>
                                        </p:tgtEl>
                                        <p:attrNameLst>
                                          <p:attrName>style.visibility</p:attrName>
                                        </p:attrNameLst>
                                      </p:cBhvr>
                                      <p:to>
                                        <p:strVal val="visible"/>
                                      </p:to>
                                    </p:set>
                                    <p:anim to="" calcmode="lin" valueType="num">
                                      <p:cBhvr>
                                        <p:cTn id="27" dur="1" fill="hold"/>
                                        <p:tgtEl>
                                          <p:spTgt spid="2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ssolve">
                                      <p:cBhvr>
                                        <p:cTn id="32" dur="500"/>
                                        <p:tgtEl>
                                          <p:spTgt spid="6"/>
                                        </p:tgtEl>
                                      </p:cBhvr>
                                    </p:animEffect>
                                  </p:childTnLst>
                                </p:cTn>
                              </p:par>
                            </p:childTnLst>
                          </p:cTn>
                        </p:par>
                        <p:par>
                          <p:cTn id="33" fill="hold">
                            <p:stCondLst>
                              <p:cond delay="500"/>
                            </p:stCondLst>
                            <p:childTnLst>
                              <p:par>
                                <p:cTn id="34" presetID="24" presetClass="entr" presetSubtype="0" fill="hold" grpId="0" nodeType="afterEffect">
                                  <p:stCondLst>
                                    <p:cond delay="4000"/>
                                  </p:stCondLst>
                                  <p:childTnLst>
                                    <p:set>
                                      <p:cBhvr>
                                        <p:cTn id="35" dur="1" fill="hold">
                                          <p:stCondLst>
                                            <p:cond delay="0"/>
                                          </p:stCondLst>
                                        </p:cTn>
                                        <p:tgtEl>
                                          <p:spTgt spid="7"/>
                                        </p:tgtEl>
                                        <p:attrNameLst>
                                          <p:attrName>style.visibility</p:attrName>
                                        </p:attrNameLst>
                                      </p:cBhvr>
                                      <p:to>
                                        <p:strVal val="visible"/>
                                      </p:to>
                                    </p:set>
                                    <p:anim to="" calcmode="lin" valueType="num">
                                      <p:cBhvr>
                                        <p:cTn id="36" dur="1" fill="hold"/>
                                        <p:tgtEl>
                                          <p:spTgt spid="7"/>
                                        </p:tgtEl>
                                        <p:attrNameLst>
                                          <p:attrName/>
                                        </p:attrNameLst>
                                      </p:cBhvr>
                                    </p:anim>
                                  </p:childTnLst>
                                </p:cTn>
                              </p:par>
                            </p:childTnLst>
                          </p:cTn>
                        </p:par>
                        <p:par>
                          <p:cTn id="37" fill="hold">
                            <p:stCondLst>
                              <p:cond delay="4500"/>
                            </p:stCondLst>
                            <p:childTnLst>
                              <p:par>
                                <p:cTn id="38" presetID="24" presetClass="entr" presetSubtype="0" fill="hold" nodeType="afterEffect">
                                  <p:stCondLst>
                                    <p:cond delay="2000"/>
                                  </p:stCondLst>
                                  <p:childTnLst>
                                    <p:set>
                                      <p:cBhvr>
                                        <p:cTn id="39" dur="1" fill="hold">
                                          <p:stCondLst>
                                            <p:cond delay="0"/>
                                          </p:stCondLst>
                                        </p:cTn>
                                        <p:tgtEl>
                                          <p:spTgt spid="5"/>
                                        </p:tgtEl>
                                        <p:attrNameLst>
                                          <p:attrName>style.visibility</p:attrName>
                                        </p:attrNameLst>
                                      </p:cBhvr>
                                      <p:to>
                                        <p:strVal val="visible"/>
                                      </p:to>
                                    </p:set>
                                    <p:anim to="" calcmode="lin" valueType="num">
                                      <p:cBhvr>
                                        <p:cTn id="40" dur="1" fill="hold"/>
                                        <p:tgtEl>
                                          <p:spTgt spid="5"/>
                                        </p:tgtEl>
                                        <p:attrNameLst>
                                          <p:attrName/>
                                        </p:attrNameLst>
                                      </p:cBhvr>
                                    </p:anim>
                                  </p:childTnLst>
                                </p:cTn>
                              </p:par>
                              <p:par>
                                <p:cTn id="41" presetID="24" presetClass="entr" presetSubtype="0" fill="hold" nodeType="withEffect">
                                  <p:stCondLst>
                                    <p:cond delay="2000"/>
                                  </p:stCondLst>
                                  <p:childTnLst>
                                    <p:set>
                                      <p:cBhvr>
                                        <p:cTn id="42" dur="1" fill="hold">
                                          <p:stCondLst>
                                            <p:cond delay="0"/>
                                          </p:stCondLst>
                                        </p:cTn>
                                        <p:tgtEl>
                                          <p:spTgt spid="23"/>
                                        </p:tgtEl>
                                        <p:attrNameLst>
                                          <p:attrName>style.visibility</p:attrName>
                                        </p:attrNameLst>
                                      </p:cBhvr>
                                      <p:to>
                                        <p:strVal val="visible"/>
                                      </p:to>
                                    </p:set>
                                    <p:anim to="" calcmode="lin" valueType="num">
                                      <p:cBhvr>
                                        <p:cTn id="43" dur="1" fill="hold"/>
                                        <p:tgtEl>
                                          <p:spTgt spid="2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21"/>
                </p:tgtEl>
              </p:cMediaNode>
            </p:audio>
          </p:childTnLst>
        </p:cTn>
      </p:par>
    </p:tnLst>
    <p:bldLst>
      <p:bldP spid="2" grpId="0"/>
      <p:bldP spid="3" grpId="0"/>
      <p:bldP spid="6" grpId="0"/>
      <p:bldP spid="7"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5000"/>
            <a:lum/>
          </a:blip>
          <a:srcRect/>
          <a:stretch>
            <a:fillRect t="-4000" b="-4000"/>
          </a:stretch>
        </a:blipFill>
        <a:effectLst/>
      </p:bgPr>
    </p:bg>
    <p:spTree>
      <p:nvGrpSpPr>
        <p:cNvPr id="1" name=""/>
        <p:cNvGrpSpPr/>
        <p:nvPr/>
      </p:nvGrpSpPr>
      <p:grpSpPr>
        <a:xfrm>
          <a:off x="0" y="0"/>
          <a:ext cx="0" cy="0"/>
          <a:chOff x="0" y="0"/>
          <a:chExt cx="0" cy="0"/>
        </a:xfrm>
      </p:grpSpPr>
      <p:sp>
        <p:nvSpPr>
          <p:cNvPr id="2" name="Rectangle 1"/>
          <p:cNvSpPr/>
          <p:nvPr/>
        </p:nvSpPr>
        <p:spPr>
          <a:xfrm>
            <a:off x="0" y="144000"/>
            <a:ext cx="8640763" cy="5632311"/>
          </a:xfrm>
          <a:prstGeom prst="rect">
            <a:avLst/>
          </a:prstGeom>
        </p:spPr>
        <p:txBody>
          <a:bodyPr wrap="square">
            <a:spAutoFit/>
          </a:bodyPr>
          <a:lstStyle/>
          <a:p>
            <a:pPr algn="ctr"/>
            <a:r>
              <a:rPr lang="fr-FR" sz="3600" dirty="0" smtClean="0">
                <a:ln w="19050">
                  <a:solidFill>
                    <a:srgbClr val="FF0000"/>
                  </a:solidFill>
                </a:ln>
                <a:solidFill>
                  <a:srgbClr val="FFFF00"/>
                </a:solidFill>
                <a:latin typeface="Franklin Gothic Heavy" pitchFamily="34" charset="0"/>
              </a:rPr>
              <a:t>Le Carnaval de Bâle, le </a:t>
            </a:r>
            <a:r>
              <a:rPr lang="fr-FR" sz="3600" dirty="0" err="1" smtClean="0">
                <a:ln w="19050">
                  <a:solidFill>
                    <a:srgbClr val="FF0000"/>
                  </a:solidFill>
                </a:ln>
                <a:solidFill>
                  <a:srgbClr val="FFFF00"/>
                </a:solidFill>
                <a:latin typeface="Franklin Gothic Heavy" pitchFamily="34" charset="0"/>
              </a:rPr>
              <a:t>Morgenstreich</a:t>
            </a:r>
            <a:r>
              <a:rPr lang="fr-FR" sz="3600" dirty="0" smtClean="0">
                <a:ln w="19050">
                  <a:solidFill>
                    <a:srgbClr val="FF0000"/>
                  </a:solidFill>
                </a:ln>
                <a:solidFill>
                  <a:srgbClr val="FFFF00"/>
                </a:solidFill>
                <a:latin typeface="Franklin Gothic Heavy" pitchFamily="34" charset="0"/>
              </a:rPr>
              <a:t> est inscrit dans l’ADN de la ville. Il est considéré comme le moteur de sa créativité culturelle et, pendant trois jours, plonge la cité rhénane dans la plus grande effervescence. Son caractère unique et sa qualité remarquable lui ont valu d’être inscrit au patrimoine mondial culturel immatériel de l’UNESCO.</a:t>
            </a:r>
            <a:r>
              <a:rPr lang="fr-FR" sz="3600" dirty="0" smtClean="0">
                <a:ln w="15875">
                  <a:solidFill>
                    <a:srgbClr val="C00000"/>
                  </a:solidFill>
                </a:ln>
                <a:solidFill>
                  <a:srgbClr val="FFFF00"/>
                </a:solidFill>
                <a:latin typeface="Fugaz One" pitchFamily="2" charset="0"/>
              </a:rPr>
              <a:t> </a:t>
            </a:r>
            <a:endParaRPr lang="fr-FR" sz="3600" dirty="0">
              <a:ln w="15875">
                <a:solidFill>
                  <a:srgbClr val="C00000"/>
                </a:solidFill>
              </a:ln>
              <a:solidFill>
                <a:srgbClr val="FFFF00"/>
              </a:solidFill>
              <a:latin typeface="Fugaz One" pitchFamily="2" charset="0"/>
            </a:endParaRPr>
          </a:p>
        </p:txBody>
      </p:sp>
      <p:pic>
        <p:nvPicPr>
          <p:cNvPr id="3" name="Image 2" descr="0a0000003.gif"/>
          <p:cNvPicPr>
            <a:picLocks noChangeAspect="1"/>
          </p:cNvPicPr>
          <p:nvPr/>
        </p:nvPicPr>
        <p:blipFill>
          <a:blip r:embed="rId3" cstate="print"/>
          <a:stretch>
            <a:fillRect/>
          </a:stretch>
        </p:blipFill>
        <p:spPr>
          <a:xfrm>
            <a:off x="8244000" y="5364000"/>
            <a:ext cx="371475" cy="371475"/>
          </a:xfrm>
          <a:prstGeom prst="rect">
            <a:avLst/>
          </a:prstGeom>
        </p:spPr>
      </p:pic>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11317_303785016777601_5126096111441784455_o.jpg"/>
          <p:cNvPicPr>
            <a:picLocks noChangeAspect="1"/>
          </p:cNvPicPr>
          <p:nvPr/>
        </p:nvPicPr>
        <p:blipFill>
          <a:blip r:embed="rId2" cstate="print"/>
          <a:stretch>
            <a:fillRect/>
          </a:stretch>
        </p:blipFill>
        <p:spPr>
          <a:xfrm>
            <a:off x="2160000" y="0"/>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11322_303785506777552_7573935395811944897_o.jpg"/>
          <p:cNvPicPr>
            <a:picLocks noChangeAspect="1"/>
          </p:cNvPicPr>
          <p:nvPr/>
        </p:nvPicPr>
        <p:blipFill>
          <a:blip r:embed="rId2" cstate="print"/>
          <a:stretch>
            <a:fillRect/>
          </a:stretch>
        </p:blipFill>
        <p:spPr>
          <a:xfrm>
            <a:off x="1980000" y="1038"/>
            <a:ext cx="4676601"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11367_303785116777591_6630953251151071566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1984_303784803444289_7244048147466268011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037_303785210110915_7695914239626777404_o.jpg"/>
          <p:cNvPicPr>
            <a:picLocks noChangeAspect="1"/>
          </p:cNvPicPr>
          <p:nvPr/>
        </p:nvPicPr>
        <p:blipFill>
          <a:blip r:embed="rId2" cstate="print"/>
          <a:stretch>
            <a:fillRect/>
          </a:stretch>
        </p:blipFill>
        <p:spPr>
          <a:xfrm>
            <a:off x="2052000" y="0"/>
            <a:ext cx="4514701"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183_303785650110871_3536031780872948755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188_303785463444223_3402500109880194575_o.jpg"/>
          <p:cNvPicPr>
            <a:picLocks noChangeAspect="1"/>
          </p:cNvPicPr>
          <p:nvPr/>
        </p:nvPicPr>
        <p:blipFill>
          <a:blip r:embed="rId2" cstate="print"/>
          <a:stretch>
            <a:fillRect/>
          </a:stretch>
        </p:blipFill>
        <p:spPr>
          <a:xfrm>
            <a:off x="1800000" y="1038"/>
            <a:ext cx="5045262"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230_303784880110948_291440885216956781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242_303785010110935_5307816908123048600_o.jpg"/>
          <p:cNvPicPr>
            <a:picLocks noChangeAspect="1"/>
          </p:cNvPicPr>
          <p:nvPr/>
        </p:nvPicPr>
        <p:blipFill>
          <a:blip r:embed="rId2" cstate="print"/>
          <a:stretch>
            <a:fillRect/>
          </a:stretch>
        </p:blipFill>
        <p:spPr>
          <a:xfrm>
            <a:off x="1152000" y="0"/>
            <a:ext cx="63312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326_303784490110987_1227554432205526342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2358_303784366777666_7694932916620133399_o.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243_303785243444245_4276097486532549589_o.jpg"/>
          <p:cNvPicPr>
            <a:picLocks noChangeAspect="1"/>
          </p:cNvPicPr>
          <p:nvPr/>
        </p:nvPicPr>
        <p:blipFill>
          <a:blip r:embed="rId2" cstate="print"/>
          <a:stretch>
            <a:fillRect/>
          </a:stretch>
        </p:blipFill>
        <p:spPr>
          <a:xfrm>
            <a:off x="2016000" y="1038"/>
            <a:ext cx="4601875"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254_303784560110980_1081025373552372809_o.jpg"/>
          <p:cNvPicPr>
            <a:picLocks noChangeAspect="1"/>
          </p:cNvPicPr>
          <p:nvPr/>
        </p:nvPicPr>
        <p:blipFill>
          <a:blip r:embed="rId2" cstate="print"/>
          <a:stretch>
            <a:fillRect/>
          </a:stretch>
        </p:blipFill>
        <p:spPr>
          <a:xfrm>
            <a:off x="1080021" y="1038"/>
            <a:ext cx="64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329_303784813444288_8845580646545794345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431_303785710110865_3790325150517755264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489_303785326777570_7470838767645912437_o.jpg"/>
          <p:cNvPicPr>
            <a:picLocks noChangeAspect="1"/>
          </p:cNvPicPr>
          <p:nvPr/>
        </p:nvPicPr>
        <p:blipFill>
          <a:blip r:embed="rId2" cstate="print"/>
          <a:stretch>
            <a:fillRect/>
          </a:stretch>
        </p:blipFill>
        <p:spPr>
          <a:xfrm>
            <a:off x="1440061" y="0"/>
            <a:ext cx="576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554_303785586777544_1087834844643324362_o.jpg"/>
          <p:cNvPicPr>
            <a:picLocks noChangeAspect="1"/>
          </p:cNvPicPr>
          <p:nvPr/>
        </p:nvPicPr>
        <p:blipFill>
          <a:blip r:embed="rId2" cstate="print"/>
          <a:stretch>
            <a:fillRect/>
          </a:stretch>
        </p:blipFill>
        <p:spPr>
          <a:xfrm>
            <a:off x="1836000" y="1038"/>
            <a:ext cx="4923067"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558_303785813444188_4776961255002915500_o.jpg"/>
          <p:cNvPicPr>
            <a:picLocks noChangeAspect="1"/>
          </p:cNvPicPr>
          <p:nvPr/>
        </p:nvPicPr>
        <p:blipFill>
          <a:blip r:embed="rId2" cstate="print"/>
          <a:stretch>
            <a:fillRect/>
          </a:stretch>
        </p:blipFill>
        <p:spPr>
          <a:xfrm>
            <a:off x="1008000" y="0"/>
            <a:ext cx="66144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58652_303784706777632_4598755863842337125_o.jpg"/>
          <p:cNvPicPr>
            <a:picLocks noChangeAspect="1"/>
          </p:cNvPicPr>
          <p:nvPr/>
        </p:nvPicPr>
        <p:blipFill>
          <a:blip r:embed="rId2" cstate="print"/>
          <a:stretch>
            <a:fillRect/>
          </a:stretch>
        </p:blipFill>
        <p:spPr>
          <a:xfrm>
            <a:off x="1872000" y="1038"/>
            <a:ext cx="4926579"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4645_303784520110984_4440816763041241404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4713_303785720110864_2373028486803168828_o.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4737_303785786777524_5989606094651500540_o.jpg"/>
          <p:cNvPicPr>
            <a:picLocks noChangeAspect="1"/>
          </p:cNvPicPr>
          <p:nvPr/>
        </p:nvPicPr>
        <p:blipFill>
          <a:blip r:embed="rId2" cstate="print"/>
          <a:stretch>
            <a:fillRect/>
          </a:stretch>
        </p:blipFill>
        <p:spPr>
          <a:xfrm>
            <a:off x="504000" y="1038"/>
            <a:ext cx="7608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4860_303785596777543_9038243060832860832_o.jpg"/>
          <p:cNvPicPr>
            <a:picLocks noChangeAspect="1"/>
          </p:cNvPicPr>
          <p:nvPr/>
        </p:nvPicPr>
        <p:blipFill>
          <a:blip r:embed="rId2" cstate="print"/>
          <a:stretch>
            <a:fillRect/>
          </a:stretch>
        </p:blipFill>
        <p:spPr>
          <a:xfrm>
            <a:off x="1980000" y="0"/>
            <a:ext cx="4682917"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4869_303785540110882_3906555332060735444_o.jpg"/>
          <p:cNvPicPr>
            <a:picLocks noChangeAspect="1"/>
          </p:cNvPicPr>
          <p:nvPr/>
        </p:nvPicPr>
        <p:blipFill>
          <a:blip r:embed="rId2" cstate="print"/>
          <a:stretch>
            <a:fillRect/>
          </a:stretch>
        </p:blipFill>
        <p:spPr>
          <a:xfrm>
            <a:off x="1836000" y="0"/>
            <a:ext cx="4965497"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5033_303784850110951_4049334337340276185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055_303784783444291_6864088943241324999_o.jpg"/>
          <p:cNvPicPr>
            <a:picLocks noChangeAspect="1"/>
          </p:cNvPicPr>
          <p:nvPr/>
        </p:nvPicPr>
        <p:blipFill>
          <a:blip r:embed="rId2" cstate="print"/>
          <a:stretch>
            <a:fillRect/>
          </a:stretch>
        </p:blipFill>
        <p:spPr>
          <a:xfrm>
            <a:off x="612000" y="1038"/>
            <a:ext cx="7392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060_303784690110967_4518710822889445586_o.jpg"/>
          <p:cNvPicPr>
            <a:picLocks noChangeAspect="1"/>
          </p:cNvPicPr>
          <p:nvPr/>
        </p:nvPicPr>
        <p:blipFill>
          <a:blip r:embed="rId2" cstate="print"/>
          <a:stretch>
            <a:fillRect/>
          </a:stretch>
        </p:blipFill>
        <p:spPr>
          <a:xfrm>
            <a:off x="2016000" y="0"/>
            <a:ext cx="4611067"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067_303784396777663_5101067112391720551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119_303784976777605_5824683995771454946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144_303785050110931_6538852423489054156_o.jpg"/>
          <p:cNvPicPr>
            <a:picLocks noChangeAspect="1"/>
          </p:cNvPicPr>
          <p:nvPr/>
        </p:nvPicPr>
        <p:blipFill>
          <a:blip r:embed="rId2" cstate="print"/>
          <a:stretch>
            <a:fillRect/>
          </a:stretch>
        </p:blipFill>
        <p:spPr>
          <a:xfrm>
            <a:off x="1908000" y="0"/>
            <a:ext cx="4847143"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266_303785676777535_2741070638428871302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348_303785763444193_582258081955601724_o.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507_303784896777613_6427605639321735364_o.jpg"/>
          <p:cNvPicPr>
            <a:picLocks noChangeAspect="1"/>
          </p:cNvPicPr>
          <p:nvPr/>
        </p:nvPicPr>
        <p:blipFill>
          <a:blip r:embed="rId2" cstate="print"/>
          <a:stretch>
            <a:fillRect/>
          </a:stretch>
        </p:blipFill>
        <p:spPr>
          <a:xfrm>
            <a:off x="1008000" y="0"/>
            <a:ext cx="66144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8586_303784343444335_7610176960092762542_o.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8739_303785086777594_3012464971708284843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8747_303785390110897_6115564286315069821_o.jpg"/>
          <p:cNvPicPr>
            <a:picLocks noChangeAspect="1"/>
          </p:cNvPicPr>
          <p:nvPr/>
        </p:nvPicPr>
        <p:blipFill>
          <a:blip r:embed="rId2" cstate="print"/>
          <a:stretch>
            <a:fillRect/>
          </a:stretch>
        </p:blipFill>
        <p:spPr>
          <a:xfrm>
            <a:off x="468000" y="1038"/>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8768_303785096777593_1177824425843615008_o.jpg"/>
          <p:cNvPicPr>
            <a:picLocks noChangeAspect="1"/>
          </p:cNvPicPr>
          <p:nvPr/>
        </p:nvPicPr>
        <p:blipFill>
          <a:blip r:embed="rId2" cstate="print"/>
          <a:stretch>
            <a:fillRect/>
          </a:stretch>
        </p:blipFill>
        <p:spPr>
          <a:xfrm>
            <a:off x="2052000" y="0"/>
            <a:ext cx="4565399"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9047_303785833444186_226485610565059624_o.jpg"/>
          <p:cNvPicPr>
            <a:picLocks noChangeAspect="1"/>
          </p:cNvPicPr>
          <p:nvPr/>
        </p:nvPicPr>
        <p:blipFill>
          <a:blip r:embed="rId2" cstate="print"/>
          <a:stretch>
            <a:fillRect/>
          </a:stretch>
        </p:blipFill>
        <p:spPr>
          <a:xfrm>
            <a:off x="1260000" y="1038"/>
            <a:ext cx="61104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39992_303785486777554_3639215597416578069_o.jpg"/>
          <p:cNvPicPr>
            <a:picLocks noChangeAspect="1"/>
          </p:cNvPicPr>
          <p:nvPr/>
        </p:nvPicPr>
        <p:blipFill>
          <a:blip r:embed="rId2" cstate="print"/>
          <a:stretch>
            <a:fillRect/>
          </a:stretch>
        </p:blipFill>
        <p:spPr>
          <a:xfrm>
            <a:off x="2160000" y="1038"/>
            <a:ext cx="432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87303_303785360110900_8824850722773939548_o.jpg"/>
          <p:cNvPicPr>
            <a:picLocks noChangeAspect="1"/>
          </p:cNvPicPr>
          <p:nvPr/>
        </p:nvPicPr>
        <p:blipFill>
          <a:blip r:embed="rId2" cstate="print"/>
          <a:stretch>
            <a:fillRect/>
          </a:stretch>
        </p:blipFill>
        <p:spPr>
          <a:xfrm>
            <a:off x="1944000" y="1038"/>
            <a:ext cx="4783384"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487465_303785186777584_2372130882160337391_o.jpg"/>
          <p:cNvPicPr>
            <a:picLocks noChangeAspect="1"/>
          </p:cNvPicPr>
          <p:nvPr/>
        </p:nvPicPr>
        <p:blipFill>
          <a:blip r:embed="rId2" cstate="print"/>
          <a:stretch>
            <a:fillRect/>
          </a:stretch>
        </p:blipFill>
        <p:spPr>
          <a:xfrm>
            <a:off x="2088000" y="1038"/>
            <a:ext cx="4479573"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5398134_303784646777638_6995667568641519399_o.jpg"/>
          <p:cNvPicPr>
            <a:picLocks noChangeAspect="1"/>
          </p:cNvPicPr>
          <p:nvPr/>
        </p:nvPicPr>
        <p:blipFill>
          <a:blip r:embed="rId2" cstate="print"/>
          <a:stretch>
            <a:fillRect/>
          </a:stretch>
        </p:blipFill>
        <p:spPr>
          <a:xfrm>
            <a:off x="468000" y="0"/>
            <a:ext cx="7680000" cy="5760000"/>
          </a:xfrm>
          <a:prstGeom prst="rect">
            <a:avLst/>
          </a:prstGeom>
        </p:spPr>
      </p:pic>
    </p:spTree>
  </p:cSld>
  <p:clrMapOvr>
    <a:masterClrMapping/>
  </p:clrMapOvr>
  <p:transition spd="slow" advTm="4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272709" y="2376463"/>
            <a:ext cx="1188000" cy="1188000"/>
          </a:xfrm>
          <a:prstGeom prst="rect">
            <a:avLst/>
          </a:prstGeom>
        </p:spPr>
      </p:pic>
      <p:sp>
        <p:nvSpPr>
          <p:cNvPr id="7" name="Étoile à 12 branches 6"/>
          <p:cNvSpPr>
            <a:spLocks/>
          </p:cNvSpPr>
          <p:nvPr/>
        </p:nvSpPr>
        <p:spPr>
          <a:xfrm>
            <a:off x="4608413" y="3456583"/>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2007</a:t>
            </a:r>
            <a:endParaRPr lang="fr-FR" sz="1100" dirty="0">
              <a:solidFill>
                <a:srgbClr val="FF0000"/>
              </a:solidFill>
              <a:latin typeface="Rockwell" pitchFamily="18" charset="0"/>
            </a:endParaRPr>
          </a:p>
        </p:txBody>
      </p:sp>
      <p:sp>
        <p:nvSpPr>
          <p:cNvPr id="8" name="ZoneTexte 7"/>
          <p:cNvSpPr txBox="1"/>
          <p:nvPr/>
        </p:nvSpPr>
        <p:spPr>
          <a:xfrm>
            <a:off x="6480621" y="3924000"/>
            <a:ext cx="896399" cy="276999"/>
          </a:xfrm>
          <a:prstGeom prst="rect">
            <a:avLst/>
          </a:prstGeom>
          <a:noFill/>
        </p:spPr>
        <p:txBody>
          <a:bodyPr wrap="none" rtlCol="0">
            <a:spAutoFit/>
          </a:bodyPr>
          <a:lstStyle/>
          <a:p>
            <a:r>
              <a:rPr lang="fr-FR" sz="1200" b="1" dirty="0" smtClean="0">
                <a:solidFill>
                  <a:srgbClr val="FF0000"/>
                </a:solidFill>
              </a:rPr>
              <a:t>26.02.2024</a:t>
            </a:r>
            <a:endParaRPr lang="fr-FR" sz="1200" b="1" dirty="0">
              <a:solidFill>
                <a:srgbClr val="FF0000"/>
              </a:solidFill>
            </a:endParaRPr>
          </a:p>
        </p:txBody>
      </p:sp>
      <p:sp>
        <p:nvSpPr>
          <p:cNvPr id="11" name="ZoneTexte 10"/>
          <p:cNvSpPr txBox="1"/>
          <p:nvPr/>
        </p:nvSpPr>
        <p:spPr>
          <a:xfrm>
            <a:off x="2232149" y="5076000"/>
            <a:ext cx="2113077"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Permanent Marker" pitchFamily="2" charset="0"/>
                <a:ea typeface="Permanent Marker" pitchFamily="2" charset="0"/>
              </a:rPr>
              <a:t>Création</a:t>
            </a:r>
            <a:endParaRPr lang="fr-FR" sz="3200" dirty="0">
              <a:ln w="19050">
                <a:solidFill>
                  <a:schemeClr val="tx1"/>
                </a:solidFill>
              </a:ln>
              <a:solidFill>
                <a:srgbClr val="FFFF00"/>
              </a:solidFill>
              <a:latin typeface="Permanent Marker" pitchFamily="2" charset="0"/>
              <a:ea typeface="Permanent Marker" pitchFamily="2" charset="0"/>
            </a:endParaRPr>
          </a:p>
        </p:txBody>
      </p:sp>
      <p:sp>
        <p:nvSpPr>
          <p:cNvPr id="12" name="ZoneTexte 11"/>
          <p:cNvSpPr txBox="1"/>
          <p:nvPr/>
        </p:nvSpPr>
        <p:spPr>
          <a:xfrm>
            <a:off x="5328493" y="2016423"/>
            <a:ext cx="2115001"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Permanent Marker" pitchFamily="2" charset="0"/>
                <a:ea typeface="Permanent Marker" pitchFamily="2" charset="0"/>
              </a:rPr>
              <a:t>Internet</a:t>
            </a:r>
            <a:endParaRPr lang="fr-FR" sz="4000" dirty="0" smtClean="0">
              <a:ln w="19050">
                <a:solidFill>
                  <a:schemeClr val="tx1"/>
                </a:solidFill>
              </a:ln>
              <a:solidFill>
                <a:srgbClr val="FFFF00"/>
              </a:solidFill>
              <a:latin typeface="Permanent Marker" pitchFamily="2" charset="0"/>
              <a:ea typeface="Permanent Marker" pitchFamily="2" charset="0"/>
            </a:endParaRPr>
          </a:p>
        </p:txBody>
      </p:sp>
      <p:sp>
        <p:nvSpPr>
          <p:cNvPr id="14" name="ZoneTexte 13"/>
          <p:cNvSpPr txBox="1"/>
          <p:nvPr/>
        </p:nvSpPr>
        <p:spPr>
          <a:xfrm>
            <a:off x="180000" y="612000"/>
            <a:ext cx="4500421"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Permanent Marker" pitchFamily="2" charset="0"/>
                <a:ea typeface="Permanent Marker" pitchFamily="2" charset="0"/>
              </a:rPr>
              <a:t>Carnaval  de  Bâle music 2024</a:t>
            </a:r>
            <a:endParaRPr lang="fr-FR" sz="3600" dirty="0">
              <a:ln w="19050">
                <a:solidFill>
                  <a:schemeClr val="tx1"/>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000" y="2592487"/>
            <a:ext cx="2880000" cy="1440000"/>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pic>
        <p:nvPicPr>
          <p:cNvPr id="18" name="Image 17" descr="f1daPhotographe.gif"/>
          <p:cNvPicPr>
            <a:picLocks noChangeAspect="1"/>
          </p:cNvPicPr>
          <p:nvPr/>
        </p:nvPicPr>
        <p:blipFill>
          <a:blip r:embed="rId6" cstate="print"/>
          <a:stretch>
            <a:fillRect/>
          </a:stretch>
        </p:blipFill>
        <p:spPr>
          <a:xfrm flipH="1">
            <a:off x="6480621" y="216223"/>
            <a:ext cx="1980000" cy="1980000"/>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019-02-17_192357.jpg"/>
          <p:cNvPicPr>
            <a:picLocks noChangeAspect="1"/>
          </p:cNvPicPr>
          <p:nvPr/>
        </p:nvPicPr>
        <p:blipFill>
          <a:blip r:embed="rId2" cstate="print"/>
          <a:stretch>
            <a:fillRect/>
          </a:stretch>
        </p:blipFill>
        <p:spPr>
          <a:xfrm>
            <a:off x="0" y="451490"/>
            <a:ext cx="8640763" cy="4858057"/>
          </a:xfrm>
          <a:prstGeom prst="rect">
            <a:avLst/>
          </a:prstGeom>
        </p:spPr>
      </p:pic>
    </p:spTree>
  </p:cSld>
  <p:clrMapOvr>
    <a:masterClrMapping/>
  </p:clrMapOvr>
  <p:transition spd="slow" advTm="4000">
    <p:dissolve/>
  </p:transition>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4675</TotalTime>
  <Words>104</Words>
  <Application>Microsoft Office PowerPoint</Application>
  <PresentationFormat>Personnalisé</PresentationFormat>
  <Paragraphs>13</Paragraphs>
  <Slides>46</Slides>
  <Notes>0</Notes>
  <HiddenSlides>0</HiddenSlides>
  <MMClips>1</MMClips>
  <ScaleCrop>false</ScaleCrop>
  <HeadingPairs>
    <vt:vector size="4" baseType="variant">
      <vt:variant>
        <vt:lpstr>Thème</vt:lpstr>
      </vt:variant>
      <vt:variant>
        <vt:i4>2</vt:i4>
      </vt:variant>
      <vt:variant>
        <vt:lpstr>Titres des diapositives</vt:lpstr>
      </vt:variant>
      <vt:variant>
        <vt:i4>46</vt:i4>
      </vt:variant>
    </vt:vector>
  </HeadingPairs>
  <TitlesOfParts>
    <vt:vector size="48"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483</cp:revision>
  <dcterms:created xsi:type="dcterms:W3CDTF">2020-01-17T12:16:53Z</dcterms:created>
  <dcterms:modified xsi:type="dcterms:W3CDTF">2024-02-28T12:43:26Z</dcterms:modified>
</cp:coreProperties>
</file>