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47"/>
  </p:notesMasterIdLst>
  <p:sldIdLst>
    <p:sldId id="427" r:id="rId3"/>
    <p:sldId id="428" r:id="rId4"/>
    <p:sldId id="470" r:id="rId5"/>
    <p:sldId id="471" r:id="rId6"/>
    <p:sldId id="472" r:id="rId7"/>
    <p:sldId id="473" r:id="rId8"/>
    <p:sldId id="474" r:id="rId9"/>
    <p:sldId id="475" r:id="rId10"/>
    <p:sldId id="476" r:id="rId11"/>
    <p:sldId id="477"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3" r:id="rId38"/>
    <p:sldId id="504" r:id="rId39"/>
    <p:sldId id="505" r:id="rId40"/>
    <p:sldId id="506" r:id="rId41"/>
    <p:sldId id="507" r:id="rId42"/>
    <p:sldId id="508" r:id="rId43"/>
    <p:sldId id="509" r:id="rId44"/>
    <p:sldId id="469" r:id="rId45"/>
    <p:sldId id="510" r:id="rId46"/>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U1DbWD30KtqyAuOkNRJ4A==" hashData="/br4gbiNGtGVYetEXsQ6vQE3kw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77" d="100"/>
          <a:sy n="77" d="100"/>
        </p:scale>
        <p:origin x="-1206"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28/02/2024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plu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plus/>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plus/>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18.xml"/><Relationship Id="rId6" Type="http://schemas.openxmlformats.org/officeDocument/2006/relationships/image" Target="../media/image58.gif"/><Relationship Id="rId5" Type="http://schemas.openxmlformats.org/officeDocument/2006/relationships/image" Target="../media/image57.jpeg"/><Relationship Id="rId4" Type="http://schemas.openxmlformats.org/officeDocument/2006/relationships/image" Target="../media/image56.gif"/></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62000" b="-12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144000" y="0"/>
            <a:ext cx="4644131" cy="3744647"/>
          </a:xfrm>
          <a:prstGeom prst="rect">
            <a:avLst/>
          </a:prstGeom>
          <a:noFill/>
        </p:spPr>
        <p:txBody>
          <a:bodyPr wrap="none" rtlCol="0">
            <a:prstTxWarp prst="textArchUpPour">
              <a:avLst/>
            </a:prstTxWarp>
            <a:spAutoFit/>
          </a:bodyPr>
          <a:lstStyle/>
          <a:p>
            <a:r>
              <a:rPr lang="fr-FR"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p:cNvSpPr>
          <p:nvPr/>
        </p:nvSpPr>
        <p:spPr>
          <a:xfrm>
            <a:off x="0" y="1836000"/>
            <a:ext cx="8640000" cy="1846659"/>
          </a:xfrm>
          <a:prstGeom prst="rect">
            <a:avLst/>
          </a:prstGeom>
          <a:noFill/>
        </p:spPr>
        <p:txBody>
          <a:bodyPr wrap="square" rtlCol="0">
            <a:spAutoFit/>
          </a:bodyPr>
          <a:lstStyle/>
          <a:p>
            <a:pPr algn="ct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Le  carnaval  de  Bâle</a:t>
            </a:r>
            <a:endParaRPr lang="fr-FR" sz="5000" dirty="0" smtClean="0">
              <a:ln w="38100" cmpd="dbl">
                <a:solidFill>
                  <a:srgbClr val="C00000"/>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endParaRPr>
          </a:p>
          <a:p>
            <a:pPr algn="ctr"/>
            <a:r>
              <a:rPr lang="fr-FR" sz="3200" dirty="0" smtClean="0">
                <a:ln w="9525" cmpd="dbl">
                  <a:solidFill>
                    <a:schemeClr val="tx1"/>
                  </a:solidFill>
                </a:ln>
                <a:solidFill>
                  <a:srgbClr val="FFFF00"/>
                </a:solidFill>
                <a:latin typeface="Permanent Marker" pitchFamily="2" charset="0"/>
                <a:ea typeface="Permanent Marker" pitchFamily="2" charset="0"/>
              </a:rPr>
              <a:t>Cortège, </a:t>
            </a:r>
            <a:r>
              <a:rPr lang="fr-FR" sz="3200" dirty="0" err="1" smtClean="0">
                <a:ln w="9525" cmpd="dbl">
                  <a:solidFill>
                    <a:schemeClr val="tx1"/>
                  </a:solidFill>
                </a:ln>
                <a:solidFill>
                  <a:srgbClr val="FFFF00"/>
                </a:solidFill>
                <a:latin typeface="Permanent Marker" pitchFamily="2" charset="0"/>
                <a:ea typeface="Permanent Marker" pitchFamily="2" charset="0"/>
              </a:rPr>
              <a:t>Gässle</a:t>
            </a:r>
            <a:r>
              <a:rPr lang="fr-FR" sz="3200" dirty="0" smtClean="0">
                <a:ln w="9525" cmpd="dbl">
                  <a:solidFill>
                    <a:schemeClr val="tx1"/>
                  </a:solidFill>
                </a:ln>
                <a:solidFill>
                  <a:srgbClr val="FFFF00"/>
                </a:solidFill>
                <a:latin typeface="Permanent Marker" pitchFamily="2" charset="0"/>
                <a:ea typeface="Permanent Marker" pitchFamily="2" charset="0"/>
              </a:rPr>
              <a:t>,</a:t>
            </a:r>
          </a:p>
          <a:p>
            <a:pPr algn="ctr"/>
            <a:r>
              <a:rPr lang="fr-FR" sz="3200" dirty="0" smtClean="0">
                <a:ln w="9525" cmpd="dbl">
                  <a:solidFill>
                    <a:schemeClr val="tx1"/>
                  </a:solidFill>
                </a:ln>
                <a:solidFill>
                  <a:srgbClr val="FFFF00"/>
                </a:solidFill>
                <a:latin typeface="Permanent Marker" pitchFamily="2" charset="0"/>
                <a:ea typeface="Permanent Marker" pitchFamily="2" charset="0"/>
              </a:rPr>
              <a:t> </a:t>
            </a:r>
            <a:r>
              <a:rPr lang="fr-FR" sz="3200" dirty="0" err="1" smtClean="0">
                <a:ln w="9525" cmpd="dbl">
                  <a:solidFill>
                    <a:schemeClr val="tx1"/>
                  </a:solidFill>
                </a:ln>
                <a:solidFill>
                  <a:srgbClr val="FFFF00"/>
                </a:solidFill>
                <a:latin typeface="Permanent Marker" pitchFamily="2" charset="0"/>
                <a:ea typeface="Permanent Marker" pitchFamily="2" charset="0"/>
              </a:rPr>
              <a:t>Schyssdräggzygli</a:t>
            </a:r>
            <a:endParaRPr lang="fr-FR" sz="5400" dirty="0">
              <a:ln w="9525" cmpd="dbl">
                <a:solidFill>
                  <a:schemeClr val="tx1"/>
                </a:solidFill>
              </a:ln>
              <a:solidFill>
                <a:srgbClr val="FFFF00"/>
              </a:solidFill>
              <a:latin typeface="Permanent Marker" pitchFamily="2" charset="0"/>
              <a:ea typeface="Permanent Marker" pitchFamily="2" charset="0"/>
            </a:endParaRPr>
          </a:p>
        </p:txBody>
      </p:sp>
      <p:pic>
        <p:nvPicPr>
          <p:cNvPr id="5" name="Image 4" descr="0a0000004 souris-non.gif"/>
          <p:cNvPicPr>
            <a:picLocks noChangeAspect="1"/>
          </p:cNvPicPr>
          <p:nvPr/>
        </p:nvPicPr>
        <p:blipFill>
          <a:blip r:embed="rId4" cstate="print"/>
          <a:stretch>
            <a:fillRect/>
          </a:stretch>
        </p:blipFill>
        <p:spPr>
          <a:xfrm>
            <a:off x="7272709" y="4248671"/>
            <a:ext cx="852554" cy="1080000"/>
          </a:xfrm>
          <a:prstGeom prst="rect">
            <a:avLst/>
          </a:prstGeom>
        </p:spPr>
      </p:pic>
      <p:sp>
        <p:nvSpPr>
          <p:cNvPr id="6" name="ZoneTexte 5"/>
          <p:cNvSpPr txBox="1"/>
          <p:nvPr/>
        </p:nvSpPr>
        <p:spPr>
          <a:xfrm>
            <a:off x="4176366" y="108000"/>
            <a:ext cx="4427548" cy="830997"/>
          </a:xfrm>
          <a:prstGeom prst="rect">
            <a:avLst/>
          </a:prstGeom>
          <a:noFill/>
        </p:spPr>
        <p:txBody>
          <a:bodyPr wrap="square" rtlCol="0">
            <a:spAutoFit/>
          </a:bodyPr>
          <a:lstStyle/>
          <a:p>
            <a:pPr algn="ctr"/>
            <a:r>
              <a:rPr lang="fr-FR" sz="2400" b="1" dirty="0" smtClean="0">
                <a:solidFill>
                  <a:schemeClr val="bg1"/>
                </a:solidFill>
                <a:latin typeface="Chiller" pitchFamily="82" charset="0"/>
              </a:rPr>
              <a:t>Une photo ? C'est l'instant qui s'arrête, les sentiments qui demeurent et la vie qui s'en va.</a:t>
            </a:r>
            <a:endParaRPr lang="fr-FR" sz="2400" b="1" dirty="0">
              <a:solidFill>
                <a:schemeClr val="bg1"/>
              </a:solidFill>
              <a:latin typeface="Chiller" pitchFamily="82" charset="0"/>
            </a:endParaRPr>
          </a:p>
        </p:txBody>
      </p:sp>
      <p:sp>
        <p:nvSpPr>
          <p:cNvPr id="7" name="ZoneTexte 6"/>
          <p:cNvSpPr txBox="1"/>
          <p:nvPr/>
        </p:nvSpPr>
        <p:spPr>
          <a:xfrm>
            <a:off x="6372000" y="2952000"/>
            <a:ext cx="2088133" cy="600164"/>
          </a:xfrm>
          <a:prstGeom prst="rect">
            <a:avLst/>
          </a:prstGeom>
          <a:noFill/>
        </p:spPr>
        <p:txBody>
          <a:bodyPr wrap="square" rtlCol="0">
            <a:spAutoFit/>
          </a:bodyPr>
          <a:lstStyle/>
          <a:p>
            <a:pPr algn="ctr"/>
            <a:r>
              <a:rPr lang="fr-FR" sz="1100" b="1" dirty="0" smtClean="0">
                <a:ln w="0">
                  <a:noFill/>
                </a:ln>
                <a:latin typeface="Arial Narrow" pitchFamily="34" charset="0"/>
              </a:rPr>
              <a:t>Photos  prises  par  un  amoureux  de  l’Alsace  et  environs</a:t>
            </a:r>
          </a:p>
          <a:p>
            <a:pPr algn="ctr"/>
            <a:r>
              <a:rPr lang="fr-FR" sz="1100" b="1" dirty="0" smtClean="0">
                <a:ln w="0">
                  <a:noFill/>
                </a:ln>
                <a:latin typeface="Arial Narrow" pitchFamily="34" charset="0"/>
              </a:rPr>
              <a:t>pour  le  plaisir  de  partager  </a:t>
            </a:r>
            <a:endParaRPr lang="fr-FR" sz="1100" b="1" dirty="0">
              <a:ln w="0">
                <a:noFill/>
              </a:ln>
              <a:latin typeface="Arial Narrow" pitchFamily="34" charset="0"/>
            </a:endParaRPr>
          </a:p>
        </p:txBody>
      </p:sp>
      <p:pic>
        <p:nvPicPr>
          <p:cNvPr id="19" name="Image 18" descr="pngtree-beautiful-carnival-mask-png-image_6594610.png"/>
          <p:cNvPicPr>
            <a:picLocks noChangeAspect="1"/>
          </p:cNvPicPr>
          <p:nvPr/>
        </p:nvPicPr>
        <p:blipFill>
          <a:blip r:embed="rId5" cstate="print"/>
          <a:stretch>
            <a:fillRect/>
          </a:stretch>
        </p:blipFill>
        <p:spPr>
          <a:xfrm>
            <a:off x="2772000" y="3456000"/>
            <a:ext cx="1476000" cy="1476000"/>
          </a:xfrm>
          <a:prstGeom prst="rect">
            <a:avLst/>
          </a:prstGeom>
        </p:spPr>
      </p:pic>
      <p:pic>
        <p:nvPicPr>
          <p:cNvPr id="20" name="Image 19" descr="tumblr_pb9flmNDWI1qfmbfwo7_640.gif"/>
          <p:cNvPicPr>
            <a:picLocks noChangeAspect="1"/>
          </p:cNvPicPr>
          <p:nvPr/>
        </p:nvPicPr>
        <p:blipFill>
          <a:blip r:embed="rId6" cstate="print"/>
          <a:stretch>
            <a:fillRect/>
          </a:stretch>
        </p:blipFill>
        <p:spPr>
          <a:xfrm>
            <a:off x="4500000" y="3751136"/>
            <a:ext cx="1872208" cy="936000"/>
          </a:xfrm>
          <a:prstGeom prst="rect">
            <a:avLst/>
          </a:prstGeom>
        </p:spPr>
      </p:pic>
      <p:pic>
        <p:nvPicPr>
          <p:cNvPr id="22" name="Image 21" descr="tumblr_p5g920VOa91qfmbfwo6_640.gif"/>
          <p:cNvPicPr preferRelativeResize="0">
            <a:picLocks/>
          </p:cNvPicPr>
          <p:nvPr/>
        </p:nvPicPr>
        <p:blipFill>
          <a:blip r:embed="rId7" cstate="print"/>
          <a:stretch>
            <a:fillRect/>
          </a:stretch>
        </p:blipFill>
        <p:spPr>
          <a:xfrm rot="720000">
            <a:off x="5879226" y="3816000"/>
            <a:ext cx="1656000" cy="1080000"/>
          </a:xfrm>
          <a:prstGeom prst="rect">
            <a:avLst/>
          </a:prstGeom>
        </p:spPr>
      </p:pic>
      <p:pic>
        <p:nvPicPr>
          <p:cNvPr id="23" name="Image 22" descr="carnival_mask_PNG58.png"/>
          <p:cNvPicPr preferRelativeResize="0">
            <a:picLocks/>
          </p:cNvPicPr>
          <p:nvPr/>
        </p:nvPicPr>
        <p:blipFill>
          <a:blip r:embed="rId8" cstate="print"/>
          <a:stretch>
            <a:fillRect/>
          </a:stretch>
        </p:blipFill>
        <p:spPr>
          <a:xfrm rot="-900000">
            <a:off x="7506219" y="4606418"/>
            <a:ext cx="288000" cy="180000"/>
          </a:xfrm>
          <a:prstGeom prst="rect">
            <a:avLst/>
          </a:prstGeom>
        </p:spPr>
      </p:pic>
      <p:pic>
        <p:nvPicPr>
          <p:cNvPr id="24" name="Image 23" descr="unnamed (1).gif"/>
          <p:cNvPicPr>
            <a:picLocks noChangeAspect="1"/>
          </p:cNvPicPr>
          <p:nvPr/>
        </p:nvPicPr>
        <p:blipFill>
          <a:blip r:embed="rId9" cstate="print"/>
          <a:stretch>
            <a:fillRect/>
          </a:stretch>
        </p:blipFill>
        <p:spPr>
          <a:xfrm rot="-780000">
            <a:off x="3996000" y="4860000"/>
            <a:ext cx="524575" cy="540000"/>
          </a:xfrm>
          <a:prstGeom prst="rect">
            <a:avLst/>
          </a:prstGeom>
        </p:spPr>
      </p:pic>
      <p:pic>
        <p:nvPicPr>
          <p:cNvPr id="25" name="Image 24" descr="carnival_mask_PNG86.png"/>
          <p:cNvPicPr>
            <a:picLocks noChangeAspect="1"/>
          </p:cNvPicPr>
          <p:nvPr/>
        </p:nvPicPr>
        <p:blipFill>
          <a:blip r:embed="rId10" cstate="print"/>
          <a:stretch>
            <a:fillRect/>
          </a:stretch>
        </p:blipFill>
        <p:spPr>
          <a:xfrm rot="180000" flipH="1">
            <a:off x="1908000" y="2844000"/>
            <a:ext cx="432000" cy="432000"/>
          </a:xfrm>
          <a:prstGeom prst="rect">
            <a:avLst/>
          </a:prstGeom>
        </p:spPr>
      </p:pic>
      <p:pic>
        <p:nvPicPr>
          <p:cNvPr id="26" name="Image 25" descr="Wappen_Basel-Stadt_matt.svg.png"/>
          <p:cNvPicPr>
            <a:picLocks noChangeAspect="1"/>
          </p:cNvPicPr>
          <p:nvPr/>
        </p:nvPicPr>
        <p:blipFill>
          <a:blip r:embed="rId11" cstate="print"/>
          <a:stretch>
            <a:fillRect/>
          </a:stretch>
        </p:blipFill>
        <p:spPr>
          <a:xfrm>
            <a:off x="432000" y="3600000"/>
            <a:ext cx="661377" cy="792000"/>
          </a:xfrm>
          <a:prstGeom prst="rect">
            <a:avLst/>
          </a:prstGeom>
        </p:spPr>
      </p:pic>
      <p:pic>
        <p:nvPicPr>
          <p:cNvPr id="27" name="Image 26" descr="Armoiries_des_Deux_Bâle.png"/>
          <p:cNvPicPr>
            <a:picLocks noChangeAspect="1"/>
          </p:cNvPicPr>
          <p:nvPr/>
        </p:nvPicPr>
        <p:blipFill>
          <a:blip r:embed="rId12" cstate="print"/>
          <a:stretch>
            <a:fillRect/>
          </a:stretch>
        </p:blipFill>
        <p:spPr>
          <a:xfrm>
            <a:off x="431949" y="4500000"/>
            <a:ext cx="652795" cy="792000"/>
          </a:xfrm>
          <a:prstGeom prst="rect">
            <a:avLst/>
          </a:prstGeom>
        </p:spPr>
      </p:pic>
      <p:sp>
        <p:nvSpPr>
          <p:cNvPr id="16" name="Rectangle 15"/>
          <p:cNvSpPr/>
          <p:nvPr/>
        </p:nvSpPr>
        <p:spPr>
          <a:xfrm>
            <a:off x="5004000" y="1080000"/>
            <a:ext cx="3456384" cy="828112"/>
          </a:xfrm>
          <a:prstGeom prst="rect">
            <a:avLst/>
          </a:prstGeom>
        </p:spPr>
        <p:txBody>
          <a:bodyPr wrap="square">
            <a:prstTxWarp prst="textPlain">
              <a:avLst/>
            </a:prstTxWarp>
            <a:spAutoFit/>
          </a:bodyPr>
          <a:lstStyle/>
          <a:p>
            <a:r>
              <a:rPr lang="fr-FR" sz="3600" dirty="0" smtClean="0">
                <a:ln w="31750">
                  <a:solidFill>
                    <a:schemeClr val="tx1"/>
                  </a:solidFill>
                </a:ln>
                <a:solidFill>
                  <a:srgbClr val="C00000"/>
                </a:solidFill>
                <a:latin typeface="Broadway" pitchFamily="82" charset="0"/>
              </a:rPr>
              <a:t>Carnaval</a:t>
            </a:r>
            <a:endParaRPr lang="fr-FR" sz="3600" dirty="0">
              <a:ln w="31750">
                <a:solidFill>
                  <a:schemeClr val="tx1"/>
                </a:solidFill>
              </a:ln>
              <a:solidFill>
                <a:srgbClr val="C00000"/>
              </a:solidFill>
            </a:endParaRPr>
          </a:p>
        </p:txBody>
      </p:sp>
      <p:pic>
        <p:nvPicPr>
          <p:cNvPr id="18" name="Pascal Marie Bâle.wav">
            <a:hlinkClick r:id="" action="ppaction://media"/>
          </p:cNvPr>
          <p:cNvPicPr>
            <a:picLocks noRot="1" noChangeAspect="1"/>
          </p:cNvPicPr>
          <p:nvPr>
            <a:wavAudioFile r:embed="rId1" name="Pascal Marie Bâle.wav"/>
          </p:nvPr>
        </p:nvPicPr>
        <p:blipFill>
          <a:blip r:embed="rId13" cstate="print"/>
          <a:stretch>
            <a:fillRect/>
          </a:stretch>
        </p:blipFill>
        <p:spPr>
          <a:xfrm>
            <a:off x="4896445" y="2088431"/>
            <a:ext cx="304800" cy="304800"/>
          </a:xfrm>
          <a:prstGeom prst="rect">
            <a:avLst/>
          </a:prstGeom>
        </p:spPr>
      </p:pic>
    </p:spTree>
  </p:cSld>
  <p:clrMapOvr>
    <a:masterClrMapping/>
  </p:clrMapOvr>
  <p:transition spd="slow" advTm="30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8"/>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2000"/>
                                  </p:stCondLst>
                                  <p:childTnLst>
                                    <p:set>
                                      <p:cBhvr>
                                        <p:cTn id="13" dur="1" fill="hold">
                                          <p:stCondLst>
                                            <p:cond delay="0"/>
                                          </p:stCondLst>
                                        </p:cTn>
                                        <p:tgtEl>
                                          <p:spTgt spid="16"/>
                                        </p:tgtEl>
                                        <p:attrNameLst>
                                          <p:attrName>style.visibility</p:attrName>
                                        </p:attrNameLst>
                                      </p:cBhvr>
                                      <p:to>
                                        <p:strVal val="visible"/>
                                      </p:to>
                                    </p:set>
                                    <p:anim to="" calcmode="lin" valueType="num">
                                      <p:cBhvr>
                                        <p:cTn id="14" dur="1" fill="hold"/>
                                        <p:tgtEl>
                                          <p:spTgt spid="16"/>
                                        </p:tgtEl>
                                        <p:attrNameLst>
                                          <p:attrName/>
                                        </p:attrNameLst>
                                      </p:cBhvr>
                                    </p:anim>
                                  </p:childTnLst>
                                </p:cTn>
                              </p:par>
                            </p:childTnLst>
                          </p:cTn>
                        </p:par>
                        <p:par>
                          <p:cTn id="15" fill="hold">
                            <p:stCondLst>
                              <p:cond delay="45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12100"/>
                            </p:stCondLst>
                            <p:childTnLst>
                              <p:par>
                                <p:cTn id="22" presetID="24" presetClass="entr" presetSubtype="0" fill="hold" nodeType="afterEffect">
                                  <p:stCondLst>
                                    <p:cond delay="2000"/>
                                  </p:stCondLst>
                                  <p:childTnLst>
                                    <p:set>
                                      <p:cBhvr>
                                        <p:cTn id="23" dur="1" fill="hold">
                                          <p:stCondLst>
                                            <p:cond delay="0"/>
                                          </p:stCondLst>
                                        </p:cTn>
                                        <p:tgtEl>
                                          <p:spTgt spid="26"/>
                                        </p:tgtEl>
                                        <p:attrNameLst>
                                          <p:attrName>style.visibility</p:attrName>
                                        </p:attrNameLst>
                                      </p:cBhvr>
                                      <p:to>
                                        <p:strVal val="visible"/>
                                      </p:to>
                                    </p:set>
                                    <p:anim to="" calcmode="lin" valueType="num">
                                      <p:cBhvr>
                                        <p:cTn id="24" dur="1" fill="hold"/>
                                        <p:tgtEl>
                                          <p:spTgt spid="26"/>
                                        </p:tgtEl>
                                        <p:attrNameLst>
                                          <p:attrName/>
                                        </p:attrNameLst>
                                      </p:cBhvr>
                                    </p:anim>
                                  </p:childTnLst>
                                </p:cTn>
                              </p:par>
                              <p:par>
                                <p:cTn id="25" presetID="24" presetClass="entr" presetSubtype="0" fill="hold" nodeType="withEffect">
                                  <p:stCondLst>
                                    <p:cond delay="2000"/>
                                  </p:stCondLst>
                                  <p:childTnLst>
                                    <p:set>
                                      <p:cBhvr>
                                        <p:cTn id="26" dur="1" fill="hold">
                                          <p:stCondLst>
                                            <p:cond delay="0"/>
                                          </p:stCondLst>
                                        </p:cTn>
                                        <p:tgtEl>
                                          <p:spTgt spid="27"/>
                                        </p:tgtEl>
                                        <p:attrNameLst>
                                          <p:attrName>style.visibility</p:attrName>
                                        </p:attrNameLst>
                                      </p:cBhvr>
                                      <p:to>
                                        <p:strVal val="visible"/>
                                      </p:to>
                                    </p:set>
                                    <p:anim to="" calcmode="lin" valueType="num">
                                      <p:cBhvr>
                                        <p:cTn id="27" dur="1" fill="hold"/>
                                        <p:tgtEl>
                                          <p:spTgt spid="2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par>
                          <p:cTn id="33" fill="hold">
                            <p:stCondLst>
                              <p:cond delay="500"/>
                            </p:stCondLst>
                            <p:childTnLst>
                              <p:par>
                                <p:cTn id="34" presetID="24" presetClass="entr" presetSubtype="0" fill="hold" grpId="0" nodeType="afterEffect">
                                  <p:stCondLst>
                                    <p:cond delay="4000"/>
                                  </p:stCondLst>
                                  <p:childTnLst>
                                    <p:set>
                                      <p:cBhvr>
                                        <p:cTn id="35" dur="1" fill="hold">
                                          <p:stCondLst>
                                            <p:cond delay="0"/>
                                          </p:stCondLst>
                                        </p:cTn>
                                        <p:tgtEl>
                                          <p:spTgt spid="7"/>
                                        </p:tgtEl>
                                        <p:attrNameLst>
                                          <p:attrName>style.visibility</p:attrName>
                                        </p:attrNameLst>
                                      </p:cBhvr>
                                      <p:to>
                                        <p:strVal val="visible"/>
                                      </p:to>
                                    </p:set>
                                    <p:anim to="" calcmode="lin" valueType="num">
                                      <p:cBhvr>
                                        <p:cTn id="36" dur="1" fill="hold"/>
                                        <p:tgtEl>
                                          <p:spTgt spid="7"/>
                                        </p:tgtEl>
                                        <p:attrNameLst>
                                          <p:attrName/>
                                        </p:attrNameLst>
                                      </p:cBhvr>
                                    </p:anim>
                                  </p:childTnLst>
                                </p:cTn>
                              </p:par>
                            </p:childTnLst>
                          </p:cTn>
                        </p:par>
                        <p:par>
                          <p:cTn id="37" fill="hold">
                            <p:stCondLst>
                              <p:cond delay="4500"/>
                            </p:stCondLst>
                            <p:childTnLst>
                              <p:par>
                                <p:cTn id="38" presetID="24" presetClass="entr" presetSubtype="0" fill="hold" nodeType="after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par>
                                <p:cTn id="41" presetID="24" presetClass="entr" presetSubtype="0" fill="hold" nodeType="withEffect">
                                  <p:stCondLst>
                                    <p:cond delay="2000"/>
                                  </p:stCondLst>
                                  <p:childTnLst>
                                    <p:set>
                                      <p:cBhvr>
                                        <p:cTn id="42" dur="1" fill="hold">
                                          <p:stCondLst>
                                            <p:cond delay="0"/>
                                          </p:stCondLst>
                                        </p:cTn>
                                        <p:tgtEl>
                                          <p:spTgt spid="23"/>
                                        </p:tgtEl>
                                        <p:attrNameLst>
                                          <p:attrName>style.visibility</p:attrName>
                                        </p:attrNameLst>
                                      </p:cBhvr>
                                      <p:to>
                                        <p:strVal val="visible"/>
                                      </p:to>
                                    </p:set>
                                    <p:anim to="" calcmode="lin" valueType="num">
                                      <p:cBhvr>
                                        <p:cTn id="43"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18"/>
                </p:tgtEl>
              </p:cMediaNode>
            </p:audio>
          </p:childTnLst>
        </p:cTn>
      </p:par>
    </p:tnLst>
    <p:bldLst>
      <p:bldP spid="2" grpId="0"/>
      <p:bldP spid="3" grpId="0"/>
      <p:bldP spid="6" grpId="0"/>
      <p:bldP spid="7"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5000"/>
            <a:lum/>
          </a:blip>
          <a:srcRect/>
          <a:stretch>
            <a:fillRect t="-4000" b="-4000"/>
          </a:stretch>
        </a:blipFill>
        <a:effectLst/>
      </p:bgPr>
    </p:bg>
    <p:spTree>
      <p:nvGrpSpPr>
        <p:cNvPr id="1" name=""/>
        <p:cNvGrpSpPr/>
        <p:nvPr/>
      </p:nvGrpSpPr>
      <p:grpSpPr>
        <a:xfrm>
          <a:off x="0" y="0"/>
          <a:ext cx="0" cy="0"/>
          <a:chOff x="0" y="0"/>
          <a:chExt cx="0" cy="0"/>
        </a:xfrm>
      </p:grpSpPr>
      <p:sp>
        <p:nvSpPr>
          <p:cNvPr id="2" name="Rectangle 1"/>
          <p:cNvSpPr/>
          <p:nvPr/>
        </p:nvSpPr>
        <p:spPr>
          <a:xfrm>
            <a:off x="0" y="144000"/>
            <a:ext cx="8640763" cy="5632311"/>
          </a:xfrm>
          <a:prstGeom prst="rect">
            <a:avLst/>
          </a:prstGeom>
        </p:spPr>
        <p:txBody>
          <a:bodyPr wrap="square">
            <a:spAutoFit/>
          </a:bodyPr>
          <a:lstStyle/>
          <a:p>
            <a:pPr algn="ctr"/>
            <a:r>
              <a:rPr lang="fr-FR" sz="3600" dirty="0" smtClean="0">
                <a:ln w="19050">
                  <a:solidFill>
                    <a:srgbClr val="FF0000"/>
                  </a:solidFill>
                </a:ln>
                <a:solidFill>
                  <a:srgbClr val="FFFF00"/>
                </a:solidFill>
                <a:latin typeface="Franklin Gothic Heavy" pitchFamily="34" charset="0"/>
              </a:rPr>
              <a:t>Le Carnaval de Bâle, le </a:t>
            </a:r>
            <a:r>
              <a:rPr lang="fr-FR" sz="3600" dirty="0" err="1" smtClean="0">
                <a:ln w="19050">
                  <a:solidFill>
                    <a:srgbClr val="FF0000"/>
                  </a:solidFill>
                </a:ln>
                <a:solidFill>
                  <a:srgbClr val="FFFF00"/>
                </a:solidFill>
                <a:latin typeface="Franklin Gothic Heavy" pitchFamily="34" charset="0"/>
              </a:rPr>
              <a:t>Morgenstreich</a:t>
            </a:r>
            <a:r>
              <a:rPr lang="fr-FR" sz="3600" dirty="0" smtClean="0">
                <a:ln w="19050">
                  <a:solidFill>
                    <a:srgbClr val="FF0000"/>
                  </a:solidFill>
                </a:ln>
                <a:solidFill>
                  <a:srgbClr val="FFFF00"/>
                </a:solidFill>
                <a:latin typeface="Franklin Gothic Heavy" pitchFamily="34" charset="0"/>
              </a:rPr>
              <a:t> est inscrit dans l’ADN de la ville. Il est considéré comme le moteur de sa créativité culturelle et, pendant trois jours, plonge la cité rhénane dans la plus grande effervescence. Son caractère unique et sa qualité remarquable lui ont valu d’être inscrit au patrimoine mondial culturel immatériel de l’UNESCO.</a:t>
            </a:r>
            <a:r>
              <a:rPr lang="fr-FR" sz="3600" dirty="0" smtClean="0">
                <a:ln w="15875">
                  <a:solidFill>
                    <a:srgbClr val="C00000"/>
                  </a:solidFill>
                </a:ln>
                <a:solidFill>
                  <a:srgbClr val="FFFF00"/>
                </a:solidFill>
                <a:latin typeface="Fugaz One" pitchFamily="2" charset="0"/>
              </a:rPr>
              <a:t> </a:t>
            </a:r>
            <a:endParaRPr lang="fr-FR" sz="3600" dirty="0">
              <a:ln w="15875">
                <a:solidFill>
                  <a:srgbClr val="C00000"/>
                </a:solidFill>
              </a:ln>
              <a:solidFill>
                <a:srgbClr val="FFFF00"/>
              </a:solidFill>
              <a:latin typeface="Fugaz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371475" cy="371475"/>
          </a:xfrm>
          <a:prstGeom prst="rect">
            <a:avLst/>
          </a:prstGeom>
        </p:spPr>
      </p:pic>
    </p:spTree>
  </p:cSld>
  <p:clrMapOvr>
    <a:masterClrMapping/>
  </p:clrMapOvr>
  <p:transition spd="slow">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396780_1707311186424970_7869204928524931553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24641_1707311383091617_1733196503015615917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31708_1707311436424945_1892056867166584332_n.jpg"/>
          <p:cNvPicPr>
            <a:picLocks noChangeAspect="1"/>
          </p:cNvPicPr>
          <p:nvPr/>
        </p:nvPicPr>
        <p:blipFill>
          <a:blip r:embed="rId2" cstate="print"/>
          <a:stretch>
            <a:fillRect/>
          </a:stretch>
        </p:blipFill>
        <p:spPr>
          <a:xfrm>
            <a:off x="540000" y="1038"/>
            <a:ext cx="75504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39674_1707311103091645_8181768121740952482_n.jpg"/>
          <p:cNvPicPr>
            <a:picLocks noChangeAspect="1"/>
          </p:cNvPicPr>
          <p:nvPr/>
        </p:nvPicPr>
        <p:blipFill>
          <a:blip r:embed="rId2" cstate="print"/>
          <a:stretch>
            <a:fillRect/>
          </a:stretch>
        </p:blipFill>
        <p:spPr>
          <a:xfrm>
            <a:off x="432000" y="1038"/>
            <a:ext cx="7790377"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45432_1707311523091603_6125297489733842018_n.jpg"/>
          <p:cNvPicPr>
            <a:picLocks noChangeAspect="1"/>
          </p:cNvPicPr>
          <p:nvPr/>
        </p:nvPicPr>
        <p:blipFill>
          <a:blip r:embed="rId2" cstate="print"/>
          <a:stretch>
            <a:fillRect/>
          </a:stretch>
        </p:blipFill>
        <p:spPr>
          <a:xfrm>
            <a:off x="1476000" y="0"/>
            <a:ext cx="5679533"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47045_1707310133091742_3512898343896772629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51232_1707310399758382_7502295929493472173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52515_1707310543091701_9196208037848436995_n.jpg"/>
          <p:cNvPicPr>
            <a:picLocks noChangeAspect="1"/>
          </p:cNvPicPr>
          <p:nvPr/>
        </p:nvPicPr>
        <p:blipFill>
          <a:blip r:embed="rId2" cstate="print"/>
          <a:stretch>
            <a:fillRect/>
          </a:stretch>
        </p:blipFill>
        <p:spPr>
          <a:xfrm>
            <a:off x="936000" y="0"/>
            <a:ext cx="6739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57499_1707310326425056_8977017126453406791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64835_1707311336424955_3487198024024014743_n.jpg"/>
          <p:cNvPicPr>
            <a:picLocks noChangeAspect="1"/>
          </p:cNvPicPr>
          <p:nvPr/>
        </p:nvPicPr>
        <p:blipFill>
          <a:blip r:embed="rId2" cstate="print"/>
          <a:stretch>
            <a:fillRect/>
          </a:stretch>
        </p:blipFill>
        <p:spPr>
          <a:xfrm>
            <a:off x="468000" y="0"/>
            <a:ext cx="7751047"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69973_1707310973091658_8879989047239473408_n.jpg"/>
          <p:cNvPicPr>
            <a:picLocks noChangeAspect="1"/>
          </p:cNvPicPr>
          <p:nvPr/>
        </p:nvPicPr>
        <p:blipFill>
          <a:blip r:embed="rId2" cstate="print"/>
          <a:stretch>
            <a:fillRect/>
          </a:stretch>
        </p:blipFill>
        <p:spPr>
          <a:xfrm>
            <a:off x="576000" y="1038"/>
            <a:ext cx="7507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75760_1707310603091695_3438169054102228785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76339_1707310233091732_3059032694085393393_n.jpg"/>
          <p:cNvPicPr>
            <a:picLocks noChangeAspect="1"/>
          </p:cNvPicPr>
          <p:nvPr/>
        </p:nvPicPr>
        <p:blipFill>
          <a:blip r:embed="rId2" cstate="print"/>
          <a:stretch>
            <a:fillRect/>
          </a:stretch>
        </p:blipFill>
        <p:spPr>
          <a:xfrm>
            <a:off x="1116000" y="0"/>
            <a:ext cx="63888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80561_1707309926425096_7560349353009621775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82254_1707312356424853_4052147612477216595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85943_1707310753091680_2180069474984650836_n.jpg"/>
          <p:cNvPicPr>
            <a:picLocks noChangeAspect="1"/>
          </p:cNvPicPr>
          <p:nvPr/>
        </p:nvPicPr>
        <p:blipFill>
          <a:blip r:embed="rId2" cstate="print"/>
          <a:stretch>
            <a:fillRect/>
          </a:stretch>
        </p:blipFill>
        <p:spPr>
          <a:xfrm>
            <a:off x="468000" y="0"/>
            <a:ext cx="7718581"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86384_1707310046425084_655106252541217124_n.jpg"/>
          <p:cNvPicPr>
            <a:picLocks noChangeAspect="1"/>
          </p:cNvPicPr>
          <p:nvPr/>
        </p:nvPicPr>
        <p:blipFill>
          <a:blip r:embed="rId2" cstate="print"/>
          <a:stretch>
            <a:fillRect/>
          </a:stretch>
        </p:blipFill>
        <p:spPr>
          <a:xfrm>
            <a:off x="1152000" y="1038"/>
            <a:ext cx="6355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87819_1707310269758395_2726619659444216901_n.jpg"/>
          <p:cNvPicPr>
            <a:picLocks noChangeAspect="1"/>
          </p:cNvPicPr>
          <p:nvPr/>
        </p:nvPicPr>
        <p:blipFill>
          <a:blip r:embed="rId2" cstate="print"/>
          <a:stretch>
            <a:fillRect/>
          </a:stretch>
        </p:blipFill>
        <p:spPr>
          <a:xfrm>
            <a:off x="756000" y="1038"/>
            <a:ext cx="7147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91669_1707311009758321_6904730620139617432_n.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96481_1707310356425053_5348137413428731787_n.jpg"/>
          <p:cNvPicPr>
            <a:picLocks noChangeAspect="1"/>
          </p:cNvPicPr>
          <p:nvPr/>
        </p:nvPicPr>
        <p:blipFill>
          <a:blip r:embed="rId2" cstate="print"/>
          <a:stretch>
            <a:fillRect/>
          </a:stretch>
        </p:blipFill>
        <p:spPr>
          <a:xfrm>
            <a:off x="540000" y="1038"/>
            <a:ext cx="75408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498770_1707311493091606_4010687682503588610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07462_1707311686424920_2389899293175357147_n.jpg"/>
          <p:cNvPicPr>
            <a:picLocks noChangeAspect="1"/>
          </p:cNvPicPr>
          <p:nvPr/>
        </p:nvPicPr>
        <p:blipFill>
          <a:blip r:embed="rId2" cstate="print"/>
          <a:stretch>
            <a:fillRect/>
          </a:stretch>
        </p:blipFill>
        <p:spPr>
          <a:xfrm>
            <a:off x="2160000" y="1038"/>
            <a:ext cx="4309212"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18419_1707312036424885_8103785719770836631_n.jpg"/>
          <p:cNvPicPr>
            <a:picLocks noChangeAspect="1"/>
          </p:cNvPicPr>
          <p:nvPr/>
        </p:nvPicPr>
        <p:blipFill>
          <a:blip r:embed="rId2" cstate="print"/>
          <a:stretch>
            <a:fillRect/>
          </a:stretch>
        </p:blipFill>
        <p:spPr>
          <a:xfrm>
            <a:off x="503957" y="1038"/>
            <a:ext cx="7651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23886_1707310476425041_6306005635321686821_n.jpg"/>
          <p:cNvPicPr>
            <a:picLocks noChangeAspect="1"/>
          </p:cNvPicPr>
          <p:nvPr/>
        </p:nvPicPr>
        <p:blipFill>
          <a:blip r:embed="rId2" cstate="print"/>
          <a:stretch>
            <a:fillRect/>
          </a:stretch>
        </p:blipFill>
        <p:spPr>
          <a:xfrm>
            <a:off x="396000" y="1038"/>
            <a:ext cx="7876937"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2500_1707310243091731_8804458717889162218_n.jpg"/>
          <p:cNvPicPr>
            <a:picLocks noChangeAspect="1"/>
          </p:cNvPicPr>
          <p:nvPr/>
        </p:nvPicPr>
        <p:blipFill>
          <a:blip r:embed="rId2" cstate="print"/>
          <a:stretch>
            <a:fillRect/>
          </a:stretch>
        </p:blipFill>
        <p:spPr>
          <a:xfrm>
            <a:off x="648000" y="0"/>
            <a:ext cx="73104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4123_1707312173091538_840279155753252479_n.jpg"/>
          <p:cNvPicPr>
            <a:picLocks noChangeAspect="1"/>
          </p:cNvPicPr>
          <p:nvPr/>
        </p:nvPicPr>
        <p:blipFill>
          <a:blip r:embed="rId2" cstate="print"/>
          <a:stretch>
            <a:fillRect/>
          </a:stretch>
        </p:blipFill>
        <p:spPr>
          <a:xfrm>
            <a:off x="540000" y="0"/>
            <a:ext cx="75504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34241_1707310443091711_541737548602771177_n.jpg"/>
          <p:cNvPicPr>
            <a:picLocks noChangeAspect="1"/>
          </p:cNvPicPr>
          <p:nvPr/>
        </p:nvPicPr>
        <p:blipFill>
          <a:blip r:embed="rId2" cstate="print"/>
          <a:stretch>
            <a:fillRect/>
          </a:stretch>
        </p:blipFill>
        <p:spPr>
          <a:xfrm>
            <a:off x="828000" y="1038"/>
            <a:ext cx="69888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43122_1707311249758297_1247629237005484554_n.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44399_1707311643091591_3815925005432074653_n.jpg"/>
          <p:cNvPicPr>
            <a:picLocks noChangeAspect="1"/>
          </p:cNvPicPr>
          <p:nvPr/>
        </p:nvPicPr>
        <p:blipFill>
          <a:blip r:embed="rId2" cstate="print"/>
          <a:stretch>
            <a:fillRect/>
          </a:stretch>
        </p:blipFill>
        <p:spPr>
          <a:xfrm>
            <a:off x="864000" y="0"/>
            <a:ext cx="69168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49456_1707312516424837_8611763842796818303_n.jpg"/>
          <p:cNvPicPr>
            <a:picLocks noChangeAspect="1"/>
          </p:cNvPicPr>
          <p:nvPr/>
        </p:nvPicPr>
        <p:blipFill>
          <a:blip r:embed="rId2" cstate="print"/>
          <a:stretch>
            <a:fillRect/>
          </a:stretch>
        </p:blipFill>
        <p:spPr>
          <a:xfrm>
            <a:off x="720000" y="1038"/>
            <a:ext cx="72336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52844_1707311939758228_349920485046790324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56765_1707310633091692_1416815838912312617_n.jpg"/>
          <p:cNvPicPr>
            <a:picLocks noChangeAspect="1"/>
          </p:cNvPicPr>
          <p:nvPr/>
        </p:nvPicPr>
        <p:blipFill>
          <a:blip r:embed="rId2" cstate="print"/>
          <a:stretch>
            <a:fillRect/>
          </a:stretch>
        </p:blipFill>
        <p:spPr>
          <a:xfrm>
            <a:off x="792000" y="1038"/>
            <a:ext cx="7027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56964_1707311313091624_510632315295525040_n.jpg"/>
          <p:cNvPicPr>
            <a:picLocks noChangeAspect="1"/>
          </p:cNvPicPr>
          <p:nvPr/>
        </p:nvPicPr>
        <p:blipFill>
          <a:blip r:embed="rId2" cstate="print"/>
          <a:stretch>
            <a:fillRect/>
          </a:stretch>
        </p:blipFill>
        <p:spPr>
          <a:xfrm>
            <a:off x="684000" y="1038"/>
            <a:ext cx="7243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60569_1707310689758353_4306835375828897797_n.jpg"/>
          <p:cNvPicPr>
            <a:picLocks noChangeAspect="1"/>
          </p:cNvPicPr>
          <p:nvPr/>
        </p:nvPicPr>
        <p:blipFill>
          <a:blip r:embed="rId2" cstate="print"/>
          <a:stretch>
            <a:fillRect/>
          </a:stretch>
        </p:blipFill>
        <p:spPr>
          <a:xfrm>
            <a:off x="252000" y="1038"/>
            <a:ext cx="8163002"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70005_1707310219758400_1945861507595448351_n.jpg"/>
          <p:cNvPicPr>
            <a:picLocks noChangeAspect="1"/>
          </p:cNvPicPr>
          <p:nvPr/>
        </p:nvPicPr>
        <p:blipFill>
          <a:blip r:embed="rId2" cstate="print"/>
          <a:stretch>
            <a:fillRect/>
          </a:stretch>
        </p:blipFill>
        <p:spPr>
          <a:xfrm>
            <a:off x="1044000" y="1038"/>
            <a:ext cx="6523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7577458_1707311866424902_8764123878329843753_n.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8150466_1707310863091669_5768641518098021155_n.jpg"/>
          <p:cNvPicPr>
            <a:picLocks noChangeAspect="1"/>
          </p:cNvPicPr>
          <p:nvPr/>
        </p:nvPicPr>
        <p:blipFill>
          <a:blip r:embed="rId2" cstate="print"/>
          <a:stretch>
            <a:fillRect/>
          </a:stretch>
        </p:blipFill>
        <p:spPr>
          <a:xfrm>
            <a:off x="936000" y="1038"/>
            <a:ext cx="67392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8986745_1707311573091598_3351678007132742906_n.jpg"/>
          <p:cNvPicPr>
            <a:picLocks noChangeAspect="1"/>
          </p:cNvPicPr>
          <p:nvPr/>
        </p:nvPicPr>
        <p:blipFill>
          <a:blip r:embed="rId2" cstate="print"/>
          <a:stretch>
            <a:fillRect/>
          </a:stretch>
        </p:blipFill>
        <p:spPr>
          <a:xfrm>
            <a:off x="1080021" y="1038"/>
            <a:ext cx="6480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19487423_1707310913091664_3637621359613927979_n.jpg"/>
          <p:cNvPicPr>
            <a:picLocks noChangeAspect="1"/>
          </p:cNvPicPr>
          <p:nvPr/>
        </p:nvPicPr>
        <p:blipFill>
          <a:blip r:embed="rId2" cstate="print"/>
          <a:stretch>
            <a:fillRect/>
          </a:stretch>
        </p:blipFill>
        <p:spPr>
          <a:xfrm>
            <a:off x="756000" y="1038"/>
            <a:ext cx="71424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20186094_1707310783091677_4874170467237488193_n.jpg"/>
          <p:cNvPicPr>
            <a:picLocks noChangeAspect="1"/>
          </p:cNvPicPr>
          <p:nvPr/>
        </p:nvPicPr>
        <p:blipFill>
          <a:blip r:embed="rId2" cstate="print"/>
          <a:stretch>
            <a:fillRect/>
          </a:stretch>
        </p:blipFill>
        <p:spPr>
          <a:xfrm>
            <a:off x="792000" y="1038"/>
            <a:ext cx="7056000" cy="5760000"/>
          </a:xfrm>
          <a:prstGeom prst="rect">
            <a:avLst/>
          </a:prstGeom>
        </p:spPr>
      </p:pic>
    </p:spTree>
  </p:cSld>
  <p:clrMapOvr>
    <a:masterClrMapping/>
  </p:clrMapOvr>
  <p:transition spd="slow" advTm="4000">
    <p:plus/>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7272709" y="2376463"/>
            <a:ext cx="1188000" cy="1188000"/>
          </a:xfrm>
          <a:prstGeom prst="rect">
            <a:avLst/>
          </a:prstGeom>
        </p:spPr>
      </p:pic>
      <p:sp>
        <p:nvSpPr>
          <p:cNvPr id="7" name="Étoile à 12 branches 6"/>
          <p:cNvSpPr>
            <a:spLocks/>
          </p:cNvSpPr>
          <p:nvPr/>
        </p:nvSpPr>
        <p:spPr>
          <a:xfrm>
            <a:off x="4608413" y="3456583"/>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2006</a:t>
            </a:r>
            <a:endParaRPr lang="fr-FR" sz="1100" dirty="0">
              <a:solidFill>
                <a:srgbClr val="FF0000"/>
              </a:solidFill>
              <a:latin typeface="Rockwell" pitchFamily="18" charset="0"/>
            </a:endParaRPr>
          </a:p>
        </p:txBody>
      </p:sp>
      <p:sp>
        <p:nvSpPr>
          <p:cNvPr id="8" name="ZoneTexte 7"/>
          <p:cNvSpPr txBox="1"/>
          <p:nvPr/>
        </p:nvSpPr>
        <p:spPr>
          <a:xfrm>
            <a:off x="6480621" y="3924000"/>
            <a:ext cx="896399" cy="276999"/>
          </a:xfrm>
          <a:prstGeom prst="rect">
            <a:avLst/>
          </a:prstGeom>
          <a:noFill/>
        </p:spPr>
        <p:txBody>
          <a:bodyPr wrap="none" rtlCol="0">
            <a:spAutoFit/>
          </a:bodyPr>
          <a:lstStyle/>
          <a:p>
            <a:r>
              <a:rPr lang="fr-FR" sz="1200" b="1" dirty="0" smtClean="0">
                <a:solidFill>
                  <a:srgbClr val="FF0000"/>
                </a:solidFill>
              </a:rPr>
              <a:t>26.02.2024</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5328493" y="20164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80000" y="612000"/>
            <a:ext cx="4500421" cy="1200327"/>
          </a:xfrm>
          <a:prstGeom prst="rect">
            <a:avLst/>
          </a:prstGeom>
          <a:noFill/>
        </p:spPr>
        <p:txBody>
          <a:bodyPr wrap="square" lIns="91439" tIns="45719" rIns="91439" bIns="45719" rtlCol="0">
            <a:spAutoFit/>
          </a:bodyPr>
          <a:lstStyle/>
          <a:p>
            <a:pPr algn="ctr"/>
            <a:r>
              <a:rPr lang="fr-FR" sz="3600" dirty="0" smtClean="0">
                <a:ln w="19050">
                  <a:solidFill>
                    <a:schemeClr val="tx1"/>
                  </a:solidFill>
                </a:ln>
                <a:solidFill>
                  <a:srgbClr val="FFFF00"/>
                </a:solidFill>
                <a:latin typeface="Permanent Marker" pitchFamily="2" charset="0"/>
                <a:ea typeface="Permanent Marker" pitchFamily="2" charset="0"/>
              </a:rPr>
              <a:t>Carnaval  de  Bâle music 2024</a:t>
            </a:r>
            <a:endParaRPr lang="fr-FR" sz="3600" dirty="0">
              <a:ln w="19050">
                <a:solidFill>
                  <a:schemeClr val="tx1"/>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612000" y="2592487"/>
            <a:ext cx="2880000" cy="1440000"/>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18" name="Image 17" descr="f1daPhotographe.gif"/>
          <p:cNvPicPr>
            <a:picLocks noChangeAspect="1"/>
          </p:cNvPicPr>
          <p:nvPr/>
        </p:nvPicPr>
        <p:blipFill>
          <a:blip r:embed="rId6" cstate="print"/>
          <a:stretch>
            <a:fillRect/>
          </a:stretch>
        </p:blipFill>
        <p:spPr>
          <a:xfrm flipH="1">
            <a:off x="6480621" y="216223"/>
            <a:ext cx="1980000" cy="1980000"/>
          </a:xfrm>
          <a:prstGeom prst="rect">
            <a:avLst/>
          </a:prstGeom>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019-02-17_192357.jpg"/>
          <p:cNvPicPr>
            <a:picLocks noChangeAspect="1"/>
          </p:cNvPicPr>
          <p:nvPr/>
        </p:nvPicPr>
        <p:blipFill>
          <a:blip r:embed="rId2" cstate="print"/>
          <a:stretch>
            <a:fillRect/>
          </a:stretch>
        </p:blipFill>
        <p:spPr>
          <a:xfrm>
            <a:off x="0" y="451490"/>
            <a:ext cx="8640763" cy="4858057"/>
          </a:xfrm>
          <a:prstGeom prst="rect">
            <a:avLst/>
          </a:prstGeom>
        </p:spPr>
      </p:pic>
    </p:spTree>
  </p:cSld>
  <p:clrMapOvr>
    <a:masterClrMapping/>
  </p:clrMapOvr>
  <p:transition spd="slow" advTm="4000">
    <p:plus/>
  </p:transition>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4578</TotalTime>
  <Words>108</Words>
  <Application>Microsoft Office PowerPoint</Application>
  <PresentationFormat>Personnalisé</PresentationFormat>
  <Paragraphs>14</Paragraphs>
  <Slides>44</Slides>
  <Notes>0</Notes>
  <HiddenSlides>0</HiddenSlides>
  <MMClips>1</MMClips>
  <ScaleCrop>false</ScaleCrop>
  <HeadingPairs>
    <vt:vector size="4" baseType="variant">
      <vt:variant>
        <vt:lpstr>Thème</vt:lpstr>
      </vt:variant>
      <vt:variant>
        <vt:i4>2</vt:i4>
      </vt:variant>
      <vt:variant>
        <vt:lpstr>Titres des diapositives</vt:lpstr>
      </vt:variant>
      <vt:variant>
        <vt:i4>44</vt:i4>
      </vt:variant>
    </vt:vector>
  </HeadingPairs>
  <TitlesOfParts>
    <vt:vector size="46"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476</cp:revision>
  <dcterms:created xsi:type="dcterms:W3CDTF">2020-01-17T12:16:53Z</dcterms:created>
  <dcterms:modified xsi:type="dcterms:W3CDTF">2024-02-28T12:41:44Z</dcterms:modified>
</cp:coreProperties>
</file>