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57"/>
  </p:notesMasterIdLst>
  <p:sldIdLst>
    <p:sldId id="427" r:id="rId3"/>
    <p:sldId id="428" r:id="rId4"/>
    <p:sldId id="470" r:id="rId5"/>
    <p:sldId id="471" r:id="rId6"/>
    <p:sldId id="472" r:id="rId7"/>
    <p:sldId id="473" r:id="rId8"/>
    <p:sldId id="474" r:id="rId9"/>
    <p:sldId id="475" r:id="rId10"/>
    <p:sldId id="476" r:id="rId11"/>
    <p:sldId id="477"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3" r:id="rId38"/>
    <p:sldId id="504" r:id="rId39"/>
    <p:sldId id="505" r:id="rId40"/>
    <p:sldId id="506" r:id="rId41"/>
    <p:sldId id="507" r:id="rId42"/>
    <p:sldId id="508" r:id="rId43"/>
    <p:sldId id="509" r:id="rId44"/>
    <p:sldId id="510" r:id="rId45"/>
    <p:sldId id="511" r:id="rId46"/>
    <p:sldId id="512" r:id="rId47"/>
    <p:sldId id="513" r:id="rId48"/>
    <p:sldId id="514" r:id="rId49"/>
    <p:sldId id="515" r:id="rId50"/>
    <p:sldId id="516" r:id="rId51"/>
    <p:sldId id="517" r:id="rId52"/>
    <p:sldId id="518" r:id="rId53"/>
    <p:sldId id="520" r:id="rId54"/>
    <p:sldId id="469" r:id="rId55"/>
    <p:sldId id="521" r:id="rId56"/>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uTE1Bgaq1EjgADWQv5GZw==" hashData="4b1OLntBbyo4AMHJUFeuLROvWj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77" d="100"/>
          <a:sy n="77" d="100"/>
        </p:scale>
        <p:origin x="-1206"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28/02/2024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jpeg"/><Relationship Id="rId1" Type="http://schemas.openxmlformats.org/officeDocument/2006/relationships/slideLayout" Target="../slideLayouts/slideLayout18.xml"/><Relationship Id="rId6" Type="http://schemas.openxmlformats.org/officeDocument/2006/relationships/image" Target="../media/image68.gif"/><Relationship Id="rId5" Type="http://schemas.openxmlformats.org/officeDocument/2006/relationships/image" Target="../media/image67.jpeg"/><Relationship Id="rId4" Type="http://schemas.openxmlformats.org/officeDocument/2006/relationships/image" Target="../media/image66.gif"/></Relationships>
</file>

<file path=ppt/slides/_rels/slide5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62000" b="-12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144000" y="72000"/>
            <a:ext cx="4644131" cy="3744647"/>
          </a:xfrm>
          <a:prstGeom prst="rect">
            <a:avLst/>
          </a:prstGeom>
          <a:noFill/>
        </p:spPr>
        <p:txBody>
          <a:bodyPr wrap="none" rtlCol="0">
            <a:prstTxWarp prst="textArchUpPour">
              <a:avLst/>
            </a:prstTxWarp>
            <a:spAutoFit/>
          </a:bodyPr>
          <a:lstStyle/>
          <a:p>
            <a:r>
              <a:rPr lang="fr-FR"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p:cNvSpPr>
          <p:nvPr/>
        </p:nvSpPr>
        <p:spPr>
          <a:xfrm>
            <a:off x="0" y="2124000"/>
            <a:ext cx="8640000" cy="1354217"/>
          </a:xfrm>
          <a:prstGeom prst="rect">
            <a:avLst/>
          </a:prstGeom>
          <a:noFill/>
        </p:spPr>
        <p:txBody>
          <a:bodyPr wrap="square" rtlCol="0">
            <a:spAutoFit/>
          </a:bodyPr>
          <a:lstStyle/>
          <a:p>
            <a:pPr algn="ct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Le </a:t>
            </a:r>
            <a:r>
              <a:rPr lang="fr-FR" sz="5000" dirty="0" err="1"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Morgenstraich</a:t>
            </a: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 Bâloi</a:t>
            </a:r>
            <a:r>
              <a:rPr lang="fr-FR" sz="5000" dirty="0" smtClean="0">
                <a:ln w="38100" cmpd="dbl">
                  <a:solidFill>
                    <a:srgbClr val="C00000"/>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s</a:t>
            </a:r>
          </a:p>
          <a:p>
            <a:pPr algn="ctr"/>
            <a:r>
              <a:rPr lang="fr-FR" sz="3200" dirty="0" smtClean="0">
                <a:ln w="9525" cmpd="dbl">
                  <a:solidFill>
                    <a:schemeClr val="tx1"/>
                  </a:solidFill>
                </a:ln>
                <a:solidFill>
                  <a:srgbClr val="FFFF00"/>
                </a:solidFill>
                <a:latin typeface="Permanent Marker" pitchFamily="2" charset="0"/>
                <a:ea typeface="Permanent Marker" pitchFamily="2" charset="0"/>
              </a:rPr>
              <a:t>les  lanternes</a:t>
            </a:r>
            <a:endParaRPr lang="fr-FR" sz="5400" dirty="0">
              <a:ln w="9525" cmpd="dbl">
                <a:solidFill>
                  <a:schemeClr val="tx1"/>
                </a:solidFill>
              </a:ln>
              <a:solidFill>
                <a:srgbClr val="FFFF00"/>
              </a:solidFill>
              <a:latin typeface="Permanent Marker" pitchFamily="2" charset="0"/>
              <a:ea typeface="Permanent Marker" pitchFamily="2" charset="0"/>
            </a:endParaRPr>
          </a:p>
        </p:txBody>
      </p:sp>
      <p:pic>
        <p:nvPicPr>
          <p:cNvPr id="5" name="Image 4" descr="0a0000004 souris-non.gif"/>
          <p:cNvPicPr>
            <a:picLocks noChangeAspect="1"/>
          </p:cNvPicPr>
          <p:nvPr/>
        </p:nvPicPr>
        <p:blipFill>
          <a:blip r:embed="rId4" cstate="print"/>
          <a:stretch>
            <a:fillRect/>
          </a:stretch>
        </p:blipFill>
        <p:spPr>
          <a:xfrm>
            <a:off x="7272709" y="4248671"/>
            <a:ext cx="852554" cy="1080000"/>
          </a:xfrm>
          <a:prstGeom prst="rect">
            <a:avLst/>
          </a:prstGeom>
        </p:spPr>
      </p:pic>
      <p:sp>
        <p:nvSpPr>
          <p:cNvPr id="6" name="ZoneTexte 5"/>
          <p:cNvSpPr txBox="1"/>
          <p:nvPr/>
        </p:nvSpPr>
        <p:spPr>
          <a:xfrm>
            <a:off x="4284000" y="108000"/>
            <a:ext cx="4319913" cy="830997"/>
          </a:xfrm>
          <a:prstGeom prst="rect">
            <a:avLst/>
          </a:prstGeom>
          <a:noFill/>
        </p:spPr>
        <p:txBody>
          <a:bodyPr wrap="square" rtlCol="0">
            <a:spAutoFit/>
          </a:bodyPr>
          <a:lstStyle/>
          <a:p>
            <a:pPr algn="ctr"/>
            <a:r>
              <a:rPr lang="fr-FR" sz="2400" b="1" dirty="0" smtClean="0">
                <a:solidFill>
                  <a:srgbClr val="FFFF00"/>
                </a:solidFill>
                <a:latin typeface="Chiller" pitchFamily="82" charset="0"/>
              </a:rPr>
              <a:t>Il ne s’agit pas de transmettre une vision, mais de toucher les gens à travers une image</a:t>
            </a:r>
            <a:endParaRPr lang="fr-FR" sz="2400" b="1" dirty="0">
              <a:solidFill>
                <a:srgbClr val="FFFF00"/>
              </a:solidFill>
              <a:latin typeface="Chiller" pitchFamily="82" charset="0"/>
            </a:endParaRPr>
          </a:p>
        </p:txBody>
      </p:sp>
      <p:sp>
        <p:nvSpPr>
          <p:cNvPr id="7" name="ZoneTexte 6"/>
          <p:cNvSpPr txBox="1"/>
          <p:nvPr/>
        </p:nvSpPr>
        <p:spPr>
          <a:xfrm>
            <a:off x="6372000" y="2952000"/>
            <a:ext cx="2088133" cy="600164"/>
          </a:xfrm>
          <a:prstGeom prst="rect">
            <a:avLst/>
          </a:prstGeom>
          <a:noFill/>
        </p:spPr>
        <p:txBody>
          <a:bodyPr wrap="square" rtlCol="0">
            <a:spAutoFit/>
          </a:bodyPr>
          <a:lstStyle/>
          <a:p>
            <a:pPr algn="ctr"/>
            <a:r>
              <a:rPr lang="fr-FR" sz="1100" b="1" dirty="0" smtClean="0">
                <a:ln w="0">
                  <a:noFill/>
                </a:ln>
                <a:latin typeface="Arial Narrow" pitchFamily="34" charset="0"/>
              </a:rPr>
              <a:t>Photos  prises  par  différents  participants</a:t>
            </a:r>
          </a:p>
          <a:p>
            <a:pPr algn="ctr"/>
            <a:r>
              <a:rPr lang="fr-FR" sz="1100" b="1" dirty="0" smtClean="0">
                <a:ln w="0">
                  <a:noFill/>
                </a:ln>
                <a:latin typeface="Arial Narrow" pitchFamily="34" charset="0"/>
              </a:rPr>
              <a:t>pour  le  plaisir  de  partager  </a:t>
            </a:r>
            <a:endParaRPr lang="fr-FR" sz="1100" b="1" dirty="0">
              <a:ln w="0">
                <a:noFill/>
              </a:ln>
              <a:latin typeface="Arial Narrow" pitchFamily="34" charset="0"/>
            </a:endParaRPr>
          </a:p>
        </p:txBody>
      </p:sp>
      <p:pic>
        <p:nvPicPr>
          <p:cNvPr id="19" name="Image 18" descr="pngtree-beautiful-carnival-mask-png-image_6594610.png"/>
          <p:cNvPicPr>
            <a:picLocks noChangeAspect="1"/>
          </p:cNvPicPr>
          <p:nvPr/>
        </p:nvPicPr>
        <p:blipFill>
          <a:blip r:embed="rId5" cstate="print"/>
          <a:stretch>
            <a:fillRect/>
          </a:stretch>
        </p:blipFill>
        <p:spPr>
          <a:xfrm>
            <a:off x="2772000" y="3456000"/>
            <a:ext cx="1476000" cy="1476000"/>
          </a:xfrm>
          <a:prstGeom prst="rect">
            <a:avLst/>
          </a:prstGeom>
        </p:spPr>
      </p:pic>
      <p:pic>
        <p:nvPicPr>
          <p:cNvPr id="20" name="Image 19" descr="tumblr_pb9flmNDWI1qfmbfwo7_640.gif"/>
          <p:cNvPicPr>
            <a:picLocks noChangeAspect="1"/>
          </p:cNvPicPr>
          <p:nvPr/>
        </p:nvPicPr>
        <p:blipFill>
          <a:blip r:embed="rId6" cstate="print"/>
          <a:stretch>
            <a:fillRect/>
          </a:stretch>
        </p:blipFill>
        <p:spPr>
          <a:xfrm>
            <a:off x="4500000" y="3751136"/>
            <a:ext cx="1872208" cy="936000"/>
          </a:xfrm>
          <a:prstGeom prst="rect">
            <a:avLst/>
          </a:prstGeom>
        </p:spPr>
      </p:pic>
      <p:pic>
        <p:nvPicPr>
          <p:cNvPr id="22" name="Image 21" descr="tumblr_p5g920VOa91qfmbfwo6_640.gif"/>
          <p:cNvPicPr preferRelativeResize="0">
            <a:picLocks/>
          </p:cNvPicPr>
          <p:nvPr/>
        </p:nvPicPr>
        <p:blipFill>
          <a:blip r:embed="rId7" cstate="print"/>
          <a:stretch>
            <a:fillRect/>
          </a:stretch>
        </p:blipFill>
        <p:spPr>
          <a:xfrm rot="720000">
            <a:off x="5879226" y="3816000"/>
            <a:ext cx="1656000" cy="1080000"/>
          </a:xfrm>
          <a:prstGeom prst="rect">
            <a:avLst/>
          </a:prstGeom>
        </p:spPr>
      </p:pic>
      <p:pic>
        <p:nvPicPr>
          <p:cNvPr id="23" name="Image 22" descr="carnival_mask_PNG58.png"/>
          <p:cNvPicPr preferRelativeResize="0">
            <a:picLocks/>
          </p:cNvPicPr>
          <p:nvPr/>
        </p:nvPicPr>
        <p:blipFill>
          <a:blip r:embed="rId8" cstate="print"/>
          <a:stretch>
            <a:fillRect/>
          </a:stretch>
        </p:blipFill>
        <p:spPr>
          <a:xfrm rot="-900000">
            <a:off x="7506219" y="4606418"/>
            <a:ext cx="288000" cy="180000"/>
          </a:xfrm>
          <a:prstGeom prst="rect">
            <a:avLst/>
          </a:prstGeom>
        </p:spPr>
      </p:pic>
      <p:pic>
        <p:nvPicPr>
          <p:cNvPr id="24" name="Image 23" descr="unnamed (1).gif"/>
          <p:cNvPicPr>
            <a:picLocks noChangeAspect="1"/>
          </p:cNvPicPr>
          <p:nvPr/>
        </p:nvPicPr>
        <p:blipFill>
          <a:blip r:embed="rId9" cstate="print"/>
          <a:stretch>
            <a:fillRect/>
          </a:stretch>
        </p:blipFill>
        <p:spPr>
          <a:xfrm rot="-780000">
            <a:off x="3996000" y="4860000"/>
            <a:ext cx="524575" cy="540000"/>
          </a:xfrm>
          <a:prstGeom prst="rect">
            <a:avLst/>
          </a:prstGeom>
        </p:spPr>
      </p:pic>
      <p:pic>
        <p:nvPicPr>
          <p:cNvPr id="25" name="Image 24" descr="carnival_mask_PNG86.png"/>
          <p:cNvPicPr>
            <a:picLocks noChangeAspect="1"/>
          </p:cNvPicPr>
          <p:nvPr/>
        </p:nvPicPr>
        <p:blipFill>
          <a:blip r:embed="rId10" cstate="print"/>
          <a:stretch>
            <a:fillRect/>
          </a:stretch>
        </p:blipFill>
        <p:spPr>
          <a:xfrm rot="180000" flipH="1">
            <a:off x="1908000" y="2844000"/>
            <a:ext cx="432000" cy="432000"/>
          </a:xfrm>
          <a:prstGeom prst="rect">
            <a:avLst/>
          </a:prstGeom>
        </p:spPr>
      </p:pic>
      <p:pic>
        <p:nvPicPr>
          <p:cNvPr id="26" name="Image 25" descr="Wappen_Basel-Stadt_matt.svg.png"/>
          <p:cNvPicPr>
            <a:picLocks noChangeAspect="1"/>
          </p:cNvPicPr>
          <p:nvPr/>
        </p:nvPicPr>
        <p:blipFill>
          <a:blip r:embed="rId11" cstate="print"/>
          <a:stretch>
            <a:fillRect/>
          </a:stretch>
        </p:blipFill>
        <p:spPr>
          <a:xfrm>
            <a:off x="432000" y="3600000"/>
            <a:ext cx="661377" cy="792000"/>
          </a:xfrm>
          <a:prstGeom prst="rect">
            <a:avLst/>
          </a:prstGeom>
        </p:spPr>
      </p:pic>
      <p:pic>
        <p:nvPicPr>
          <p:cNvPr id="27" name="Image 26" descr="Armoiries_des_Deux_Bâle.png"/>
          <p:cNvPicPr>
            <a:picLocks noChangeAspect="1"/>
          </p:cNvPicPr>
          <p:nvPr/>
        </p:nvPicPr>
        <p:blipFill>
          <a:blip r:embed="rId12" cstate="print"/>
          <a:stretch>
            <a:fillRect/>
          </a:stretch>
        </p:blipFill>
        <p:spPr>
          <a:xfrm>
            <a:off x="431949" y="4500000"/>
            <a:ext cx="652795" cy="792000"/>
          </a:xfrm>
          <a:prstGeom prst="rect">
            <a:avLst/>
          </a:prstGeom>
        </p:spPr>
      </p:pic>
      <p:sp>
        <p:nvSpPr>
          <p:cNvPr id="16" name="Rectangle 15"/>
          <p:cNvSpPr/>
          <p:nvPr/>
        </p:nvSpPr>
        <p:spPr>
          <a:xfrm>
            <a:off x="5004000" y="1224335"/>
            <a:ext cx="3456384" cy="828112"/>
          </a:xfrm>
          <a:prstGeom prst="rect">
            <a:avLst/>
          </a:prstGeom>
        </p:spPr>
        <p:txBody>
          <a:bodyPr wrap="square">
            <a:prstTxWarp prst="textPlain">
              <a:avLst/>
            </a:prstTxWarp>
            <a:spAutoFit/>
          </a:bodyPr>
          <a:lstStyle/>
          <a:p>
            <a:r>
              <a:rPr lang="fr-FR" sz="3600" dirty="0" smtClean="0">
                <a:ln w="31750">
                  <a:solidFill>
                    <a:schemeClr val="tx1"/>
                  </a:solidFill>
                </a:ln>
                <a:solidFill>
                  <a:srgbClr val="C00000"/>
                </a:solidFill>
                <a:latin typeface="Broadway" pitchFamily="82" charset="0"/>
              </a:rPr>
              <a:t>Carnaval</a:t>
            </a:r>
            <a:endParaRPr lang="fr-FR" sz="3600" dirty="0">
              <a:ln w="31750">
                <a:solidFill>
                  <a:schemeClr val="tx1"/>
                </a:solidFill>
              </a:ln>
              <a:solidFill>
                <a:srgbClr val="C00000"/>
              </a:solidFill>
            </a:endParaRPr>
          </a:p>
        </p:txBody>
      </p:sp>
      <p:pic>
        <p:nvPicPr>
          <p:cNvPr id="17" name="Eric Imseng bâle.wav">
            <a:hlinkClick r:id="" action="ppaction://media"/>
          </p:cNvPr>
          <p:cNvPicPr>
            <a:picLocks noRot="1" noChangeAspect="1"/>
          </p:cNvPicPr>
          <p:nvPr>
            <a:wavAudioFile r:embed="rId1" name="Eric Imseng bâle.wav"/>
          </p:nvPr>
        </p:nvPicPr>
        <p:blipFill>
          <a:blip r:embed="rId13" cstate="print"/>
          <a:stretch>
            <a:fillRect/>
          </a:stretch>
        </p:blipFill>
        <p:spPr>
          <a:xfrm>
            <a:off x="4168775" y="2728913"/>
            <a:ext cx="304800" cy="304800"/>
          </a:xfrm>
          <a:prstGeom prst="rect">
            <a:avLst/>
          </a:prstGeom>
        </p:spPr>
      </p:pic>
    </p:spTree>
  </p:cSld>
  <p:clrMapOvr>
    <a:masterClrMapping/>
  </p:clrMapOvr>
  <p:transition spd="slow" advTm="2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7"/>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2000"/>
                                  </p:stCondLst>
                                  <p:childTnLst>
                                    <p:set>
                                      <p:cBhvr>
                                        <p:cTn id="13" dur="1" fill="hold">
                                          <p:stCondLst>
                                            <p:cond delay="0"/>
                                          </p:stCondLst>
                                        </p:cTn>
                                        <p:tgtEl>
                                          <p:spTgt spid="16"/>
                                        </p:tgtEl>
                                        <p:attrNameLst>
                                          <p:attrName>style.visibility</p:attrName>
                                        </p:attrNameLst>
                                      </p:cBhvr>
                                      <p:to>
                                        <p:strVal val="visible"/>
                                      </p:to>
                                    </p:set>
                                    <p:anim to="" calcmode="lin" valueType="num">
                                      <p:cBhvr>
                                        <p:cTn id="14" dur="1" fill="hold"/>
                                        <p:tgtEl>
                                          <p:spTgt spid="16"/>
                                        </p:tgtEl>
                                        <p:attrNameLst>
                                          <p:attrName/>
                                        </p:attrNameLst>
                                      </p:cBhvr>
                                    </p:anim>
                                  </p:childTnLst>
                                </p:cTn>
                              </p:par>
                            </p:childTnLst>
                          </p:cTn>
                        </p:par>
                        <p:par>
                          <p:cTn id="15" fill="hold">
                            <p:stCondLst>
                              <p:cond delay="45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10700"/>
                            </p:stCondLst>
                            <p:childTnLst>
                              <p:par>
                                <p:cTn id="22" presetID="24" presetClass="entr" presetSubtype="0" fill="hold" nodeType="afterEffect">
                                  <p:stCondLst>
                                    <p:cond delay="2000"/>
                                  </p:stCondLst>
                                  <p:childTnLst>
                                    <p:set>
                                      <p:cBhvr>
                                        <p:cTn id="23" dur="1" fill="hold">
                                          <p:stCondLst>
                                            <p:cond delay="0"/>
                                          </p:stCondLst>
                                        </p:cTn>
                                        <p:tgtEl>
                                          <p:spTgt spid="26"/>
                                        </p:tgtEl>
                                        <p:attrNameLst>
                                          <p:attrName>style.visibility</p:attrName>
                                        </p:attrNameLst>
                                      </p:cBhvr>
                                      <p:to>
                                        <p:strVal val="visible"/>
                                      </p:to>
                                    </p:set>
                                    <p:anim to="" calcmode="lin" valueType="num">
                                      <p:cBhvr>
                                        <p:cTn id="24" dur="1" fill="hold"/>
                                        <p:tgtEl>
                                          <p:spTgt spid="26"/>
                                        </p:tgtEl>
                                        <p:attrNameLst>
                                          <p:attrName/>
                                        </p:attrNameLst>
                                      </p:cBhvr>
                                    </p:anim>
                                  </p:childTnLst>
                                </p:cTn>
                              </p:par>
                              <p:par>
                                <p:cTn id="25" presetID="24" presetClass="entr" presetSubtype="0" fill="hold" nodeType="withEffect">
                                  <p:stCondLst>
                                    <p:cond delay="2000"/>
                                  </p:stCondLst>
                                  <p:childTnLst>
                                    <p:set>
                                      <p:cBhvr>
                                        <p:cTn id="26" dur="1" fill="hold">
                                          <p:stCondLst>
                                            <p:cond delay="0"/>
                                          </p:stCondLst>
                                        </p:cTn>
                                        <p:tgtEl>
                                          <p:spTgt spid="27"/>
                                        </p:tgtEl>
                                        <p:attrNameLst>
                                          <p:attrName>style.visibility</p:attrName>
                                        </p:attrNameLst>
                                      </p:cBhvr>
                                      <p:to>
                                        <p:strVal val="visible"/>
                                      </p:to>
                                    </p:set>
                                    <p:anim to="" calcmode="lin" valueType="num">
                                      <p:cBhvr>
                                        <p:cTn id="27" dur="1" fill="hold"/>
                                        <p:tgtEl>
                                          <p:spTgt spid="2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par>
                          <p:cTn id="33" fill="hold">
                            <p:stCondLst>
                              <p:cond delay="500"/>
                            </p:stCondLst>
                            <p:childTnLst>
                              <p:par>
                                <p:cTn id="34" presetID="24" presetClass="entr" presetSubtype="0" fill="hold" grpId="0" nodeType="afterEffect">
                                  <p:stCondLst>
                                    <p:cond delay="4000"/>
                                  </p:stCondLst>
                                  <p:childTnLst>
                                    <p:set>
                                      <p:cBhvr>
                                        <p:cTn id="35" dur="1" fill="hold">
                                          <p:stCondLst>
                                            <p:cond delay="0"/>
                                          </p:stCondLst>
                                        </p:cTn>
                                        <p:tgtEl>
                                          <p:spTgt spid="7"/>
                                        </p:tgtEl>
                                        <p:attrNameLst>
                                          <p:attrName>style.visibility</p:attrName>
                                        </p:attrNameLst>
                                      </p:cBhvr>
                                      <p:to>
                                        <p:strVal val="visible"/>
                                      </p:to>
                                    </p:set>
                                    <p:anim to="" calcmode="lin" valueType="num">
                                      <p:cBhvr>
                                        <p:cTn id="36" dur="1" fill="hold"/>
                                        <p:tgtEl>
                                          <p:spTgt spid="7"/>
                                        </p:tgtEl>
                                        <p:attrNameLst>
                                          <p:attrName/>
                                        </p:attrNameLst>
                                      </p:cBhvr>
                                    </p:anim>
                                  </p:childTnLst>
                                </p:cTn>
                              </p:par>
                            </p:childTnLst>
                          </p:cTn>
                        </p:par>
                        <p:par>
                          <p:cTn id="37" fill="hold">
                            <p:stCondLst>
                              <p:cond delay="4500"/>
                            </p:stCondLst>
                            <p:childTnLst>
                              <p:par>
                                <p:cTn id="38" presetID="24" presetClass="entr" presetSubtype="0" fill="hold" nodeType="after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par>
                                <p:cTn id="41" presetID="24" presetClass="entr" presetSubtype="0" fill="hold" nodeType="withEffect">
                                  <p:stCondLst>
                                    <p:cond delay="2000"/>
                                  </p:stCondLst>
                                  <p:childTnLst>
                                    <p:set>
                                      <p:cBhvr>
                                        <p:cTn id="42" dur="1" fill="hold">
                                          <p:stCondLst>
                                            <p:cond delay="0"/>
                                          </p:stCondLst>
                                        </p:cTn>
                                        <p:tgtEl>
                                          <p:spTgt spid="23"/>
                                        </p:tgtEl>
                                        <p:attrNameLst>
                                          <p:attrName>style.visibility</p:attrName>
                                        </p:attrNameLst>
                                      </p:cBhvr>
                                      <p:to>
                                        <p:strVal val="visible"/>
                                      </p:to>
                                    </p:set>
                                    <p:anim to="" calcmode="lin" valueType="num">
                                      <p:cBhvr>
                                        <p:cTn id="43"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bldLst>
      <p:bldP spid="2" grpId="0"/>
      <p:bldP spid="3" grpId="0"/>
      <p:bldP spid="6" grpId="0"/>
      <p:bldP spid="7"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5000"/>
            <a:lum/>
          </a:blip>
          <a:srcRect/>
          <a:stretch>
            <a:fillRect t="-4000" b="-4000"/>
          </a:stretch>
        </a:blipFill>
        <a:effectLst/>
      </p:bgPr>
    </p:bg>
    <p:spTree>
      <p:nvGrpSpPr>
        <p:cNvPr id="1" name=""/>
        <p:cNvGrpSpPr/>
        <p:nvPr/>
      </p:nvGrpSpPr>
      <p:grpSpPr>
        <a:xfrm>
          <a:off x="0" y="0"/>
          <a:ext cx="0" cy="0"/>
          <a:chOff x="0" y="0"/>
          <a:chExt cx="0" cy="0"/>
        </a:xfrm>
      </p:grpSpPr>
      <p:sp>
        <p:nvSpPr>
          <p:cNvPr id="2" name="Rectangle 1"/>
          <p:cNvSpPr/>
          <p:nvPr/>
        </p:nvSpPr>
        <p:spPr>
          <a:xfrm>
            <a:off x="0" y="144000"/>
            <a:ext cx="8640763" cy="5632311"/>
          </a:xfrm>
          <a:prstGeom prst="rect">
            <a:avLst/>
          </a:prstGeom>
        </p:spPr>
        <p:txBody>
          <a:bodyPr wrap="square">
            <a:spAutoFit/>
          </a:bodyPr>
          <a:lstStyle/>
          <a:p>
            <a:pPr algn="ctr"/>
            <a:r>
              <a:rPr lang="fr-FR" sz="3600" dirty="0" smtClean="0">
                <a:ln w="19050">
                  <a:solidFill>
                    <a:srgbClr val="FF0000"/>
                  </a:solidFill>
                </a:ln>
                <a:solidFill>
                  <a:srgbClr val="FFFF00"/>
                </a:solidFill>
                <a:latin typeface="Franklin Gothic Heavy" pitchFamily="34" charset="0"/>
              </a:rPr>
              <a:t>Le Carnaval de Bâle, le </a:t>
            </a:r>
            <a:r>
              <a:rPr lang="fr-FR" sz="3600" dirty="0" err="1" smtClean="0">
                <a:ln w="19050">
                  <a:solidFill>
                    <a:srgbClr val="FF0000"/>
                  </a:solidFill>
                </a:ln>
                <a:solidFill>
                  <a:srgbClr val="FFFF00"/>
                </a:solidFill>
                <a:latin typeface="Franklin Gothic Heavy" pitchFamily="34" charset="0"/>
              </a:rPr>
              <a:t>Morgenstreich</a:t>
            </a:r>
            <a:r>
              <a:rPr lang="fr-FR" sz="3600" dirty="0" smtClean="0">
                <a:ln w="19050">
                  <a:solidFill>
                    <a:srgbClr val="FF0000"/>
                  </a:solidFill>
                </a:ln>
                <a:solidFill>
                  <a:srgbClr val="FFFF00"/>
                </a:solidFill>
                <a:latin typeface="Franklin Gothic Heavy" pitchFamily="34" charset="0"/>
              </a:rPr>
              <a:t> est inscrit dans l’ADN de la ville. Il est considéré comme le moteur de sa créativité culturelle et, pendant trois jours, plonge la cité rhénane dans la plus grande effervescence. Son caractère unique et sa qualité remarquable lui ont valu d’être inscrit au patrimoine mondial culturel immatériel de l’UNESCO.</a:t>
            </a:r>
            <a:r>
              <a:rPr lang="fr-FR" sz="3600" dirty="0" smtClean="0">
                <a:ln w="15875">
                  <a:solidFill>
                    <a:srgbClr val="C00000"/>
                  </a:solidFill>
                </a:ln>
                <a:solidFill>
                  <a:srgbClr val="FFFF00"/>
                </a:solidFill>
                <a:latin typeface="Fugaz One" pitchFamily="2" charset="0"/>
              </a:rPr>
              <a:t> </a:t>
            </a:r>
            <a:endParaRPr lang="fr-FR" sz="3600" dirty="0">
              <a:ln w="15875">
                <a:solidFill>
                  <a:srgbClr val="C00000"/>
                </a:solidFill>
              </a:ln>
              <a:solidFill>
                <a:srgbClr val="FFFF00"/>
              </a:solidFill>
              <a:latin typeface="Fugaz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8926495_1875585882877496_3334678873829147945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 2024-02-23 230806.jpg"/>
          <p:cNvPicPr>
            <a:picLocks noChangeAspect="1"/>
          </p:cNvPicPr>
          <p:nvPr/>
        </p:nvPicPr>
        <p:blipFill>
          <a:blip r:embed="rId2" cstate="print"/>
          <a:stretch>
            <a:fillRect/>
          </a:stretch>
        </p:blipFill>
        <p:spPr>
          <a:xfrm>
            <a:off x="1416096" y="0"/>
            <a:ext cx="580857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 2024-02-23 230910.jpg"/>
          <p:cNvPicPr>
            <a:picLocks noChangeAspect="1"/>
          </p:cNvPicPr>
          <p:nvPr/>
        </p:nvPicPr>
        <p:blipFill>
          <a:blip r:embed="rId2" cstate="print"/>
          <a:stretch>
            <a:fillRect/>
          </a:stretch>
        </p:blipFill>
        <p:spPr>
          <a:xfrm>
            <a:off x="1486930" y="0"/>
            <a:ext cx="566690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apture d’écran 2024-02-23 230945.jpg"/>
          <p:cNvPicPr>
            <a:picLocks noChangeAspect="1"/>
          </p:cNvPicPr>
          <p:nvPr/>
        </p:nvPicPr>
        <p:blipFill>
          <a:blip r:embed="rId2" cstate="print"/>
          <a:stretch>
            <a:fillRect/>
          </a:stretch>
        </p:blipFill>
        <p:spPr>
          <a:xfrm>
            <a:off x="1448594" y="18256"/>
            <a:ext cx="5743575" cy="5724525"/>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685539_10232802387259967_3732721948055093000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698384_916542063804789_7501627338759756044_n.jpg"/>
          <p:cNvPicPr>
            <a:picLocks noChangeAspect="1"/>
          </p:cNvPicPr>
          <p:nvPr/>
        </p:nvPicPr>
        <p:blipFill>
          <a:blip r:embed="rId2" cstate="print"/>
          <a:stretch>
            <a:fillRect/>
          </a:stretch>
        </p:blipFill>
        <p:spPr>
          <a:xfrm>
            <a:off x="763" y="360000"/>
            <a:ext cx="8640000" cy="50436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35022_10232802389380020_707394642614460187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768532_10232802387779980_916136831622373961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4931604_10232802387859982_2069310631558341096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7997407_7339210359434540_8943771572804552584_n.jpg"/>
          <p:cNvPicPr>
            <a:picLocks noChangeAspect="1"/>
          </p:cNvPicPr>
          <p:nvPr/>
        </p:nvPicPr>
        <p:blipFill>
          <a:blip r:embed="rId2" cstate="print"/>
          <a:stretch>
            <a:fillRect/>
          </a:stretch>
        </p:blipFill>
        <p:spPr>
          <a:xfrm>
            <a:off x="767741" y="0"/>
            <a:ext cx="710528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10555_7339210182767891_5892987522332201101_n.jpg"/>
          <p:cNvPicPr>
            <a:picLocks noChangeAspect="1"/>
          </p:cNvPicPr>
          <p:nvPr/>
        </p:nvPicPr>
        <p:blipFill>
          <a:blip r:embed="rId2" cstate="print"/>
          <a:stretch>
            <a:fillRect/>
          </a:stretch>
        </p:blipFill>
        <p:spPr>
          <a:xfrm>
            <a:off x="1494034" y="0"/>
            <a:ext cx="565269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24927_7339210932767816_3635382500489578663_n.jpg"/>
          <p:cNvPicPr>
            <a:picLocks noChangeAspect="1"/>
          </p:cNvPicPr>
          <p:nvPr/>
        </p:nvPicPr>
        <p:blipFill>
          <a:blip r:embed="rId2" cstate="print"/>
          <a:stretch>
            <a:fillRect/>
          </a:stretch>
        </p:blipFill>
        <p:spPr>
          <a:xfrm>
            <a:off x="2108850" y="0"/>
            <a:ext cx="442306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26703_7339211119434464_207170832238217404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29957_7339210206101222_5547826236600037193_n.jpg"/>
          <p:cNvPicPr>
            <a:picLocks noChangeAspect="1"/>
          </p:cNvPicPr>
          <p:nvPr/>
        </p:nvPicPr>
        <p:blipFill>
          <a:blip r:embed="rId2" cstate="print"/>
          <a:stretch>
            <a:fillRect/>
          </a:stretch>
        </p:blipFill>
        <p:spPr>
          <a:xfrm>
            <a:off x="1870613" y="0"/>
            <a:ext cx="489953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31520_7339210786101164_102386061865067073_n.jpg"/>
          <p:cNvPicPr>
            <a:picLocks noChangeAspect="1"/>
          </p:cNvPicPr>
          <p:nvPr/>
        </p:nvPicPr>
        <p:blipFill>
          <a:blip r:embed="rId2" cstate="print"/>
          <a:stretch>
            <a:fillRect/>
          </a:stretch>
        </p:blipFill>
        <p:spPr>
          <a:xfrm>
            <a:off x="122904" y="0"/>
            <a:ext cx="8394955"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32237_7339210329434543_364993971050664396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40495_7339210582767851_6114918301699247090_n.jpg"/>
          <p:cNvPicPr>
            <a:picLocks noChangeAspect="1"/>
          </p:cNvPicPr>
          <p:nvPr/>
        </p:nvPicPr>
        <p:blipFill>
          <a:blip r:embed="rId2" cstate="print"/>
          <a:stretch>
            <a:fillRect/>
          </a:stretch>
        </p:blipFill>
        <p:spPr>
          <a:xfrm>
            <a:off x="2385033" y="0"/>
            <a:ext cx="387069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54251_7339210162767893_7957536376688646708_n.jpg"/>
          <p:cNvPicPr>
            <a:picLocks noChangeAspect="1"/>
          </p:cNvPicPr>
          <p:nvPr/>
        </p:nvPicPr>
        <p:blipFill>
          <a:blip r:embed="rId2" cstate="print"/>
          <a:stretch>
            <a:fillRect/>
          </a:stretch>
        </p:blipFill>
        <p:spPr>
          <a:xfrm>
            <a:off x="2139547" y="0"/>
            <a:ext cx="436166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357266_7339211556101087_8199304673177432921_n.jpg"/>
          <p:cNvPicPr>
            <a:picLocks noChangeAspect="1"/>
          </p:cNvPicPr>
          <p:nvPr/>
        </p:nvPicPr>
        <p:blipFill>
          <a:blip r:embed="rId2" cstate="print"/>
          <a:stretch>
            <a:fillRect/>
          </a:stretch>
        </p:blipFill>
        <p:spPr>
          <a:xfrm>
            <a:off x="1519228" y="0"/>
            <a:ext cx="560230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21018_7339210302767879_6489863335512165445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28875_7339211486101094_4454058012191611792_n.jpg"/>
          <p:cNvPicPr>
            <a:picLocks noChangeAspect="1"/>
          </p:cNvPicPr>
          <p:nvPr/>
        </p:nvPicPr>
        <p:blipFill>
          <a:blip r:embed="rId2" cstate="print"/>
          <a:stretch>
            <a:fillRect/>
          </a:stretch>
        </p:blipFill>
        <p:spPr>
          <a:xfrm>
            <a:off x="1934858" y="0"/>
            <a:ext cx="477104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28884_7339209802767929_641269104341666828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33006_7339210822767827_6863284659199298246_n.jpg"/>
          <p:cNvPicPr>
            <a:picLocks noChangeAspect="1"/>
          </p:cNvPicPr>
          <p:nvPr/>
        </p:nvPicPr>
        <p:blipFill>
          <a:blip r:embed="rId2" cstate="print"/>
          <a:stretch>
            <a:fillRect/>
          </a:stretch>
        </p:blipFill>
        <p:spPr>
          <a:xfrm>
            <a:off x="1765597" y="0"/>
            <a:ext cx="510956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33782_7339209869434589_8611466164539182609_n.jpg"/>
          <p:cNvPicPr>
            <a:picLocks noChangeAspect="1"/>
          </p:cNvPicPr>
          <p:nvPr/>
        </p:nvPicPr>
        <p:blipFill>
          <a:blip r:embed="rId2" cstate="print"/>
          <a:stretch>
            <a:fillRect/>
          </a:stretch>
        </p:blipFill>
        <p:spPr>
          <a:xfrm>
            <a:off x="911767" y="0"/>
            <a:ext cx="681722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33802_7339209652767944_7154233765557658039_n.jpg"/>
          <p:cNvPicPr>
            <a:picLocks noChangeAspect="1"/>
          </p:cNvPicPr>
          <p:nvPr/>
        </p:nvPicPr>
        <p:blipFill>
          <a:blip r:embed="rId2" cstate="print"/>
          <a:stretch>
            <a:fillRect/>
          </a:stretch>
        </p:blipFill>
        <p:spPr>
          <a:xfrm>
            <a:off x="702929" y="0"/>
            <a:ext cx="723490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37507_7339209969434579_5118611531679453494_n.jpg"/>
          <p:cNvPicPr>
            <a:picLocks noChangeAspect="1"/>
          </p:cNvPicPr>
          <p:nvPr/>
        </p:nvPicPr>
        <p:blipFill>
          <a:blip r:embed="rId2" cstate="print"/>
          <a:stretch>
            <a:fillRect/>
          </a:stretch>
        </p:blipFill>
        <p:spPr>
          <a:xfrm>
            <a:off x="844555" y="0"/>
            <a:ext cx="695165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37672_7339210776101165_606394545692426705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37740_7339211076101135_1607760363038027914_n.jpg"/>
          <p:cNvPicPr>
            <a:picLocks noChangeAspect="1"/>
          </p:cNvPicPr>
          <p:nvPr/>
        </p:nvPicPr>
        <p:blipFill>
          <a:blip r:embed="rId2" cstate="print"/>
          <a:stretch>
            <a:fillRect/>
          </a:stretch>
        </p:blipFill>
        <p:spPr>
          <a:xfrm>
            <a:off x="2075821" y="0"/>
            <a:ext cx="448912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42882_7339209482767961_6134546736534075990_n.jpg"/>
          <p:cNvPicPr>
            <a:picLocks noChangeAspect="1"/>
          </p:cNvPicPr>
          <p:nvPr/>
        </p:nvPicPr>
        <p:blipFill>
          <a:blip r:embed="rId2" cstate="print"/>
          <a:stretch>
            <a:fillRect/>
          </a:stretch>
        </p:blipFill>
        <p:spPr>
          <a:xfrm>
            <a:off x="1903163" y="0"/>
            <a:ext cx="483443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52388_7339211106101132_918075651412710175_n.jpg"/>
          <p:cNvPicPr>
            <a:picLocks noChangeAspect="1"/>
          </p:cNvPicPr>
          <p:nvPr/>
        </p:nvPicPr>
        <p:blipFill>
          <a:blip r:embed="rId2" cstate="print"/>
          <a:stretch>
            <a:fillRect/>
          </a:stretch>
        </p:blipFill>
        <p:spPr>
          <a:xfrm>
            <a:off x="1461305" y="0"/>
            <a:ext cx="571815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57459_7339210009434575_1132345944008461321_n.jpg"/>
          <p:cNvPicPr>
            <a:picLocks noChangeAspect="1"/>
          </p:cNvPicPr>
          <p:nvPr/>
        </p:nvPicPr>
        <p:blipFill>
          <a:blip r:embed="rId2" cstate="print"/>
          <a:stretch>
            <a:fillRect/>
          </a:stretch>
        </p:blipFill>
        <p:spPr>
          <a:xfrm>
            <a:off x="0" y="23666"/>
            <a:ext cx="8640763" cy="5713705"/>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57768_7339209659434610_3825463823868029911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58811_7339210922767817_4585793694451752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458856_7339211246101118_1821106568082133968_n.jpg"/>
          <p:cNvPicPr>
            <a:picLocks noChangeAspect="1"/>
          </p:cNvPicPr>
          <p:nvPr/>
        </p:nvPicPr>
        <p:blipFill>
          <a:blip r:embed="rId2" cstate="print"/>
          <a:stretch>
            <a:fillRect/>
          </a:stretch>
        </p:blipFill>
        <p:spPr>
          <a:xfrm>
            <a:off x="1062994" y="0"/>
            <a:ext cx="651477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7410_7339209872767922_678178459690459693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7854_7339209496101293_3959661478833904870_n.jpg"/>
          <p:cNvPicPr>
            <a:picLocks noChangeAspect="1"/>
          </p:cNvPicPr>
          <p:nvPr/>
        </p:nvPicPr>
        <p:blipFill>
          <a:blip r:embed="rId2" cstate="print"/>
          <a:stretch>
            <a:fillRect/>
          </a:stretch>
        </p:blipFill>
        <p:spPr>
          <a:xfrm>
            <a:off x="1382252" y="0"/>
            <a:ext cx="587625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7924_7339210556101187_7400324023348323610_n.jpg"/>
          <p:cNvPicPr>
            <a:picLocks noChangeAspect="1"/>
          </p:cNvPicPr>
          <p:nvPr/>
        </p:nvPicPr>
        <p:blipFill>
          <a:blip r:embed="rId2" cstate="print"/>
          <a:stretch>
            <a:fillRect/>
          </a:stretch>
        </p:blipFill>
        <p:spPr>
          <a:xfrm>
            <a:off x="2143667" y="0"/>
            <a:ext cx="435342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8050_7339211359434440_9208879158332221373_n.jpg"/>
          <p:cNvPicPr>
            <a:picLocks noChangeAspect="1"/>
          </p:cNvPicPr>
          <p:nvPr/>
        </p:nvPicPr>
        <p:blipFill>
          <a:blip r:embed="rId2" cstate="print"/>
          <a:stretch>
            <a:fillRect/>
          </a:stretch>
        </p:blipFill>
        <p:spPr>
          <a:xfrm>
            <a:off x="1507832" y="0"/>
            <a:ext cx="562509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8121_7339211529434423_1110971298219237813_n.jpg"/>
          <p:cNvPicPr>
            <a:picLocks noChangeAspect="1"/>
          </p:cNvPicPr>
          <p:nvPr/>
        </p:nvPicPr>
        <p:blipFill>
          <a:blip r:embed="rId2" cstate="print"/>
          <a:stretch>
            <a:fillRect/>
          </a:stretch>
        </p:blipFill>
        <p:spPr>
          <a:xfrm>
            <a:off x="2061151" y="0"/>
            <a:ext cx="4518461"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9002_3778934909018733_8792215798132954776_n.jpg"/>
          <p:cNvPicPr>
            <a:picLocks noChangeAspect="1"/>
          </p:cNvPicPr>
          <p:nvPr/>
        </p:nvPicPr>
        <p:blipFill>
          <a:blip r:embed="rId2" cstate="print"/>
          <a:stretch>
            <a:fillRect/>
          </a:stretch>
        </p:blipFill>
        <p:spPr>
          <a:xfrm>
            <a:off x="2160000" y="0"/>
            <a:ext cx="4325412"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9200_7339210042767905_531677540486988160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9405_7339210979434478_3404263345273850026_n.jpg"/>
          <p:cNvPicPr>
            <a:picLocks noChangeAspect="1"/>
          </p:cNvPicPr>
          <p:nvPr/>
        </p:nvPicPr>
        <p:blipFill>
          <a:blip r:embed="rId2" cstate="print"/>
          <a:stretch>
            <a:fillRect/>
          </a:stretch>
        </p:blipFill>
        <p:spPr>
          <a:xfrm>
            <a:off x="777343" y="0"/>
            <a:ext cx="708607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9531_7339210539434522_5951742206329216974_n.jpg"/>
          <p:cNvPicPr>
            <a:picLocks noChangeAspect="1"/>
          </p:cNvPicPr>
          <p:nvPr/>
        </p:nvPicPr>
        <p:blipFill>
          <a:blip r:embed="rId2" cstate="print"/>
          <a:stretch>
            <a:fillRect/>
          </a:stretch>
        </p:blipFill>
        <p:spPr>
          <a:xfrm>
            <a:off x="1516956" y="0"/>
            <a:ext cx="560685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599948_7339209479434628_1889988327565880821_n.jpg"/>
          <p:cNvPicPr>
            <a:picLocks noChangeAspect="1"/>
          </p:cNvPicPr>
          <p:nvPr/>
        </p:nvPicPr>
        <p:blipFill>
          <a:blip r:embed="rId2" cstate="print"/>
          <a:stretch>
            <a:fillRect/>
          </a:stretch>
        </p:blipFill>
        <p:spPr>
          <a:xfrm>
            <a:off x="2041790" y="0"/>
            <a:ext cx="455718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00783_7339211372767772_148685213196714953_n.jpg"/>
          <p:cNvPicPr>
            <a:picLocks noChangeAspect="1"/>
          </p:cNvPicPr>
          <p:nvPr/>
        </p:nvPicPr>
        <p:blipFill>
          <a:blip r:embed="rId2" cstate="print"/>
          <a:stretch>
            <a:fillRect/>
          </a:stretch>
        </p:blipFill>
        <p:spPr>
          <a:xfrm>
            <a:off x="2151860" y="0"/>
            <a:ext cx="433704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01572_7339209626101280_339057245999759042_n.jpg"/>
          <p:cNvPicPr>
            <a:picLocks noChangeAspect="1"/>
          </p:cNvPicPr>
          <p:nvPr/>
        </p:nvPicPr>
        <p:blipFill>
          <a:blip r:embed="rId2" cstate="print"/>
          <a:stretch>
            <a:fillRect/>
          </a:stretch>
        </p:blipFill>
        <p:spPr>
          <a:xfrm>
            <a:off x="2026670" y="0"/>
            <a:ext cx="458742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06379_907961677470234_4002950195283387268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0461_7386061044779776_4312014923257301155_n.jpg"/>
          <p:cNvPicPr>
            <a:picLocks noChangeAspect="1"/>
          </p:cNvPicPr>
          <p:nvPr/>
        </p:nvPicPr>
        <p:blipFill>
          <a:blip r:embed="rId2" cstate="print"/>
          <a:stretch>
            <a:fillRect/>
          </a:stretch>
        </p:blipFill>
        <p:spPr>
          <a:xfrm>
            <a:off x="763" y="828000"/>
            <a:ext cx="8640000" cy="4095759"/>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639662_7386061688113045_4254643378942878244_n.jpg"/>
          <p:cNvPicPr>
            <a:picLocks noChangeAspect="1"/>
          </p:cNvPicPr>
          <p:nvPr/>
        </p:nvPicPr>
        <p:blipFill>
          <a:blip r:embed="rId2" cstate="print"/>
          <a:stretch>
            <a:fillRect/>
          </a:stretch>
        </p:blipFill>
        <p:spPr>
          <a:xfrm>
            <a:off x="1944000" y="1038"/>
            <a:ext cx="4760328" cy="5760000"/>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8710027_1875585842877500_4933410502631963250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4608413" y="3456583"/>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2003</a:t>
            </a:r>
            <a:endParaRPr lang="fr-FR" sz="1100" dirty="0">
              <a:solidFill>
                <a:srgbClr val="FF0000"/>
              </a:solidFill>
              <a:latin typeface="Rockwell" pitchFamily="18" charset="0"/>
            </a:endParaRPr>
          </a:p>
        </p:txBody>
      </p:sp>
      <p:sp>
        <p:nvSpPr>
          <p:cNvPr id="8" name="ZoneTexte 7"/>
          <p:cNvSpPr txBox="1"/>
          <p:nvPr/>
        </p:nvSpPr>
        <p:spPr>
          <a:xfrm>
            <a:off x="6480621" y="5256783"/>
            <a:ext cx="896399" cy="276999"/>
          </a:xfrm>
          <a:prstGeom prst="rect">
            <a:avLst/>
          </a:prstGeom>
          <a:noFill/>
        </p:spPr>
        <p:txBody>
          <a:bodyPr wrap="none" rtlCol="0">
            <a:spAutoFit/>
          </a:bodyPr>
          <a:lstStyle/>
          <a:p>
            <a:r>
              <a:rPr lang="fr-FR" sz="1200" b="1" dirty="0" smtClean="0">
                <a:solidFill>
                  <a:srgbClr val="FF0000"/>
                </a:solidFill>
              </a:rPr>
              <a:t>25.02.2024</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5328493" y="20164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0" y="144215"/>
            <a:ext cx="4500421" cy="1754324"/>
          </a:xfrm>
          <a:prstGeom prst="rect">
            <a:avLst/>
          </a:prstGeom>
          <a:noFill/>
        </p:spPr>
        <p:txBody>
          <a:bodyPr wrap="square" lIns="91439" tIns="45719" rIns="91439" bIns="45719" rtlCol="0">
            <a:spAutoFit/>
          </a:bodyPr>
          <a:lstStyle/>
          <a:p>
            <a:pPr algn="ctr"/>
            <a:r>
              <a:rPr lang="fr-FR" sz="3600" dirty="0" err="1" smtClean="0">
                <a:ln w="19050">
                  <a:solidFill>
                    <a:schemeClr val="tx1"/>
                  </a:solidFill>
                </a:ln>
                <a:solidFill>
                  <a:srgbClr val="FFFF00"/>
                </a:solidFill>
                <a:latin typeface="Permanent Marker" pitchFamily="2" charset="0"/>
                <a:ea typeface="Permanent Marker" pitchFamily="2" charset="0"/>
              </a:rPr>
              <a:t>Morgensteich</a:t>
            </a:r>
            <a:endParaRPr lang="fr-FR" sz="3600" dirty="0" smtClean="0">
              <a:ln w="19050">
                <a:solidFill>
                  <a:schemeClr val="tx1"/>
                </a:solidFill>
              </a:ln>
              <a:solidFill>
                <a:srgbClr val="FFFF00"/>
              </a:solidFill>
              <a:latin typeface="Permanent Marker" pitchFamily="2" charset="0"/>
              <a:ea typeface="Permanent Marker" pitchFamily="2" charset="0"/>
            </a:endParaRPr>
          </a:p>
          <a:p>
            <a:pPr algn="ctr"/>
            <a:r>
              <a:rPr lang="fr-FR" sz="3600" dirty="0" smtClean="0">
                <a:ln w="19050">
                  <a:solidFill>
                    <a:schemeClr val="tx1"/>
                  </a:solidFill>
                </a:ln>
                <a:solidFill>
                  <a:srgbClr val="FFFF00"/>
                </a:solidFill>
                <a:latin typeface="Permanent Marker" pitchFamily="2" charset="0"/>
                <a:ea typeface="Permanent Marker" pitchFamily="2" charset="0"/>
              </a:rPr>
              <a:t>Basler Fasnacht  music 2024</a:t>
            </a:r>
            <a:endParaRPr lang="fr-FR" sz="3600" dirty="0">
              <a:ln w="19050">
                <a:solidFill>
                  <a:schemeClr val="tx1"/>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612000" y="2592487"/>
            <a:ext cx="2880000" cy="1440000"/>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18" name="Image 17" descr="f1daPhotographe.gif"/>
          <p:cNvPicPr>
            <a:picLocks noChangeAspect="1"/>
          </p:cNvPicPr>
          <p:nvPr/>
        </p:nvPicPr>
        <p:blipFill>
          <a:blip r:embed="rId6" cstate="print"/>
          <a:stretch>
            <a:fillRect/>
          </a:stretch>
        </p:blipFill>
        <p:spPr>
          <a:xfrm flipH="1">
            <a:off x="6480621" y="216223"/>
            <a:ext cx="1980000" cy="1980000"/>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019-02-17_192357.jpg"/>
          <p:cNvPicPr>
            <a:picLocks noChangeAspect="1"/>
          </p:cNvPicPr>
          <p:nvPr/>
        </p:nvPicPr>
        <p:blipFill>
          <a:blip r:embed="rId2" cstate="print"/>
          <a:stretch>
            <a:fillRect/>
          </a:stretch>
        </p:blipFill>
        <p:spPr>
          <a:xfrm>
            <a:off x="0" y="451490"/>
            <a:ext cx="8640763" cy="4858057"/>
          </a:xfrm>
          <a:prstGeom prst="rect">
            <a:avLst/>
          </a:prstGeom>
        </p:spPr>
      </p:pic>
    </p:spTree>
  </p:cSld>
  <p:clrMapOvr>
    <a:masterClrMapping/>
  </p:clrMapOvr>
  <p:transition spd="slow" advTm="4000">
    <p:diamond/>
  </p:transition>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4495</TotalTime>
  <Words>98</Words>
  <Application>Microsoft Office PowerPoint</Application>
  <PresentationFormat>Personnalisé</PresentationFormat>
  <Paragraphs>14</Paragraphs>
  <Slides>54</Slides>
  <Notes>0</Notes>
  <HiddenSlides>0</HiddenSlides>
  <MMClips>1</MMClips>
  <ScaleCrop>false</ScaleCrop>
  <HeadingPairs>
    <vt:vector size="4" baseType="variant">
      <vt:variant>
        <vt:lpstr>Thème</vt:lpstr>
      </vt:variant>
      <vt:variant>
        <vt:i4>2</vt:i4>
      </vt:variant>
      <vt:variant>
        <vt:lpstr>Titres des diapositives</vt:lpstr>
      </vt:variant>
      <vt:variant>
        <vt:i4>54</vt:i4>
      </vt:variant>
    </vt:vector>
  </HeadingPairs>
  <TitlesOfParts>
    <vt:vector size="56"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458</cp:revision>
  <dcterms:created xsi:type="dcterms:W3CDTF">2020-01-17T12:16:53Z</dcterms:created>
  <dcterms:modified xsi:type="dcterms:W3CDTF">2024-02-28T12:36:26Z</dcterms:modified>
</cp:coreProperties>
</file>