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9" r:id="rId3"/>
    <p:sldId id="280" r:id="rId4"/>
    <p:sldId id="260" r:id="rId5"/>
    <p:sldId id="261" r:id="rId6"/>
    <p:sldId id="262" r:id="rId7"/>
    <p:sldId id="263" r:id="rId8"/>
    <p:sldId id="264" r:id="rId9"/>
    <p:sldId id="265" r:id="rId10"/>
    <p:sldId id="266" r:id="rId11"/>
    <p:sldId id="267" r:id="rId12"/>
    <p:sldId id="268" r:id="rId13"/>
    <p:sldId id="269" r:id="rId14"/>
    <p:sldId id="270" r:id="rId15"/>
    <p:sldId id="281" r:id="rId16"/>
    <p:sldId id="271" r:id="rId17"/>
    <p:sldId id="273" r:id="rId18"/>
    <p:sldId id="274" r:id="rId19"/>
    <p:sldId id="275" r:id="rId20"/>
    <p:sldId id="276" r:id="rId21"/>
    <p:sldId id="277" r:id="rId22"/>
    <p:sldId id="278" r:id="rId23"/>
    <p:sldId id="279" r:id="rId24"/>
    <p:sldId id="272" r:id="rId25"/>
    <p:sldId id="283" r:id="rId26"/>
    <p:sldId id="284" r:id="rId27"/>
    <p:sldId id="285" r:id="rId28"/>
    <p:sldId id="258" r:id="rId2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O0cxN1MC9yL55syqOw98jA==" hashData="UcIizdh8FpDaG9JLk5Ctqq+usd90uFi3R7b+5pL5PbPzpP6VbZBYOQThZZTUG5hkQZWhjvAoHe3OC26fk08nt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7" autoAdjust="0"/>
    <p:restoredTop sz="94660"/>
  </p:normalViewPr>
  <p:slideViewPr>
    <p:cSldViewPr snapToGrid="0">
      <p:cViewPr varScale="1">
        <p:scale>
          <a:sx n="77" d="100"/>
          <a:sy n="77" d="100"/>
        </p:scale>
        <p:origin x="150"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en-US" dirty="0"/>
          </a:p>
        </p:txBody>
      </p:sp>
      <p:sp>
        <p:nvSpPr>
          <p:cNvPr id="4" name="Date Placeholder 3"/>
          <p:cNvSpPr>
            <a:spLocks noGrp="1"/>
          </p:cNvSpPr>
          <p:nvPr>
            <p:ph type="dt" sz="half" idx="10"/>
          </p:nvPr>
        </p:nvSpPr>
        <p:spPr/>
        <p:txBody>
          <a:bodyPr/>
          <a:lstStyle/>
          <a:p>
            <a:fld id="{3E16D2E3-E46F-497A-BBD8-36EF702E2192}" type="datetimeFigureOut">
              <a:rPr lang="fr-FR" smtClean="0"/>
              <a:t>19/02/2024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D8328BC1-EE09-448A-8B82-0FA5ECFD0AFA}" type="slidenum">
              <a:rPr lang="fr-FR" smtClean="0"/>
              <a:t>‹N°›</a:t>
            </a:fld>
            <a:endParaRPr lang="fr-FR"/>
          </a:p>
        </p:txBody>
      </p:sp>
    </p:spTree>
    <p:extLst>
      <p:ext uri="{BB962C8B-B14F-4D97-AF65-F5344CB8AC3E}">
        <p14:creationId xmlns:p14="http://schemas.microsoft.com/office/powerpoint/2010/main" val="3515737254"/>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3E16D2E3-E46F-497A-BBD8-36EF702E2192}" type="datetimeFigureOut">
              <a:rPr lang="fr-FR" smtClean="0"/>
              <a:t>19/02/2024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D8328BC1-EE09-448A-8B82-0FA5ECFD0AFA}" type="slidenum">
              <a:rPr lang="fr-FR" smtClean="0"/>
              <a:t>‹N°›</a:t>
            </a:fld>
            <a:endParaRPr lang="fr-FR"/>
          </a:p>
        </p:txBody>
      </p:sp>
    </p:spTree>
    <p:extLst>
      <p:ext uri="{BB962C8B-B14F-4D97-AF65-F5344CB8AC3E}">
        <p14:creationId xmlns:p14="http://schemas.microsoft.com/office/powerpoint/2010/main" val="3885716882"/>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3E16D2E3-E46F-497A-BBD8-36EF702E2192}" type="datetimeFigureOut">
              <a:rPr lang="fr-FR" smtClean="0"/>
              <a:t>19/02/2024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D8328BC1-EE09-448A-8B82-0FA5ECFD0AFA}" type="slidenum">
              <a:rPr lang="fr-FR" smtClean="0"/>
              <a:t>‹N°›</a:t>
            </a:fld>
            <a:endParaRPr lang="fr-FR"/>
          </a:p>
        </p:txBody>
      </p:sp>
    </p:spTree>
    <p:extLst>
      <p:ext uri="{BB962C8B-B14F-4D97-AF65-F5344CB8AC3E}">
        <p14:creationId xmlns:p14="http://schemas.microsoft.com/office/powerpoint/2010/main" val="4144500557"/>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3E16D2E3-E46F-497A-BBD8-36EF702E2192}" type="datetimeFigureOut">
              <a:rPr lang="fr-FR" smtClean="0"/>
              <a:t>19/02/2024</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D8328BC1-EE09-448A-8B82-0FA5ECFD0AFA}" type="slidenum">
              <a:rPr lang="fr-FR" smtClean="0"/>
              <a:t>‹N°›</a:t>
            </a:fld>
            <a:endParaRPr lang="fr-FR"/>
          </a:p>
        </p:txBody>
      </p:sp>
    </p:spTree>
    <p:extLst>
      <p:ext uri="{BB962C8B-B14F-4D97-AF65-F5344CB8AC3E}">
        <p14:creationId xmlns:p14="http://schemas.microsoft.com/office/powerpoint/2010/main" val="3584447632"/>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3E16D2E3-E46F-497A-BBD8-36EF702E2192}" type="datetimeFigureOut">
              <a:rPr lang="fr-FR" smtClean="0"/>
              <a:t>19/02/2024</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D8328BC1-EE09-448A-8B82-0FA5ECFD0AFA}" type="slidenum">
              <a:rPr lang="fr-FR" smtClean="0"/>
              <a:t>‹N°›</a:t>
            </a:fld>
            <a:endParaRPr lang="fr-FR"/>
          </a:p>
        </p:txBody>
      </p:sp>
    </p:spTree>
    <p:extLst>
      <p:ext uri="{BB962C8B-B14F-4D97-AF65-F5344CB8AC3E}">
        <p14:creationId xmlns:p14="http://schemas.microsoft.com/office/powerpoint/2010/main" val="3582661369"/>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3E16D2E3-E46F-497A-BBD8-36EF702E2192}" type="datetimeFigureOut">
              <a:rPr lang="fr-FR" smtClean="0"/>
              <a:t>19/02/2024</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D8328BC1-EE09-448A-8B82-0FA5ECFD0AFA}" type="slidenum">
              <a:rPr lang="fr-FR" smtClean="0"/>
              <a:t>‹N°›</a:t>
            </a:fld>
            <a:endParaRPr lang="fr-FR"/>
          </a:p>
        </p:txBody>
      </p:sp>
    </p:spTree>
    <p:extLst>
      <p:ext uri="{BB962C8B-B14F-4D97-AF65-F5344CB8AC3E}">
        <p14:creationId xmlns:p14="http://schemas.microsoft.com/office/powerpoint/2010/main" val="989195806"/>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E16D2E3-E46F-497A-BBD8-36EF702E2192}" type="datetimeFigureOut">
              <a:rPr lang="fr-FR" smtClean="0"/>
              <a:t>19/02/2024</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D8328BC1-EE09-448A-8B82-0FA5ECFD0AFA}" type="slidenum">
              <a:rPr lang="fr-FR" smtClean="0"/>
              <a:t>‹N°›</a:t>
            </a:fld>
            <a:endParaRPr lang="fr-FR"/>
          </a:p>
        </p:txBody>
      </p:sp>
    </p:spTree>
    <p:extLst>
      <p:ext uri="{BB962C8B-B14F-4D97-AF65-F5344CB8AC3E}">
        <p14:creationId xmlns:p14="http://schemas.microsoft.com/office/powerpoint/2010/main" val="3936988948"/>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3E16D2E3-E46F-497A-BBD8-36EF702E2192}" type="datetimeFigureOut">
              <a:rPr lang="fr-FR" smtClean="0"/>
              <a:t>19/02/2024</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D8328BC1-EE09-448A-8B82-0FA5ECFD0AFA}" type="slidenum">
              <a:rPr lang="fr-FR" smtClean="0"/>
              <a:t>‹N°›</a:t>
            </a:fld>
            <a:endParaRPr lang="fr-FR"/>
          </a:p>
        </p:txBody>
      </p:sp>
    </p:spTree>
    <p:extLst>
      <p:ext uri="{BB962C8B-B14F-4D97-AF65-F5344CB8AC3E}">
        <p14:creationId xmlns:p14="http://schemas.microsoft.com/office/powerpoint/2010/main" val="2594751876"/>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3E16D2E3-E46F-497A-BBD8-36EF702E2192}" type="datetimeFigureOut">
              <a:rPr lang="fr-FR" smtClean="0"/>
              <a:t>19/02/2024</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D8328BC1-EE09-448A-8B82-0FA5ECFD0AFA}" type="slidenum">
              <a:rPr lang="fr-FR" smtClean="0"/>
              <a:t>‹N°›</a:t>
            </a:fld>
            <a:endParaRPr lang="fr-FR"/>
          </a:p>
        </p:txBody>
      </p:sp>
    </p:spTree>
    <p:extLst>
      <p:ext uri="{BB962C8B-B14F-4D97-AF65-F5344CB8AC3E}">
        <p14:creationId xmlns:p14="http://schemas.microsoft.com/office/powerpoint/2010/main" val="374821623"/>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3E16D2E3-E46F-497A-BBD8-36EF702E2192}" type="datetimeFigureOut">
              <a:rPr lang="fr-FR" smtClean="0"/>
              <a:t>19/02/2024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D8328BC1-EE09-448A-8B82-0FA5ECFD0AFA}" type="slidenum">
              <a:rPr lang="fr-FR" smtClean="0"/>
              <a:t>‹N°›</a:t>
            </a:fld>
            <a:endParaRPr lang="fr-FR"/>
          </a:p>
        </p:txBody>
      </p:sp>
    </p:spTree>
    <p:extLst>
      <p:ext uri="{BB962C8B-B14F-4D97-AF65-F5344CB8AC3E}">
        <p14:creationId xmlns:p14="http://schemas.microsoft.com/office/powerpoint/2010/main" val="3563047625"/>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3E16D2E3-E46F-497A-BBD8-36EF702E2192}" type="datetimeFigureOut">
              <a:rPr lang="fr-FR" smtClean="0"/>
              <a:t>19/02/2024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D8328BC1-EE09-448A-8B82-0FA5ECFD0AFA}" type="slidenum">
              <a:rPr lang="fr-FR" smtClean="0"/>
              <a:t>‹N°›</a:t>
            </a:fld>
            <a:endParaRPr lang="fr-FR"/>
          </a:p>
        </p:txBody>
      </p:sp>
    </p:spTree>
    <p:extLst>
      <p:ext uri="{BB962C8B-B14F-4D97-AF65-F5344CB8AC3E}">
        <p14:creationId xmlns:p14="http://schemas.microsoft.com/office/powerpoint/2010/main" val="3692042260"/>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E16D2E3-E46F-497A-BBD8-36EF702E2192}" type="datetimeFigureOut">
              <a:rPr lang="fr-FR" smtClean="0"/>
              <a:t>19/02/2024</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8328BC1-EE09-448A-8B82-0FA5ECFD0AFA}" type="slidenum">
              <a:rPr lang="fr-FR" smtClean="0"/>
              <a:t>‹N°›</a:t>
            </a:fld>
            <a:endParaRPr lang="fr-FR"/>
          </a:p>
        </p:txBody>
      </p:sp>
    </p:spTree>
    <p:extLst>
      <p:ext uri="{BB962C8B-B14F-4D97-AF65-F5344CB8AC3E}">
        <p14:creationId xmlns:p14="http://schemas.microsoft.com/office/powerpoint/2010/main" val="3634056424"/>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cstate="print">
            <a:extLst>
              <a:ext uri="{28A0092B-C50C-407E-A947-70E740481C1C}">
                <a14:useLocalDpi xmlns:a14="http://schemas.microsoft.com/office/drawing/2010/main" val="0"/>
              </a:ext>
            </a:extLst>
          </a:blip>
          <a:srcRect l="13881" t="47854" r="12009" b="457"/>
          <a:stretch/>
        </p:blipFill>
        <p:spPr>
          <a:xfrm>
            <a:off x="0" y="0"/>
            <a:ext cx="12192000" cy="6858000"/>
          </a:xfrm>
          <a:prstGeom prst="rect">
            <a:avLst/>
          </a:prstGeom>
        </p:spPr>
      </p:pic>
      <p:pic>
        <p:nvPicPr>
          <p:cNvPr id="1028" name="Picture 4" descr="8d0a54ff3bd8.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413359" y="0"/>
            <a:ext cx="2430050" cy="1891431"/>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08990" y="2706624"/>
            <a:ext cx="1298448" cy="1444752"/>
          </a:xfrm>
          <a:prstGeom prst="rect">
            <a:avLst/>
          </a:prstGeom>
        </p:spPr>
      </p:pic>
      <p:pic>
        <p:nvPicPr>
          <p:cNvPr id="4" name="Image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642241" y="1891431"/>
            <a:ext cx="2924175" cy="2667000"/>
          </a:xfrm>
          <a:prstGeom prst="rect">
            <a:avLst/>
          </a:prstGeom>
        </p:spPr>
      </p:pic>
    </p:spTree>
    <p:extLst>
      <p:ext uri="{BB962C8B-B14F-4D97-AF65-F5344CB8AC3E}">
        <p14:creationId xmlns:p14="http://schemas.microsoft.com/office/powerpoint/2010/main" val="3991557613"/>
      </p:ext>
    </p:extLst>
  </p:cSld>
  <p:clrMapOvr>
    <a:masterClrMapping/>
  </p:clrMapOvr>
  <mc:AlternateContent xmlns:mc="http://schemas.openxmlformats.org/markup-compatibility/2006" xmlns:p14="http://schemas.microsoft.com/office/powerpoint/2010/main">
    <mc:Choice Requires="p14">
      <p:transition spd="slow" p14:dur="2000" advClick="0" advTm="5000">
        <p:sndAc>
          <p:stSnd>
            <p:snd r:embed="rId2" name="J'entends siffler le train - the boxer(1).wav"/>
          </p:stSnd>
        </p:sndAc>
      </p:transition>
    </mc:Choice>
    <mc:Fallback xmlns="">
      <p:transition spd="slow" advClick="0" advTm="5000">
        <p:sndAc>
          <p:stSnd>
            <p:snd r:embed="rId7" name="J'entends siffler le train - the boxer(1).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43002" y="1444555"/>
            <a:ext cx="6096000" cy="3416320"/>
          </a:xfrm>
          <a:prstGeom prst="rect">
            <a:avLst/>
          </a:prstGeom>
        </p:spPr>
        <p:txBody>
          <a:bodyPr>
            <a:spAutoFit/>
          </a:bodyPr>
          <a:lstStyle/>
          <a:p>
            <a:pPr algn="ctr"/>
            <a:r>
              <a:rPr lang="fr-FR" b="0" i="0" cap="all" dirty="0" smtClean="0">
                <a:solidFill>
                  <a:srgbClr val="A9CA54"/>
                </a:solidFill>
                <a:effectLst/>
                <a:latin typeface="Julius Sans One"/>
              </a:rPr>
              <a:t>UNE BELLE HISTOIRE...</a:t>
            </a:r>
          </a:p>
          <a:p>
            <a:pPr algn="just"/>
            <a:r>
              <a:rPr lang="fr-FR" b="0" i="0" dirty="0" smtClean="0">
                <a:effectLst/>
                <a:latin typeface="Roboto"/>
              </a:rPr>
              <a:t>Quand une passion dévorante pour les trains miniatures prend le dessus sur la raison, le réseau ferroviaire familial envahit la maison et finit par se retrouver, agrandi, perfectionné et sublimé dans le jardin qui l’entoure. </a:t>
            </a:r>
            <a:br>
              <a:rPr lang="fr-FR" b="0" i="0" dirty="0" smtClean="0">
                <a:effectLst/>
                <a:latin typeface="Roboto"/>
              </a:rPr>
            </a:br>
            <a:r>
              <a:rPr lang="fr-FR" b="0" i="0" dirty="0" smtClean="0">
                <a:effectLst/>
                <a:latin typeface="Roboto"/>
              </a:rPr>
              <a:t>Au fil du temps, après des milliers d’heures de travail, de construction, de jardinage et de réglages, c’est un formidable monde miniaturisé qui s’offre à vous.</a:t>
            </a:r>
            <a:br>
              <a:rPr lang="fr-FR" b="0" i="0" dirty="0" smtClean="0">
                <a:effectLst/>
                <a:latin typeface="Roboto"/>
              </a:rPr>
            </a:br>
            <a:endParaRPr lang="fr-FR" b="0" i="0" dirty="0" smtClean="0">
              <a:effectLst/>
              <a:latin typeface="Roboto"/>
            </a:endParaRPr>
          </a:p>
          <a:p>
            <a:r>
              <a:rPr lang="fr-FR" b="0" i="0" dirty="0" smtClean="0">
                <a:effectLst/>
                <a:latin typeface="Verdana" panose="020B0604030504040204" pitchFamily="34" charset="0"/>
              </a:rPr>
              <a:t>Le Jardin Ferroviaire de Chatte, créé en 1987 par Christian ABRIC, est devenu aujourd’hui l’un des plus beaux jardins miniatures animés d’Europe</a:t>
            </a:r>
            <a:r>
              <a:rPr lang="fr-FR" dirty="0">
                <a:latin typeface="Verdana" panose="020B0604030504040204" pitchFamily="34" charset="0"/>
              </a:rPr>
              <a:t>.</a:t>
            </a:r>
            <a:endParaRPr lang="fr-FR" b="0" i="0" dirty="0">
              <a:effectLst/>
              <a:latin typeface="Roboto"/>
            </a:endParaRPr>
          </a:p>
        </p:txBody>
      </p:sp>
      <p:pic>
        <p:nvPicPr>
          <p:cNvPr id="2050" name="Picture 2" descr="https://image.jimcdn.com/app/cms/image/transf/dimension=264x10000:format=jpg/path/s9226febed9a7ef75/image/i3638e28507850ed9/version/1555247814/imag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2029" y="1444555"/>
            <a:ext cx="5202185" cy="374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5093482"/>
      </p:ext>
    </p:extLst>
  </p:cSld>
  <p:clrMapOvr>
    <a:masterClrMapping/>
  </p:clrMapOvr>
  <mc:AlternateContent xmlns:mc="http://schemas.openxmlformats.org/markup-compatibility/2006" xmlns:p14="http://schemas.microsoft.com/office/powerpoint/2010/main">
    <mc:Choice Requires="p14">
      <p:transition spd="slow" p14:dur="2000" advClick="0" advTm="13000"/>
    </mc:Choice>
    <mc:Fallback xmlns="">
      <p:transition spd="slow" advClick="0" advTm="1300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38 - CHATTE - Jardin FerroviÃ¨re - Miniatures - Petit Train - Autres Communes"/>
          <p:cNvPicPr>
            <a:picLocks noChangeAspect="1" noChangeArrowheads="1"/>
          </p:cNvPicPr>
          <p:nvPr/>
        </p:nvPicPr>
        <p:blipFill rotWithShape="1">
          <a:blip r:embed="rId2">
            <a:extLst>
              <a:ext uri="{28A0092B-C50C-407E-A947-70E740481C1C}">
                <a14:useLocalDpi xmlns:a14="http://schemas.microsoft.com/office/drawing/2010/main" val="0"/>
              </a:ext>
            </a:extLst>
          </a:blip>
          <a:srcRect l="5398" t="11346" r="4808" b="11346"/>
          <a:stretch/>
        </p:blipFill>
        <p:spPr bwMode="auto">
          <a:xfrm>
            <a:off x="1866378" y="801666"/>
            <a:ext cx="8655485" cy="50354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1459874"/>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4904" y="1317868"/>
            <a:ext cx="6096000" cy="4247317"/>
          </a:xfrm>
          <a:prstGeom prst="rect">
            <a:avLst/>
          </a:prstGeom>
        </p:spPr>
        <p:txBody>
          <a:bodyPr>
            <a:spAutoFit/>
          </a:bodyPr>
          <a:lstStyle/>
          <a:p>
            <a:r>
              <a:rPr lang="fr-FR" dirty="0">
                <a:latin typeface="Arial" panose="020B0604020202020204" pitchFamily="34" charset="0"/>
              </a:rPr>
              <a:t>Le Jardin Ferroviaire est la réalisation d’un rêve de gosse. C’est un modèle de reconstitution à l'échelle 1/22,5ème. 30 trains de jardin se croisent, traversant, surplombant et contournant villes, rivières, routes, lacs et montagnes. </a:t>
            </a:r>
            <a:br>
              <a:rPr lang="fr-FR" dirty="0">
                <a:latin typeface="Arial" panose="020B0604020202020204" pitchFamily="34" charset="0"/>
              </a:rPr>
            </a:br>
            <a:endParaRPr lang="fr-FR" dirty="0">
              <a:latin typeface="Roboto"/>
            </a:endParaRPr>
          </a:p>
          <a:p>
            <a:r>
              <a:rPr lang="fr-FR" dirty="0">
                <a:latin typeface="Roboto"/>
              </a:rPr>
              <a:t> </a:t>
            </a:r>
          </a:p>
          <a:p>
            <a:r>
              <a:rPr lang="fr-FR" dirty="0">
                <a:latin typeface="Arial" panose="020B0604020202020204" pitchFamily="34" charset="0"/>
              </a:rPr>
              <a:t>Chaque locomotive parcoure plus de 7000 km par an sur un réseau composé de 1100 m de voies ferrées. Il nécessite une surveillance permanente. Chats, tourterelles, escargots, feuilles mortes, terroristes en culottes courtes, végétation rebelle, racines sont les ennemis quotidiens du réseau ferroviaire.</a:t>
            </a:r>
            <a:endParaRPr lang="fr-FR" dirty="0">
              <a:latin typeface="Roboto"/>
            </a:endParaRPr>
          </a:p>
          <a:p>
            <a:r>
              <a:rPr lang="fr-FR" dirty="0">
                <a:latin typeface="Roboto"/>
              </a:rPr>
              <a:t> </a:t>
            </a:r>
          </a:p>
          <a:p>
            <a:r>
              <a:rPr lang="fr-FR" dirty="0">
                <a:latin typeface="Arial" panose="020B0604020202020204" pitchFamily="34" charset="0"/>
              </a:rPr>
              <a:t>Les trains fonctionnent par tous les temps, qu'il pleuve ou non.</a:t>
            </a:r>
            <a:endParaRPr lang="fr-FR" b="0" i="0" dirty="0">
              <a:effectLst/>
              <a:latin typeface="Roboto"/>
            </a:endParaRPr>
          </a:p>
        </p:txBody>
      </p:sp>
      <p:pic>
        <p:nvPicPr>
          <p:cNvPr id="1026" name="Picture 2" descr="https://image.jimcdn.com/app/cms/image/transf/dimension=940x10000:format=jpg/path/s9226febed9a7ef75/image/id4f032f051682f39/version/1555256727/image.jpg"/>
          <p:cNvPicPr>
            <a:picLocks noChangeAspect="1" noChangeArrowheads="1"/>
          </p:cNvPicPr>
          <p:nvPr/>
        </p:nvPicPr>
        <p:blipFill rotWithShape="1">
          <a:blip r:embed="rId2">
            <a:extLst>
              <a:ext uri="{28A0092B-C50C-407E-A947-70E740481C1C}">
                <a14:useLocalDpi xmlns:a14="http://schemas.microsoft.com/office/drawing/2010/main" val="0"/>
              </a:ext>
            </a:extLst>
          </a:blip>
          <a:srcRect l="42331"/>
          <a:stretch/>
        </p:blipFill>
        <p:spPr bwMode="auto">
          <a:xfrm>
            <a:off x="6801633" y="1950863"/>
            <a:ext cx="5163376" cy="2981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6522522"/>
      </p:ext>
    </p:extLst>
  </p:cSld>
  <p:clrMapOvr>
    <a:masterClrMapping/>
  </p:clrMapOvr>
  <mc:AlternateContent xmlns:mc="http://schemas.openxmlformats.org/markup-compatibility/2006" xmlns:p14="http://schemas.microsoft.com/office/powerpoint/2010/main">
    <mc:Choice Requires="p14">
      <p:transition spd="slow" p14:dur="2000" advClick="0" advTm="13000"/>
    </mc:Choice>
    <mc:Fallback xmlns="">
      <p:transition spd="slow" advClick="0" advTm="1300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3053449036"/>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3673190594"/>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48000" y="0"/>
            <a:ext cx="9144000" cy="6858000"/>
          </a:xfrm>
          <a:prstGeom prst="rect">
            <a:avLst/>
          </a:prstGeom>
        </p:spPr>
      </p:pic>
      <p:sp>
        <p:nvSpPr>
          <p:cNvPr id="3" name="Rectangle 2"/>
          <p:cNvSpPr/>
          <p:nvPr/>
        </p:nvSpPr>
        <p:spPr>
          <a:xfrm>
            <a:off x="129436" y="910215"/>
            <a:ext cx="2801654" cy="4801314"/>
          </a:xfrm>
          <a:prstGeom prst="rect">
            <a:avLst/>
          </a:prstGeom>
        </p:spPr>
        <p:txBody>
          <a:bodyPr wrap="square">
            <a:spAutoFit/>
          </a:bodyPr>
          <a:lstStyle/>
          <a:p>
            <a:r>
              <a:rPr lang="fr-FR" dirty="0">
                <a:latin typeface="Arial" panose="020B0604020202020204" pitchFamily="34" charset="0"/>
              </a:rPr>
              <a:t>Dans cet espace , tout est là pour créer l’illusion du jardin miniature : Le paysagiste doit parvenir à intégrer les différentes échelles du lieu : les vallonnements environnants, les arbres de taille adulte, la collection d’érables japonais, les arbres nanifiés. C’est grâce à la taille en </a:t>
            </a:r>
            <a:r>
              <a:rPr lang="fr-FR" dirty="0" err="1">
                <a:latin typeface="Arial" panose="020B0604020202020204" pitchFamily="34" charset="0"/>
              </a:rPr>
              <a:t>Niwaki</a:t>
            </a:r>
            <a:r>
              <a:rPr lang="fr-FR" dirty="0">
                <a:latin typeface="Arial" panose="020B0604020202020204" pitchFamily="34" charset="0"/>
              </a:rPr>
              <a:t> des végétaux, qui crée différentes perspectives, que le jardin prend toute sa structure.</a:t>
            </a:r>
            <a:endParaRPr lang="fr-FR" dirty="0"/>
          </a:p>
        </p:txBody>
      </p:sp>
    </p:spTree>
    <p:extLst>
      <p:ext uri="{BB962C8B-B14F-4D97-AF65-F5344CB8AC3E}">
        <p14:creationId xmlns:p14="http://schemas.microsoft.com/office/powerpoint/2010/main" val="350398535"/>
      </p:ext>
    </p:extLst>
  </p:cSld>
  <p:clrMapOvr>
    <a:masterClrMapping/>
  </p:clrMapOvr>
  <mc:AlternateContent xmlns:mc="http://schemas.openxmlformats.org/markup-compatibility/2006" xmlns:p14="http://schemas.microsoft.com/office/powerpoint/2010/main">
    <mc:Choice Requires="p14">
      <p:transition spd="slow" p14:dur="2000" advClick="0" advTm="13000"/>
    </mc:Choice>
    <mc:Fallback xmlns="">
      <p:transition spd="slow" advClick="0" advTm="1300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865123615"/>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3316876269"/>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704471908"/>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2090371236"/>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2624517210"/>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3875255755"/>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1380422317"/>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RÃ©sultat de recherche d'images pour &quot; jardin ferroviaire chatte&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2914" y="668577"/>
            <a:ext cx="9281787" cy="550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1245644"/>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2088360392"/>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4204894406"/>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2790698888"/>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print">
            <a:extLst>
              <a:ext uri="{28A0092B-C50C-407E-A947-70E740481C1C}">
                <a14:useLocalDpi xmlns:a14="http://schemas.microsoft.com/office/drawing/2010/main" val="0"/>
              </a:ext>
            </a:extLst>
          </a:blip>
          <a:srcRect l="13060"/>
          <a:stretch/>
        </p:blipFill>
        <p:spPr>
          <a:xfrm>
            <a:off x="2267211" y="0"/>
            <a:ext cx="7949852" cy="6858000"/>
          </a:xfrm>
          <a:prstGeom prst="rect">
            <a:avLst/>
          </a:prstGeom>
        </p:spPr>
      </p:pic>
    </p:spTree>
    <p:extLst>
      <p:ext uri="{BB962C8B-B14F-4D97-AF65-F5344CB8AC3E}">
        <p14:creationId xmlns:p14="http://schemas.microsoft.com/office/powerpoint/2010/main" val="524071754"/>
      </p:ext>
    </p:extLst>
  </p:cSld>
  <p:clrMapOvr>
    <a:masterClrMapping/>
  </p:clrMapOvr>
  <mc:AlternateContent xmlns:mc="http://schemas.openxmlformats.org/markup-compatibility/2006" xmlns:p14="http://schemas.microsoft.com/office/powerpoint/2010/main">
    <mc:Choice Requires="p14">
      <p:transition spd="slow" p14:dur="2000" advClick="0" advTm="2000"/>
    </mc:Choice>
    <mc:Fallback xmlns="">
      <p:transition spd="slow" advClick="0" advTm="200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print">
            <a:extLst>
              <a:ext uri="{28A0092B-C50C-407E-A947-70E740481C1C}">
                <a14:useLocalDpi xmlns:a14="http://schemas.microsoft.com/office/drawing/2010/main" val="0"/>
              </a:ext>
            </a:extLst>
          </a:blip>
          <a:srcRect l="12238"/>
          <a:stretch/>
        </p:blipFill>
        <p:spPr>
          <a:xfrm>
            <a:off x="2354893" y="1"/>
            <a:ext cx="8208000" cy="6857999"/>
          </a:xfrm>
          <a:prstGeom prst="rect">
            <a:avLst/>
          </a:prstGeom>
        </p:spPr>
      </p:pic>
    </p:spTree>
    <p:extLst>
      <p:ext uri="{BB962C8B-B14F-4D97-AF65-F5344CB8AC3E}">
        <p14:creationId xmlns:p14="http://schemas.microsoft.com/office/powerpoint/2010/main" val="1859057499"/>
      </p:ext>
    </p:extLst>
  </p:cSld>
  <p:clrMapOvr>
    <a:masterClrMapping/>
  </p:clrMapOvr>
  <mc:AlternateContent xmlns:mc="http://schemas.openxmlformats.org/markup-compatibility/2006" xmlns:p14="http://schemas.microsoft.com/office/powerpoint/2010/main">
    <mc:Choice Requires="p14">
      <p:transition spd="slow" p14:dur="2000" advClick="0" advTm="2000"/>
    </mc:Choice>
    <mc:Fallback xmlns="">
      <p:transition spd="slow" advClick="0" advTm="200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print">
            <a:extLst>
              <a:ext uri="{28A0092B-C50C-407E-A947-70E740481C1C}">
                <a14:useLocalDpi xmlns:a14="http://schemas.microsoft.com/office/drawing/2010/main" val="0"/>
              </a:ext>
            </a:extLst>
          </a:blip>
          <a:srcRect l="13196"/>
          <a:stretch/>
        </p:blipFill>
        <p:spPr>
          <a:xfrm>
            <a:off x="2367418" y="0"/>
            <a:ext cx="8208000" cy="6858004"/>
          </a:xfrm>
          <a:prstGeom prst="rect">
            <a:avLst/>
          </a:prstGeom>
        </p:spPr>
      </p:pic>
    </p:spTree>
    <p:extLst>
      <p:ext uri="{BB962C8B-B14F-4D97-AF65-F5344CB8AC3E}">
        <p14:creationId xmlns:p14="http://schemas.microsoft.com/office/powerpoint/2010/main" val="3287358249"/>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3885929177"/>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48000" y="0"/>
            <a:ext cx="9144000" cy="6858000"/>
          </a:xfrm>
          <a:prstGeom prst="rect">
            <a:avLst/>
          </a:prstGeom>
        </p:spPr>
      </p:pic>
      <p:sp>
        <p:nvSpPr>
          <p:cNvPr id="3" name="Rectangle 2"/>
          <p:cNvSpPr/>
          <p:nvPr/>
        </p:nvSpPr>
        <p:spPr>
          <a:xfrm>
            <a:off x="217117" y="725890"/>
            <a:ext cx="2830883" cy="3139321"/>
          </a:xfrm>
          <a:prstGeom prst="rect">
            <a:avLst/>
          </a:prstGeom>
        </p:spPr>
        <p:txBody>
          <a:bodyPr wrap="square">
            <a:spAutoFit/>
          </a:bodyPr>
          <a:lstStyle/>
          <a:p>
            <a:r>
              <a:rPr lang="fr-FR" dirty="0">
                <a:latin typeface="Arial" panose="020B0604020202020204" pitchFamily="34" charset="0"/>
              </a:rPr>
              <a:t>Le décor est fait de rappels architecturaux et de reproductions du patrimoine du </a:t>
            </a:r>
            <a:r>
              <a:rPr lang="fr-FR" dirty="0" smtClean="0">
                <a:latin typeface="Arial" panose="020B0604020202020204" pitchFamily="34" charset="0"/>
              </a:rPr>
              <a:t>Dauphiné.</a:t>
            </a:r>
          </a:p>
          <a:p>
            <a:r>
              <a:rPr lang="fr-FR" dirty="0"/>
              <a:t>l’Abbaye de Saint-Antoine (1,1 tonne), les maisons suspendues de Pont-en-Royans et bien d’autres encore, tous reconstitués avec un souci du détail surprenant. </a:t>
            </a:r>
          </a:p>
        </p:txBody>
      </p:sp>
    </p:spTree>
    <p:extLst>
      <p:ext uri="{BB962C8B-B14F-4D97-AF65-F5344CB8AC3E}">
        <p14:creationId xmlns:p14="http://schemas.microsoft.com/office/powerpoint/2010/main" val="1014359701"/>
      </p:ext>
    </p:extLst>
  </p:cSld>
  <p:clrMapOvr>
    <a:masterClrMapping/>
  </p:clrMapOvr>
  <mc:AlternateContent xmlns:mc="http://schemas.openxmlformats.org/markup-compatibility/2006" xmlns:p14="http://schemas.microsoft.com/office/powerpoint/2010/main">
    <mc:Choice Requires="p14">
      <p:transition spd="slow" p14:dur="2000" advClick="0" advTm="11000"/>
    </mc:Choice>
    <mc:Fallback xmlns="">
      <p:transition spd="slow" advClick="0" advTm="1100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3896584687"/>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RÃ©sultat de recherche d'images pour &quot;jardin ferroviaire chatte&quot;"/>
          <p:cNvPicPr>
            <a:picLocks noChangeAspect="1" noChangeArrowheads="1"/>
          </p:cNvPicPr>
          <p:nvPr/>
        </p:nvPicPr>
        <p:blipFill rotWithShape="1">
          <a:blip r:embed="rId2">
            <a:extLst>
              <a:ext uri="{28A0092B-C50C-407E-A947-70E740481C1C}">
                <a14:useLocalDpi xmlns:a14="http://schemas.microsoft.com/office/drawing/2010/main" val="0"/>
              </a:ext>
            </a:extLst>
          </a:blip>
          <a:srcRect l="7178" t="11645" r="10559"/>
          <a:stretch/>
        </p:blipFill>
        <p:spPr bwMode="auto">
          <a:xfrm>
            <a:off x="2167003" y="1002082"/>
            <a:ext cx="8293700" cy="525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2202727"/>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s://4.bp.blogspot.com/-MhkzM1C6Z5Y/VTqKlhzJeMI/AAAAAAAADiA/i1ChkW1-OwM/s1600/DSC0730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3227" y="0"/>
            <a:ext cx="89936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4827965"/>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Reportage au Jardin ferroviaire Ã  Chatte : la sui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6457" y="904287"/>
            <a:ext cx="9293769" cy="522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1433672"/>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s://image.jimcdn.com/app/cms/image/transf/dimension=180x10000:format=png/path/s9226febed9a7ef75/image/i36f611fdf9e8f5e9/version/1555055680/image.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0347" y="846658"/>
            <a:ext cx="4666945" cy="2151983"/>
          </a:xfrm>
          <a:prstGeom prst="rect">
            <a:avLst/>
          </a:prstGeom>
          <a:noFill/>
          <a:extLst>
            <a:ext uri="{909E8E84-426E-40DD-AFC4-6F175D3DCCD1}">
              <a14:hiddenFill xmlns:a14="http://schemas.microsoft.com/office/drawing/2010/main">
                <a:solidFill>
                  <a:srgbClr val="FFFFFF"/>
                </a:solidFill>
              </a14:hiddenFill>
            </a:ext>
          </a:extLst>
        </p:spPr>
      </p:pic>
      <p:sp>
        <p:nvSpPr>
          <p:cNvPr id="3" name="ZoneTexte 2"/>
          <p:cNvSpPr txBox="1"/>
          <p:nvPr/>
        </p:nvSpPr>
        <p:spPr>
          <a:xfrm>
            <a:off x="7657968" y="1175133"/>
            <a:ext cx="2801265" cy="584775"/>
          </a:xfrm>
          <a:prstGeom prst="rect">
            <a:avLst/>
          </a:prstGeom>
          <a:noFill/>
        </p:spPr>
        <p:txBody>
          <a:bodyPr wrap="square" rtlCol="0">
            <a:spAutoFit/>
          </a:bodyPr>
          <a:lstStyle/>
          <a:p>
            <a:r>
              <a:rPr lang="fr-FR" sz="3200" b="1" dirty="0" smtClean="0">
                <a:solidFill>
                  <a:srgbClr val="FF0000"/>
                </a:solidFill>
              </a:rPr>
              <a:t>A Bientôt…!!!</a:t>
            </a:r>
            <a:endParaRPr lang="fr-FR" sz="3200" b="1" dirty="0">
              <a:solidFill>
                <a:srgbClr val="FF0000"/>
              </a:solidFill>
            </a:endParaRPr>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45249" y="4271375"/>
            <a:ext cx="1622079" cy="2109634"/>
          </a:xfrm>
          <a:prstGeom prst="rect">
            <a:avLst/>
          </a:prstGeom>
        </p:spPr>
      </p:pic>
      <p:sp>
        <p:nvSpPr>
          <p:cNvPr id="5" name="ZoneTexte 4"/>
          <p:cNvSpPr txBox="1"/>
          <p:nvPr/>
        </p:nvSpPr>
        <p:spPr>
          <a:xfrm>
            <a:off x="615709" y="4212040"/>
            <a:ext cx="4196219" cy="369332"/>
          </a:xfrm>
          <a:prstGeom prst="rect">
            <a:avLst/>
          </a:prstGeom>
          <a:noFill/>
        </p:spPr>
        <p:txBody>
          <a:bodyPr wrap="square" rtlCol="0">
            <a:spAutoFit/>
          </a:bodyPr>
          <a:lstStyle/>
          <a:p>
            <a:r>
              <a:rPr lang="fr-FR" dirty="0" smtClean="0"/>
              <a:t>Commentaires du NET: photos perso</a:t>
            </a:r>
            <a:endParaRPr lang="fr-FR" dirty="0"/>
          </a:p>
        </p:txBody>
      </p:sp>
    </p:spTree>
    <p:extLst>
      <p:ext uri="{BB962C8B-B14F-4D97-AF65-F5344CB8AC3E}">
        <p14:creationId xmlns:p14="http://schemas.microsoft.com/office/powerpoint/2010/main" val="2273745447"/>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docProps/app.xml><?xml version="1.0" encoding="utf-8"?>
<Properties xmlns="http://schemas.openxmlformats.org/officeDocument/2006/extended-properties" xmlns:vt="http://schemas.openxmlformats.org/officeDocument/2006/docPropsVTypes">
  <Template>Office Theme</Template>
  <TotalTime>81</TotalTime>
  <Words>335</Words>
  <Application>Microsoft Office PowerPoint</Application>
  <PresentationFormat>Grand écran</PresentationFormat>
  <Paragraphs>13</Paragraphs>
  <Slides>28</Slides>
  <Notes>0</Notes>
  <HiddenSlides>0</HiddenSlides>
  <MMClips>0</MMClips>
  <ScaleCrop>false</ScaleCrop>
  <HeadingPairs>
    <vt:vector size="6" baseType="variant">
      <vt:variant>
        <vt:lpstr>Polices utilisées</vt:lpstr>
      </vt:variant>
      <vt:variant>
        <vt:i4>6</vt:i4>
      </vt:variant>
      <vt:variant>
        <vt:lpstr>Thème</vt:lpstr>
      </vt:variant>
      <vt:variant>
        <vt:i4>1</vt:i4>
      </vt:variant>
      <vt:variant>
        <vt:lpstr>Titres des diapositives</vt:lpstr>
      </vt:variant>
      <vt:variant>
        <vt:i4>28</vt:i4>
      </vt:variant>
    </vt:vector>
  </HeadingPairs>
  <TitlesOfParts>
    <vt:vector size="35" baseType="lpstr">
      <vt:lpstr>Arial</vt:lpstr>
      <vt:lpstr>Calibri</vt:lpstr>
      <vt:lpstr>Calibri Light</vt:lpstr>
      <vt:lpstr>Julius Sans One</vt:lpstr>
      <vt:lpstr>Roboto</vt:lpstr>
      <vt:lpstr>Verdana</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13</cp:revision>
  <dcterms:created xsi:type="dcterms:W3CDTF">2019-06-12T10:46:45Z</dcterms:created>
  <dcterms:modified xsi:type="dcterms:W3CDTF">2024-02-19T16:02:40Z</dcterms:modified>
</cp:coreProperties>
</file>