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6" r:id="rId3"/>
    <p:sldId id="278" r:id="rId4"/>
    <p:sldId id="279" r:id="rId5"/>
    <p:sldId id="277" r:id="rId6"/>
    <p:sldId id="276" r:id="rId7"/>
    <p:sldId id="275" r:id="rId8"/>
    <p:sldId id="274" r:id="rId9"/>
    <p:sldId id="273" r:id="rId10"/>
    <p:sldId id="272" r:id="rId11"/>
    <p:sldId id="271" r:id="rId12"/>
    <p:sldId id="270" r:id="rId13"/>
    <p:sldId id="269" r:id="rId14"/>
    <p:sldId id="268" r:id="rId15"/>
    <p:sldId id="267" r:id="rId16"/>
    <p:sldId id="266" r:id="rId17"/>
    <p:sldId id="265" r:id="rId18"/>
    <p:sldId id="264" r:id="rId19"/>
    <p:sldId id="263" r:id="rId20"/>
    <p:sldId id="262" r:id="rId21"/>
    <p:sldId id="260" r:id="rId22"/>
    <p:sldId id="261" r:id="rId23"/>
    <p:sldId id="259" r:id="rId24"/>
    <p:sldId id="258" r:id="rId25"/>
    <p:sldId id="257" r:id="rId26"/>
    <p:sldId id="280" r:id="rId27"/>
    <p:sldId id="281" r:id="rId28"/>
    <p:sldId id="282" r:id="rId29"/>
    <p:sldId id="283" r:id="rId30"/>
    <p:sldId id="284" r:id="rId31"/>
    <p:sldId id="285" r:id="rId32"/>
    <p:sldId id="287" r:id="rId3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03" autoAdjust="0"/>
    <p:restoredTop sz="94660"/>
  </p:normalViewPr>
  <p:slideViewPr>
    <p:cSldViewPr snapToGrid="0">
      <p:cViewPr varScale="1">
        <p:scale>
          <a:sx n="94" d="100"/>
          <a:sy n="94" d="100"/>
        </p:scale>
        <p:origin x="14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102539-7D64-A8FB-4CF1-97156B0447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E314CE1-02E1-E541-545E-4BF220155B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02873DD-AE4E-DE29-F8D8-578FBC1F5F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DE24C-338D-40FC-92D4-4512970D25A4}" type="datetimeFigureOut">
              <a:rPr lang="fr-FR" smtClean="0"/>
              <a:t>29/02/2024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F5F9714-5CFD-9C1A-9CCC-0B77F8C142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8BF76F2-B37C-BCA5-1673-291C30A18A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B7854-E7FE-48DE-B5C9-E7C059C0A15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1218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fracture"/>
      </p:transition>
    </mc:Choice>
    <mc:Fallback>
      <p:transition spd="slow" advClick="0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5C80E5-D4A7-F462-581F-377ED11C27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B44555F-4987-A4CC-1D8E-F51B6921DF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C43F8A0-915F-FB5A-8928-E98E83F976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DE24C-338D-40FC-92D4-4512970D25A4}" type="datetimeFigureOut">
              <a:rPr lang="fr-FR" smtClean="0"/>
              <a:t>29/02/2024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319B044-089B-8162-F876-30E73C5539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4B8FFB7-08A0-D5B9-26F5-916947059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B7854-E7FE-48DE-B5C9-E7C059C0A15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56878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fracture"/>
      </p:transition>
    </mc:Choice>
    <mc:Fallback>
      <p:transition spd="slow" advClick="0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883193-1EF0-5D09-CD34-2191F65C18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232920A-73B7-4631-B1F7-22DBF03941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DE36999-EE6B-E3A1-FA15-4B3FAC3A78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DE24C-338D-40FC-92D4-4512970D25A4}" type="datetimeFigureOut">
              <a:rPr lang="fr-FR" smtClean="0"/>
              <a:t>29/02/2024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9BEE6D1-B0D9-6E5D-5DFA-9A6FA36609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CD86B49-8796-159F-1E53-DDF704E55B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B7854-E7FE-48DE-B5C9-E7C059C0A15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2764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fracture"/>
      </p:transition>
    </mc:Choice>
    <mc:Fallback>
      <p:transition spd="slow" advClick="0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5A5A1C-988A-366C-3434-C1DA492BB1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DC9B448-5D86-D481-99A8-5D645A681D0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9CC9EC2-F2D3-7CD5-BFC9-240A838807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68C7828-9230-3C2E-A23E-E4EA3784A4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DE24C-338D-40FC-92D4-4512970D25A4}" type="datetimeFigureOut">
              <a:rPr lang="fr-FR" smtClean="0"/>
              <a:t>29/02/2024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2C68ECB-F3E2-1AC9-6FCC-D0368961B7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BB07C8B-42B6-8F28-F658-D3A3B0B276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B7854-E7FE-48DE-B5C9-E7C059C0A15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1785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fracture"/>
      </p:transition>
    </mc:Choice>
    <mc:Fallback>
      <p:transition spd="slow" advClick="0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9E033B-65D4-3CFE-DB8C-B5C2EAD445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A1526A1-0A3F-1D7B-B4FB-BC8E1D5966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A31545A-369B-16BA-7D41-4146F19B1B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3D80C6BB-DF81-788A-04A6-3C3E8FB7DA5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3A780D2E-0A3F-075C-0146-A5C68C75DB9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9675C84F-D000-CE3D-7D92-AA2FDF3AB0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DE24C-338D-40FC-92D4-4512970D25A4}" type="datetimeFigureOut">
              <a:rPr lang="fr-FR" smtClean="0"/>
              <a:t>29/02/2024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822A2596-D69D-FBC2-62FE-98DEB5BF78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2E36D1BD-E418-7947-F64F-8F694BA106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B7854-E7FE-48DE-B5C9-E7C059C0A15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37146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fracture"/>
      </p:transition>
    </mc:Choice>
    <mc:Fallback>
      <p:transition spd="slow" advClick="0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48C176-CAD5-C34A-7707-8F45ED865E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A34BB3CF-13C7-AE05-6CB1-518351CEB4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DE24C-338D-40FC-92D4-4512970D25A4}" type="datetimeFigureOut">
              <a:rPr lang="fr-FR" smtClean="0"/>
              <a:t>29/02/2024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17518425-8260-D776-9772-63D9135D89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A7B0A95-AE20-4916-0C16-ED9E73BFD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B7854-E7FE-48DE-B5C9-E7C059C0A15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39158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fracture"/>
      </p:transition>
    </mc:Choice>
    <mc:Fallback>
      <p:transition spd="slow" advClick="0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238630B-5BCA-84D5-0A2A-6549C88146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DE24C-338D-40FC-92D4-4512970D25A4}" type="datetimeFigureOut">
              <a:rPr lang="fr-FR" smtClean="0"/>
              <a:t>29/02/2024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E109FC7C-1DA1-D217-5977-A3D3010DD6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E95B36B-18F7-1AB1-2067-633BA76B58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B7854-E7FE-48DE-B5C9-E7C059C0A15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13944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fracture"/>
      </p:transition>
    </mc:Choice>
    <mc:Fallback>
      <p:transition spd="slow" advClick="0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9D5A1D-5885-2063-FCC5-7EAF78BCC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EC16709-52DA-36EB-D12D-9918BA68C6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C587837-7E90-D554-F19B-948A2EAB1C1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C70D343-DDF8-1BC4-D237-05D33148D0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DE24C-338D-40FC-92D4-4512970D25A4}" type="datetimeFigureOut">
              <a:rPr lang="fr-FR" smtClean="0"/>
              <a:t>29/02/2024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FF92BE3-D40A-2860-A079-4AC1669611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A28A10F-9DDA-F9AE-13AA-2301E96E1D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B7854-E7FE-48DE-B5C9-E7C059C0A15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88257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fracture"/>
      </p:transition>
    </mc:Choice>
    <mc:Fallback>
      <p:transition spd="slow" advClick="0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823EEF-E1DA-DFAC-63A7-2783E647E6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F33DB9F-8F7B-5F3C-19C7-3A89071605A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BEA1224-B66B-2C14-884C-52B14F4013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D4DD01F-1C29-0025-5724-7133BDCD2E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DE24C-338D-40FC-92D4-4512970D25A4}" type="datetimeFigureOut">
              <a:rPr lang="fr-FR" smtClean="0"/>
              <a:t>29/02/2024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5A3F652-8820-C670-5577-8021003772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7625304-6BB2-D9CE-52FB-A8C59DE7B9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B7854-E7FE-48DE-B5C9-E7C059C0A15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36589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fracture"/>
      </p:transition>
    </mc:Choice>
    <mc:Fallback>
      <p:transition spd="slow" advClick="0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784358-F61A-167E-6AB7-0BDF61F86E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A1FCE31-7422-2880-C783-7AC3A1927D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FDFE3A4-0818-4353-8598-EDBA2C5A67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DE24C-338D-40FC-92D4-4512970D25A4}" type="datetimeFigureOut">
              <a:rPr lang="fr-FR" smtClean="0"/>
              <a:t>29/02/2024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754277A-8CF0-B0B9-2581-D60ED0BB80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D300628-A037-1E97-1CC1-DFAAA16F21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B7854-E7FE-48DE-B5C9-E7C059C0A15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87579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fracture"/>
      </p:transition>
    </mc:Choice>
    <mc:Fallback>
      <p:transition spd="slow" advClick="0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9A3B2DA2-230D-1B78-CD88-050E6DA275A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B6B5C45-8037-5DA7-8868-50B060B050F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AD66092-AF38-E434-5609-38B8EB5A80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DE24C-338D-40FC-92D4-4512970D25A4}" type="datetimeFigureOut">
              <a:rPr lang="fr-FR" smtClean="0"/>
              <a:t>29/02/2024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F9700AC-8129-5E50-C62F-1A5CE5067A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8D9DF09-AEF7-D0C5-183F-0F36985E52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B7854-E7FE-48DE-B5C9-E7C059C0A15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46242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fracture"/>
      </p:transition>
    </mc:Choice>
    <mc:Fallback>
      <p:transition spd="slow" advClick="0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5A18FBF4-A032-EF17-7CF6-52DD5491FD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8AFA703-819F-F619-39AA-F3193CD8B1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53572EB-A8CA-413B-4C27-2FDF683266A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2CDE24C-338D-40FC-92D4-4512970D25A4}" type="datetimeFigureOut">
              <a:rPr lang="fr-FR" smtClean="0"/>
              <a:t>29/02/2024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C6CFB7D-A816-F971-C342-8FB404C38B9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28CB840-4B35-6501-22C3-78E9BFE80CE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CAB7854-E7FE-48DE-B5C9-E7C059C0A15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42516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fracture"/>
      </p:transition>
    </mc:Choice>
    <mc:Fallback>
      <p:transition spd="slow" advClick="0" advTm="1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horizon, tour&#10;&#10;Description générée automatiquement">
            <a:extLst>
              <a:ext uri="{FF2B5EF4-FFF2-40B4-BE49-F238E27FC236}">
                <a16:creationId xmlns:a16="http://schemas.microsoft.com/office/drawing/2014/main" id="{571ADA9F-02F8-F0E8-A2C4-6344D0CF868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88000" y="837000"/>
            <a:ext cx="9216000" cy="5184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D19DA59-4E04-E9E7-1146-1269A2CF4807}"/>
              </a:ext>
            </a:extLst>
          </p:cNvPr>
          <p:cNvSpPr txBox="1"/>
          <p:nvPr/>
        </p:nvSpPr>
        <p:spPr>
          <a:xfrm>
            <a:off x="2350149" y="470263"/>
            <a:ext cx="94717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Présente La Ville de Toronto (Canada )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6AD74502-C517-7BE3-4A35-E0C01FBD24C3}"/>
              </a:ext>
            </a:extLst>
          </p:cNvPr>
          <p:cNvSpPr txBox="1"/>
          <p:nvPr/>
        </p:nvSpPr>
        <p:spPr>
          <a:xfrm>
            <a:off x="1952314" y="5575180"/>
            <a:ext cx="102674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Horizon de Toronto vu de Centre Island le 21 juin 2020</a:t>
            </a:r>
          </a:p>
        </p:txBody>
      </p:sp>
    </p:spTree>
    <p:extLst>
      <p:ext uri="{BB962C8B-B14F-4D97-AF65-F5344CB8AC3E}">
        <p14:creationId xmlns:p14="http://schemas.microsoft.com/office/powerpoint/2010/main" val="39468627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fracture"/>
        <p:sndAc>
          <p:stSnd loop="1">
            <p:snd r:embed="rId2" name="Line Renaud - MA CABANE AU CANADA.wav"/>
          </p:stSnd>
        </p:sndAc>
      </p:transition>
    </mc:Choice>
    <mc:Fallback>
      <p:transition spd="slow" advClick="0" advTm="12000">
        <p:fade/>
        <p:sndAc>
          <p:stSnd loop="1">
            <p:snd r:embed="rId2" name="Line Renaud - MA CABANE AU CANADA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>
            <a:extLst>
              <a:ext uri="{FF2B5EF4-FFF2-40B4-BE49-F238E27FC236}">
                <a16:creationId xmlns:a16="http://schemas.microsoft.com/office/drawing/2014/main" id="{732811C6-8DE2-E45B-4B89-55993F3C1CB0}"/>
              </a:ext>
            </a:extLst>
          </p:cNvPr>
          <p:cNvSpPr txBox="1"/>
          <p:nvPr/>
        </p:nvSpPr>
        <p:spPr>
          <a:xfrm>
            <a:off x="387532" y="-5417"/>
            <a:ext cx="11416936" cy="68634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4400" b="1" dirty="0">
                <a:solidFill>
                  <a:schemeClr val="bg1"/>
                </a:solidFill>
              </a:rPr>
              <a:t>Toronto, capitale de la province de l'Ontario, est l'une des principales villes canadiennes, située sur la rive nord-ouest du lac Ontario. Cette métropole dynamique inclut nombre de gratte-ciel vertigineux, dominés par l'emblématique tour CN. Toronto abrite également de nombreux espaces verts, du parc ovale de </a:t>
            </a:r>
            <a:r>
              <a:rPr lang="fr-FR" sz="4400" b="1" dirty="0" err="1">
                <a:solidFill>
                  <a:schemeClr val="bg1"/>
                </a:solidFill>
              </a:rPr>
              <a:t>Queen's</a:t>
            </a:r>
            <a:r>
              <a:rPr lang="fr-FR" sz="4400" b="1" dirty="0">
                <a:solidFill>
                  <a:schemeClr val="bg1"/>
                </a:solidFill>
              </a:rPr>
              <a:t> Park à High Park, qui s'étend sur 1,6 km2 et offre des sentiers, des installations sportives et un zoo</a:t>
            </a:r>
          </a:p>
        </p:txBody>
      </p:sp>
    </p:spTree>
    <p:extLst>
      <p:ext uri="{BB962C8B-B14F-4D97-AF65-F5344CB8AC3E}">
        <p14:creationId xmlns:p14="http://schemas.microsoft.com/office/powerpoint/2010/main" val="25242308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fracture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5B8FDC7-0F2D-91E3-AF6E-33B935B96F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château, herbe&#10;&#10;Description générée automatiquement">
            <a:extLst>
              <a:ext uri="{FF2B5EF4-FFF2-40B4-BE49-F238E27FC236}">
                <a16:creationId xmlns:a16="http://schemas.microsoft.com/office/drawing/2014/main" id="{92EC1E14-6B37-C43C-20DF-0D4AEDBB43D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8000" y="634500"/>
            <a:ext cx="9936000" cy="5589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EAEAC37-FED8-B4AC-4466-05F68FCE7375}"/>
              </a:ext>
            </a:extLst>
          </p:cNvPr>
          <p:cNvSpPr txBox="1"/>
          <p:nvPr/>
        </p:nvSpPr>
        <p:spPr>
          <a:xfrm>
            <a:off x="2351314" y="5761835"/>
            <a:ext cx="109989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Une vue sud du Palais législatif de l'Ontario, Toronto</a:t>
            </a:r>
          </a:p>
        </p:txBody>
      </p:sp>
    </p:spTree>
    <p:extLst>
      <p:ext uri="{BB962C8B-B14F-4D97-AF65-F5344CB8AC3E}">
        <p14:creationId xmlns:p14="http://schemas.microsoft.com/office/powerpoint/2010/main" val="8687262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fracture"/>
      </p:transition>
    </mc:Choice>
    <mc:Fallback>
      <p:transition spd="slow" advClick="0" advTm="1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D5F837F-8813-F688-8C45-52C0C2DE6A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bâtiment&#10;&#10;Description générée automatiquement">
            <a:extLst>
              <a:ext uri="{FF2B5EF4-FFF2-40B4-BE49-F238E27FC236}">
                <a16:creationId xmlns:a16="http://schemas.microsoft.com/office/drawing/2014/main" id="{02749B1D-D513-7B3B-DF44-E06780EE72C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12982" y="459000"/>
            <a:ext cx="8966036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32FD2B6-8EF3-4649-1EB9-C785471A4269}"/>
              </a:ext>
            </a:extLst>
          </p:cNvPr>
          <p:cNvSpPr txBox="1"/>
          <p:nvPr/>
        </p:nvSpPr>
        <p:spPr>
          <a:xfrm>
            <a:off x="2394857" y="6064564"/>
            <a:ext cx="79683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Une vue sud du Palais législatif de l'Ontario, Toronto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5614366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fracture"/>
      </p:transition>
    </mc:Choice>
    <mc:Fallback>
      <p:transition spd="slow" advClick="0" advTm="1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8B4105A-33CA-9E0C-CBDB-D4B29B1657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arche&#10;&#10;Description générée automatiquement">
            <a:extLst>
              <a:ext uri="{FF2B5EF4-FFF2-40B4-BE49-F238E27FC236}">
                <a16:creationId xmlns:a16="http://schemas.microsoft.com/office/drawing/2014/main" id="{4017A697-B07C-7FEF-9518-A71D4FD6064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8661" y="729000"/>
            <a:ext cx="10994678" cy="54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3A1F58D-9938-C38C-5BAB-20EAF725D56D}"/>
              </a:ext>
            </a:extLst>
          </p:cNvPr>
          <p:cNvSpPr txBox="1"/>
          <p:nvPr/>
        </p:nvSpPr>
        <p:spPr>
          <a:xfrm>
            <a:off x="1384663" y="5713501"/>
            <a:ext cx="100322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pont en arc de Humber Bay et Humber Bay, en arrière-plan, la ligne d'horizon de Toronto est visible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88699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fracture"/>
      </p:transition>
    </mc:Choice>
    <mc:Fallback>
      <p:transition spd="slow" advClick="0" advTm="1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FBEECE5-01E4-612F-6421-135887D919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bâtiment, fontaine&#10;&#10;Description générée automatiquement">
            <a:extLst>
              <a:ext uri="{FF2B5EF4-FFF2-40B4-BE49-F238E27FC236}">
                <a16:creationId xmlns:a16="http://schemas.microsoft.com/office/drawing/2014/main" id="{56C1FA2B-733F-1C58-4C43-1D31C75690A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1594" y="279000"/>
            <a:ext cx="7984153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50413D9-8C84-E1C4-A5DC-7210F61D1F81}"/>
              </a:ext>
            </a:extLst>
          </p:cNvPr>
          <p:cNvSpPr txBox="1"/>
          <p:nvPr/>
        </p:nvSpPr>
        <p:spPr>
          <a:xfrm>
            <a:off x="5347063" y="6348167"/>
            <a:ext cx="86214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Casa Loma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11468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fracture"/>
      </p:transition>
    </mc:Choice>
    <mc:Fallback>
      <p:transition spd="slow" advClick="0" advTm="1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E262A10-9FB1-89F9-44BB-B7D64D209F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bâtiment&#10;&#10;Description générée automatiquement">
            <a:extLst>
              <a:ext uri="{FF2B5EF4-FFF2-40B4-BE49-F238E27FC236}">
                <a16:creationId xmlns:a16="http://schemas.microsoft.com/office/drawing/2014/main" id="{AF8D5A95-0665-0F03-AB0A-9C8ADAC83EF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47020" y="459000"/>
            <a:ext cx="9697959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BF37204-945B-C58A-0635-E4AA75ECF3F1}"/>
              </a:ext>
            </a:extLst>
          </p:cNvPr>
          <p:cNvSpPr txBox="1"/>
          <p:nvPr/>
        </p:nvSpPr>
        <p:spPr>
          <a:xfrm>
            <a:off x="3357154" y="5568003"/>
            <a:ext cx="845166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Musée royal de l’Ontario à l’automne 2021</a:t>
            </a:r>
          </a:p>
        </p:txBody>
      </p:sp>
    </p:spTree>
    <p:extLst>
      <p:ext uri="{BB962C8B-B14F-4D97-AF65-F5344CB8AC3E}">
        <p14:creationId xmlns:p14="http://schemas.microsoft.com/office/powerpoint/2010/main" val="27890594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fracture"/>
      </p:transition>
    </mc:Choice>
    <mc:Fallback>
      <p:transition spd="slow" advClick="0" advTm="1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E6E1E21-0BF2-2032-5097-3E889D6F63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plein air, rive, eau&#10;&#10;Description générée automatiquement">
            <a:extLst>
              <a:ext uri="{FF2B5EF4-FFF2-40B4-BE49-F238E27FC236}">
                <a16:creationId xmlns:a16="http://schemas.microsoft.com/office/drawing/2014/main" id="{3CA282AE-9B84-9A21-0E1B-EDE002115F1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6000" y="459000"/>
            <a:ext cx="10560000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96B686D-E1CF-C9BC-1B02-0732817602DC}"/>
              </a:ext>
            </a:extLst>
          </p:cNvPr>
          <p:cNvSpPr txBox="1"/>
          <p:nvPr/>
        </p:nvSpPr>
        <p:spPr>
          <a:xfrm>
            <a:off x="4519749" y="6168167"/>
            <a:ext cx="8686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 Falaises de Scarborough</a:t>
            </a:r>
          </a:p>
        </p:txBody>
      </p:sp>
    </p:spTree>
    <p:extLst>
      <p:ext uri="{BB962C8B-B14F-4D97-AF65-F5344CB8AC3E}">
        <p14:creationId xmlns:p14="http://schemas.microsoft.com/office/powerpoint/2010/main" val="34405306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fracture"/>
      </p:transition>
    </mc:Choice>
    <mc:Fallback>
      <p:transition spd="slow" advClick="0" advTm="1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88C5D26-3EF6-5472-E0E3-12F6C5DE95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maison, bâtiment&#10;&#10;Description générée automatiquement">
            <a:extLst>
              <a:ext uri="{FF2B5EF4-FFF2-40B4-BE49-F238E27FC236}">
                <a16:creationId xmlns:a16="http://schemas.microsoft.com/office/drawing/2014/main" id="{C2C0B04B-728A-4271-905D-25F3536BA6A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1457" y="459000"/>
            <a:ext cx="8913497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EC20A34-2EF6-386D-9774-3D7FC5015CB1}"/>
              </a:ext>
            </a:extLst>
          </p:cNvPr>
          <p:cNvSpPr txBox="1"/>
          <p:nvPr/>
        </p:nvSpPr>
        <p:spPr>
          <a:xfrm>
            <a:off x="8962346" y="2090172"/>
            <a:ext cx="2846478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Dommages causés par un arbre tombé après le passage du complexe de tempêtes de décembre 2013 à Toronto</a:t>
            </a:r>
          </a:p>
        </p:txBody>
      </p:sp>
    </p:spTree>
    <p:extLst>
      <p:ext uri="{BB962C8B-B14F-4D97-AF65-F5344CB8AC3E}">
        <p14:creationId xmlns:p14="http://schemas.microsoft.com/office/powerpoint/2010/main" val="5132309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fracture"/>
      </p:transition>
    </mc:Choice>
    <mc:Fallback>
      <p:transition spd="slow" advClick="0" advTm="1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E774B95-21E3-A4BC-B707-2E6116CBA6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Photographie aérienne&#10;&#10;Description générée automatiquement">
            <a:extLst>
              <a:ext uri="{FF2B5EF4-FFF2-40B4-BE49-F238E27FC236}">
                <a16:creationId xmlns:a16="http://schemas.microsoft.com/office/drawing/2014/main" id="{F24DC870-73BB-82CE-529A-C346D34585D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6735" y="513000"/>
            <a:ext cx="7617311" cy="5832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1AFA3AD-71CB-9DA7-6365-FAB8920BC805}"/>
              </a:ext>
            </a:extLst>
          </p:cNvPr>
          <p:cNvSpPr txBox="1"/>
          <p:nvPr/>
        </p:nvSpPr>
        <p:spPr>
          <a:xfrm>
            <a:off x="195943" y="2090172"/>
            <a:ext cx="325782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Pont </a:t>
            </a:r>
            <a:r>
              <a:rPr lang="fr-FR" sz="2400" b="1" dirty="0" err="1">
                <a:solidFill>
                  <a:schemeClr val="bg1"/>
                </a:solidFill>
              </a:rPr>
              <a:t>Leaside</a:t>
            </a:r>
            <a:r>
              <a:rPr lang="fr-FR" sz="2400" b="1" dirty="0">
                <a:solidFill>
                  <a:schemeClr val="bg1"/>
                </a:solidFill>
              </a:rPr>
              <a:t> traversant le ravin de la vallée du Don . Le système de ravins de Toronto et ses voies navigables traversent le paysage de la ville.</a:t>
            </a:r>
          </a:p>
        </p:txBody>
      </p:sp>
    </p:spTree>
    <p:extLst>
      <p:ext uri="{BB962C8B-B14F-4D97-AF65-F5344CB8AC3E}">
        <p14:creationId xmlns:p14="http://schemas.microsoft.com/office/powerpoint/2010/main" val="162842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fracture"/>
      </p:transition>
    </mc:Choice>
    <mc:Fallback>
      <p:transition spd="slow" advClick="0" advTm="1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4F330F1-43C9-F9E6-8678-A2638DF496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Photographie aérienne&#10;&#10;Description générée automatiquement">
            <a:extLst>
              <a:ext uri="{FF2B5EF4-FFF2-40B4-BE49-F238E27FC236}">
                <a16:creationId xmlns:a16="http://schemas.microsoft.com/office/drawing/2014/main" id="{A75B68D0-2916-A425-C8F4-B39C8DB7BBF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8787" y="459000"/>
            <a:ext cx="8913503" cy="594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E9E2535-306A-455C-8B40-BF1FD832090F}"/>
              </a:ext>
            </a:extLst>
          </p:cNvPr>
          <p:cNvSpPr txBox="1"/>
          <p:nvPr/>
        </p:nvSpPr>
        <p:spPr>
          <a:xfrm>
            <a:off x="9393730" y="2429692"/>
            <a:ext cx="270247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Vue des îles de Toronto , une chaîne d'îles qui délimite le port intérieur de Toronto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25483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fracture"/>
      </p:transition>
    </mc:Choice>
    <mc:Fallback>
      <p:transition spd="slow" advClick="0" advTm="1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C792008-3076-6D8B-6489-E4F2E4EDAF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bâtiment, maison&#10;&#10;Description générée automatiquement">
            <a:extLst>
              <a:ext uri="{FF2B5EF4-FFF2-40B4-BE49-F238E27FC236}">
                <a16:creationId xmlns:a16="http://schemas.microsoft.com/office/drawing/2014/main" id="{B8F9E945-891B-10E4-236B-AE520D8F794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03930" y="459000"/>
            <a:ext cx="8944927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E6126B6-0382-CB05-0F8B-6CC0E3E5E89E}"/>
              </a:ext>
            </a:extLst>
          </p:cNvPr>
          <p:cNvSpPr txBox="1"/>
          <p:nvPr/>
        </p:nvSpPr>
        <p:spPr>
          <a:xfrm>
            <a:off x="365761" y="797510"/>
            <a:ext cx="237744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maisons à baies et à pignon de l'époque victorienne constituent un style architectural distinctif de résidence omniprésent dans les vieux quartiers de Toronto.</a:t>
            </a:r>
          </a:p>
        </p:txBody>
      </p:sp>
    </p:spTree>
    <p:extLst>
      <p:ext uri="{BB962C8B-B14F-4D97-AF65-F5344CB8AC3E}">
        <p14:creationId xmlns:p14="http://schemas.microsoft.com/office/powerpoint/2010/main" val="11730109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fracture"/>
      </p:transition>
    </mc:Choice>
    <mc:Fallback>
      <p:transition spd="slow" advClick="0" advTm="1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982065B-1387-A503-FB3C-DA0DE8A29D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hotographie aérienne, Zone urbaine&#10;&#10;Description générée automatiquement">
            <a:extLst>
              <a:ext uri="{FF2B5EF4-FFF2-40B4-BE49-F238E27FC236}">
                <a16:creationId xmlns:a16="http://schemas.microsoft.com/office/drawing/2014/main" id="{2C1D99ED-514B-DF81-1B0D-7D20D2DC1AC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6801" y="459000"/>
            <a:ext cx="8913500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84A5951-71E7-C84C-0BB7-9F46CC994BEF}"/>
              </a:ext>
            </a:extLst>
          </p:cNvPr>
          <p:cNvSpPr txBox="1"/>
          <p:nvPr/>
        </p:nvSpPr>
        <p:spPr>
          <a:xfrm>
            <a:off x="9823268" y="3331028"/>
            <a:ext cx="224681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Ville du croissant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87724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fracture"/>
      </p:transition>
    </mc:Choice>
    <mc:Fallback>
      <p:transition spd="slow" advClick="0" advTm="1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2B61E9F-3AC8-C062-F56F-02CD07C245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bâtiment, plein air, ciel&#10;&#10;Description générée automatiquement">
            <a:extLst>
              <a:ext uri="{FF2B5EF4-FFF2-40B4-BE49-F238E27FC236}">
                <a16:creationId xmlns:a16="http://schemas.microsoft.com/office/drawing/2014/main" id="{D332CBBA-56D3-80B7-E63E-A8ECB2DDCFC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7259" y="459000"/>
            <a:ext cx="8913416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B9B5DEA-36C3-1258-5EB7-EE2D08A5A04C}"/>
              </a:ext>
            </a:extLst>
          </p:cNvPr>
          <p:cNvSpPr txBox="1"/>
          <p:nvPr/>
        </p:nvSpPr>
        <p:spPr>
          <a:xfrm>
            <a:off x="195943" y="3592286"/>
            <a:ext cx="266482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York, Toronto la nuit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3167822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fracture"/>
      </p:transition>
    </mc:Choice>
    <mc:Fallback>
      <p:transition spd="slow" advClick="0" advTm="12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9996A2A-0712-C8BC-E0CF-83F5D50CB1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nuage&#10;&#10;Description générée automatiquement">
            <a:extLst>
              <a:ext uri="{FF2B5EF4-FFF2-40B4-BE49-F238E27FC236}">
                <a16:creationId xmlns:a16="http://schemas.microsoft.com/office/drawing/2014/main" id="{87226139-CF93-6108-6653-C9E462160F1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6983" y="229500"/>
            <a:ext cx="8532000" cy="6399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4ACB7DC-95E9-178F-A60E-62BA8597828E}"/>
              </a:ext>
            </a:extLst>
          </p:cNvPr>
          <p:cNvSpPr txBox="1"/>
          <p:nvPr/>
        </p:nvSpPr>
        <p:spPr>
          <a:xfrm>
            <a:off x="9308374" y="2930824"/>
            <a:ext cx="288362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fr-FR" b="0" i="0" dirty="0">
                <a:solidFill>
                  <a:srgbClr val="000000"/>
                </a:solidFill>
                <a:effectLst/>
                <a:latin typeface="Linux Libertine"/>
              </a:rPr>
              <a:t> </a:t>
            </a:r>
            <a:r>
              <a:rPr lang="fr-FR" sz="2400" b="1" i="0" dirty="0">
                <a:solidFill>
                  <a:srgbClr val="000000"/>
                </a:solidFill>
                <a:effectLst/>
                <a:latin typeface="Linux Libertine"/>
              </a:rPr>
              <a:t>Le district des distilleries de Toronto en 2023 </a:t>
            </a:r>
          </a:p>
        </p:txBody>
      </p:sp>
    </p:spTree>
    <p:extLst>
      <p:ext uri="{BB962C8B-B14F-4D97-AF65-F5344CB8AC3E}">
        <p14:creationId xmlns:p14="http://schemas.microsoft.com/office/powerpoint/2010/main" val="30596011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fracture"/>
      </p:transition>
    </mc:Choice>
    <mc:Fallback>
      <p:transition spd="slow" advClick="0" advTm="12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69594C1-C284-5A52-318F-9DEF76F3D3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Tour de grande hauteur&#10;&#10;Description générée automatiquement">
            <a:extLst>
              <a:ext uri="{FF2B5EF4-FFF2-40B4-BE49-F238E27FC236}">
                <a16:creationId xmlns:a16="http://schemas.microsoft.com/office/drawing/2014/main" id="{211CD173-2F48-848B-E99A-5D1562ECEB1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22171" y="369000"/>
            <a:ext cx="8160000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D583E78-9909-D8E5-8136-DA9CE2B8DFB9}"/>
              </a:ext>
            </a:extLst>
          </p:cNvPr>
          <p:cNvSpPr txBox="1"/>
          <p:nvPr/>
        </p:nvSpPr>
        <p:spPr>
          <a:xfrm>
            <a:off x="339634" y="3111754"/>
            <a:ext cx="30436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West Don Lands est un ancien site industriel du centre-ville de Toronto</a:t>
            </a:r>
          </a:p>
        </p:txBody>
      </p:sp>
    </p:spTree>
    <p:extLst>
      <p:ext uri="{BB962C8B-B14F-4D97-AF65-F5344CB8AC3E}">
        <p14:creationId xmlns:p14="http://schemas.microsoft.com/office/powerpoint/2010/main" val="15239575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fracture"/>
      </p:transition>
    </mc:Choice>
    <mc:Fallback>
      <p:transition spd="slow" advClick="0" advTm="12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0DE2C09-F75C-043D-74AB-E482A3A866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Lampadaire extérieur&#10;&#10;Description générée automatiquement">
            <a:extLst>
              <a:ext uri="{FF2B5EF4-FFF2-40B4-BE49-F238E27FC236}">
                <a16:creationId xmlns:a16="http://schemas.microsoft.com/office/drawing/2014/main" id="{275CD703-9DD3-C562-B6ED-3B4234E84EA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73445" y="328372"/>
            <a:ext cx="8938090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0C1F21B-2CCE-1C2A-A1A8-24DD980CEF2C}"/>
              </a:ext>
            </a:extLst>
          </p:cNvPr>
          <p:cNvSpPr txBox="1"/>
          <p:nvPr/>
        </p:nvSpPr>
        <p:spPr>
          <a:xfrm>
            <a:off x="516902" y="5983501"/>
            <a:ext cx="110511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 Achevé en 2004. Le projet, issu d'un processus de conception participative, consiste en une boîte à quatre étages du sol soutenue par une série de piliers</a:t>
            </a:r>
          </a:p>
        </p:txBody>
      </p:sp>
    </p:spTree>
    <p:extLst>
      <p:ext uri="{BB962C8B-B14F-4D97-AF65-F5344CB8AC3E}">
        <p14:creationId xmlns:p14="http://schemas.microsoft.com/office/powerpoint/2010/main" val="11757130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fracture"/>
      </p:transition>
    </mc:Choice>
    <mc:Fallback>
      <p:transition spd="slow" advClick="0" advTm="12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E74C171-655E-D3C0-412C-543B2C670A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orizon, bâtiment, ciel&#10;&#10;Description générée automatiquement">
            <a:extLst>
              <a:ext uri="{FF2B5EF4-FFF2-40B4-BE49-F238E27FC236}">
                <a16:creationId xmlns:a16="http://schemas.microsoft.com/office/drawing/2014/main" id="{DD6E42BA-8224-3B19-962F-359A7C7722B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4000" y="1000800"/>
            <a:ext cx="10944000" cy="48564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D02AB47-797D-C751-4D86-9B3FC8FF9B6E}"/>
              </a:ext>
            </a:extLst>
          </p:cNvPr>
          <p:cNvSpPr txBox="1"/>
          <p:nvPr/>
        </p:nvSpPr>
        <p:spPr>
          <a:xfrm>
            <a:off x="263434" y="5700446"/>
            <a:ext cx="1166513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Horizon de Toronto depuis le port de Toronto en direction nord au crépuscule, en 2018</a:t>
            </a:r>
          </a:p>
        </p:txBody>
      </p:sp>
    </p:spTree>
    <p:extLst>
      <p:ext uri="{BB962C8B-B14F-4D97-AF65-F5344CB8AC3E}">
        <p14:creationId xmlns:p14="http://schemas.microsoft.com/office/powerpoint/2010/main" val="28154685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fracture"/>
      </p:transition>
    </mc:Choice>
    <mc:Fallback>
      <p:transition spd="slow" advClick="0" advTm="12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CD5D1EA-A365-2DAD-84AF-6584547815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hiver, plein air, nuage, neige&#10;&#10;Description générée automatiquement">
            <a:extLst>
              <a:ext uri="{FF2B5EF4-FFF2-40B4-BE49-F238E27FC236}">
                <a16:creationId xmlns:a16="http://schemas.microsoft.com/office/drawing/2014/main" id="{80807867-EE8B-C089-77C9-7534B7D1A57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6057" y="459000"/>
            <a:ext cx="8966038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E44762F-2FBE-A523-050D-3422E8116A11}"/>
              </a:ext>
            </a:extLst>
          </p:cNvPr>
          <p:cNvSpPr txBox="1"/>
          <p:nvPr/>
        </p:nvSpPr>
        <p:spPr>
          <a:xfrm>
            <a:off x="9532095" y="2274838"/>
            <a:ext cx="256467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400" b="1" dirty="0">
                <a:solidFill>
                  <a:srgbClr val="FFFF00"/>
                </a:solidFill>
              </a:rPr>
              <a:t>Horizon de North York - Tempête de verglas nord-américaine de décembre 2013</a:t>
            </a:r>
          </a:p>
        </p:txBody>
      </p:sp>
    </p:spTree>
    <p:extLst>
      <p:ext uri="{BB962C8B-B14F-4D97-AF65-F5344CB8AC3E}">
        <p14:creationId xmlns:p14="http://schemas.microsoft.com/office/powerpoint/2010/main" val="14379854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fracture"/>
      </p:transition>
    </mc:Choice>
    <mc:Fallback>
      <p:transition spd="slow" advClick="0" advTm="12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D3A422A-4447-DC4D-5033-402E595490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nuage, ciel&#10;&#10;Description générée automatiquement">
            <a:extLst>
              <a:ext uri="{FF2B5EF4-FFF2-40B4-BE49-F238E27FC236}">
                <a16:creationId xmlns:a16="http://schemas.microsoft.com/office/drawing/2014/main" id="{61EA54A3-B165-E946-9CE1-40D96ED602B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6593" y="369000"/>
            <a:ext cx="9183604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9E69EC0-F375-7A08-052F-68E4A8D21227}"/>
              </a:ext>
            </a:extLst>
          </p:cNvPr>
          <p:cNvSpPr txBox="1"/>
          <p:nvPr/>
        </p:nvSpPr>
        <p:spPr>
          <a:xfrm>
            <a:off x="339634" y="2991395"/>
            <a:ext cx="226983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parc urbain national de la Rouge est un parc national situé à Scarborough </a:t>
            </a:r>
            <a:r>
              <a:rPr lang="fr-FR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281142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fracture"/>
      </p:transition>
    </mc:Choice>
    <mc:Fallback>
      <p:transition spd="slow" advClick="0" advTm="12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B8FCB6B-5945-2C90-B6DF-6085BD60CF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nuage&#10;&#10;Description générée automatiquement">
            <a:extLst>
              <a:ext uri="{FF2B5EF4-FFF2-40B4-BE49-F238E27FC236}">
                <a16:creationId xmlns:a16="http://schemas.microsoft.com/office/drawing/2014/main" id="{C6C98B97-ACDC-8975-2F94-EB7108A6053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941" y="459000"/>
            <a:ext cx="7920000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89AF8CB-ED88-AE64-7F04-760869E6536B}"/>
              </a:ext>
            </a:extLst>
          </p:cNvPr>
          <p:cNvSpPr txBox="1"/>
          <p:nvPr/>
        </p:nvSpPr>
        <p:spPr>
          <a:xfrm>
            <a:off x="8277941" y="1983041"/>
            <a:ext cx="38966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400" b="1" dirty="0"/>
              <a:t>Hôtel de ville de Toronto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2E76C607-73DE-1C9B-56AD-8D79BD57402B}"/>
              </a:ext>
            </a:extLst>
          </p:cNvPr>
          <p:cNvSpPr txBox="1"/>
          <p:nvPr/>
        </p:nvSpPr>
        <p:spPr>
          <a:xfrm>
            <a:off x="8277941" y="2814038"/>
            <a:ext cx="391405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Nathan Phillips Square est la place principale de la ville. La place comprend un bassin réfléchissant qui est transformé en patinoire en hiver.</a:t>
            </a:r>
          </a:p>
        </p:txBody>
      </p:sp>
    </p:spTree>
    <p:extLst>
      <p:ext uri="{BB962C8B-B14F-4D97-AF65-F5344CB8AC3E}">
        <p14:creationId xmlns:p14="http://schemas.microsoft.com/office/powerpoint/2010/main" val="33637982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fracture"/>
      </p:transition>
    </mc:Choice>
    <mc:Fallback>
      <p:transition spd="slow" advClick="0" advTm="12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33E0E36-A9FB-30DD-5259-3B479EA4BD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plante, arbre&#10;&#10;Description générée automatiquement">
            <a:extLst>
              <a:ext uri="{FF2B5EF4-FFF2-40B4-BE49-F238E27FC236}">
                <a16:creationId xmlns:a16="http://schemas.microsoft.com/office/drawing/2014/main" id="{F2E52CD4-37B2-4BB3-CF79-7E20B9CD049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6595" y="459000"/>
            <a:ext cx="8913501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D9C5D36-64D5-6B7B-0025-5997FFD03F88}"/>
              </a:ext>
            </a:extLst>
          </p:cNvPr>
          <p:cNvSpPr txBox="1"/>
          <p:nvPr/>
        </p:nvSpPr>
        <p:spPr>
          <a:xfrm>
            <a:off x="287383" y="2403565"/>
            <a:ext cx="213921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printemps est arrivé à James Gardens ! Toronto, le 13 mai 2018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31082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fracture"/>
      </p:transition>
    </mc:Choice>
    <mc:Fallback>
      <p:transition spd="slow" advClick="0" advTm="12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0D58B14-DA8F-C10F-889E-A196F2973C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aysage urbain, horizon, ville&#10;&#10;Description générée automatiquement">
            <a:extLst>
              <a:ext uri="{FF2B5EF4-FFF2-40B4-BE49-F238E27FC236}">
                <a16:creationId xmlns:a16="http://schemas.microsoft.com/office/drawing/2014/main" id="{01FB791B-E678-6AA6-7567-B85BDF3A68E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5178" y="459000"/>
            <a:ext cx="8913501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4DC535B-AAEC-9217-66AE-8E600322F26E}"/>
              </a:ext>
            </a:extLst>
          </p:cNvPr>
          <p:cNvSpPr txBox="1"/>
          <p:nvPr/>
        </p:nvSpPr>
        <p:spPr>
          <a:xfrm>
            <a:off x="9694176" y="2936125"/>
            <a:ext cx="22844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Vue vers le quartier financier de Toronto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20840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fracture"/>
      </p:transition>
    </mc:Choice>
    <mc:Fallback>
      <p:transition spd="slow" advClick="0" advTm="12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F1FF604-110D-1A25-6952-D46E82497F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hiver, bateau&#10;&#10;Description générée automatiquement">
            <a:extLst>
              <a:ext uri="{FF2B5EF4-FFF2-40B4-BE49-F238E27FC236}">
                <a16:creationId xmlns:a16="http://schemas.microsoft.com/office/drawing/2014/main" id="{1793100E-9C7E-A039-1F69-31A65A5B360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5357" y="459000"/>
            <a:ext cx="8910000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7D81C73-567F-C30A-D277-2A06C35A2345}"/>
              </a:ext>
            </a:extLst>
          </p:cNvPr>
          <p:cNvSpPr txBox="1"/>
          <p:nvPr/>
        </p:nvSpPr>
        <p:spPr>
          <a:xfrm>
            <a:off x="156754" y="3122023"/>
            <a:ext cx="242860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Cargos lacustres amarrés dans le port de Toronto</a:t>
            </a:r>
          </a:p>
        </p:txBody>
      </p:sp>
    </p:spTree>
    <p:extLst>
      <p:ext uri="{BB962C8B-B14F-4D97-AF65-F5344CB8AC3E}">
        <p14:creationId xmlns:p14="http://schemas.microsoft.com/office/powerpoint/2010/main" val="13651571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fracture"/>
      </p:transition>
    </mc:Choice>
    <mc:Fallback>
      <p:transition spd="slow" advClick="0" advTm="12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C4AEBC2-282B-85B1-F435-BC4DE5A167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texte, ciel&#10;&#10;Description générée automatiquement">
            <a:extLst>
              <a:ext uri="{FF2B5EF4-FFF2-40B4-BE49-F238E27FC236}">
                <a16:creationId xmlns:a16="http://schemas.microsoft.com/office/drawing/2014/main" id="{C2CEB999-0F53-E8C0-FBE4-F680F98020B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3921" y="459000"/>
            <a:ext cx="8913501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242A5DD-42FE-91FB-7F60-24A987B3D26C}"/>
              </a:ext>
            </a:extLst>
          </p:cNvPr>
          <p:cNvSpPr txBox="1"/>
          <p:nvPr/>
        </p:nvSpPr>
        <p:spPr>
          <a:xfrm>
            <a:off x="9771016" y="3213463"/>
            <a:ext cx="22990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Omni Television-Citytv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84889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fracture"/>
      </p:transition>
    </mc:Choice>
    <mc:Fallback>
      <p:transition spd="slow" advClick="0" advTm="12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E2AB039-5690-7109-73CE-B32A1C3E78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arbre&#10;&#10;Description générée automatiquement">
            <a:extLst>
              <a:ext uri="{FF2B5EF4-FFF2-40B4-BE49-F238E27FC236}">
                <a16:creationId xmlns:a16="http://schemas.microsoft.com/office/drawing/2014/main" id="{9FF68D94-CA57-A76D-7DA2-14791E0D50E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5680" y="459000"/>
            <a:ext cx="7920000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63DC46C-0FCE-0E30-DF00-E8D6598861DF}"/>
              </a:ext>
            </a:extLst>
          </p:cNvPr>
          <p:cNvSpPr txBox="1"/>
          <p:nvPr/>
        </p:nvSpPr>
        <p:spPr>
          <a:xfrm>
            <a:off x="1298023" y="2847703"/>
            <a:ext cx="261257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Plus de détails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Production du film The Boys at </a:t>
            </a:r>
            <a:r>
              <a:rPr lang="fr-FR" sz="2400" b="1" dirty="0" err="1">
                <a:solidFill>
                  <a:srgbClr val="FFFF00"/>
                </a:solidFill>
              </a:rPr>
              <a:t>Pecaut</a:t>
            </a:r>
            <a:r>
              <a:rPr lang="fr-FR" sz="2400" b="1" dirty="0">
                <a:solidFill>
                  <a:srgbClr val="FFFF00"/>
                </a:solidFill>
              </a:rPr>
              <a:t> Square</a:t>
            </a:r>
          </a:p>
        </p:txBody>
      </p:sp>
    </p:spTree>
    <p:extLst>
      <p:ext uri="{BB962C8B-B14F-4D97-AF65-F5344CB8AC3E}">
        <p14:creationId xmlns:p14="http://schemas.microsoft.com/office/powerpoint/2010/main" val="38681329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fracture"/>
      </p:transition>
    </mc:Choice>
    <mc:Fallback>
      <p:transition spd="slow" advClick="0" advTm="12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2A34564-37DD-B7EE-270B-7F6BEB7FB9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scène, bâtiment&#10;&#10;Description générée automatiquement">
            <a:extLst>
              <a:ext uri="{FF2B5EF4-FFF2-40B4-BE49-F238E27FC236}">
                <a16:creationId xmlns:a16="http://schemas.microsoft.com/office/drawing/2014/main" id="{0A6BE4AC-656B-CCEB-98CA-74FA3F84444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6000" y="418011"/>
            <a:ext cx="9920000" cy="55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1773D49-8EEC-8D79-1C2C-81921648C4B4}"/>
              </a:ext>
            </a:extLst>
          </p:cNvPr>
          <p:cNvSpPr txBox="1"/>
          <p:nvPr/>
        </p:nvSpPr>
        <p:spPr>
          <a:xfrm>
            <a:off x="2116183" y="5397846"/>
            <a:ext cx="91048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Kensington </a:t>
            </a:r>
            <a:r>
              <a:rPr lang="fr-FR" sz="2400" b="1" dirty="0" err="1">
                <a:solidFill>
                  <a:srgbClr val="FFFF00"/>
                </a:solidFill>
              </a:rPr>
              <a:t>Market</a:t>
            </a:r>
            <a:r>
              <a:rPr lang="fr-FR" sz="2400" b="1" dirty="0">
                <a:solidFill>
                  <a:srgbClr val="FFFF00"/>
                </a:solidFill>
              </a:rPr>
              <a:t> , un quartier qui est aussi en partie un marché en plein air</a:t>
            </a:r>
          </a:p>
        </p:txBody>
      </p:sp>
    </p:spTree>
    <p:extLst>
      <p:ext uri="{BB962C8B-B14F-4D97-AF65-F5344CB8AC3E}">
        <p14:creationId xmlns:p14="http://schemas.microsoft.com/office/powerpoint/2010/main" val="31164824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fracture"/>
      </p:transition>
    </mc:Choice>
    <mc:Fallback>
      <p:transition spd="slow" advClick="0" advTm="12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A3C4AF0-4F44-FE10-3E39-EC6228FA68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nuage, architecture&#10;&#10;Description générée automatiquement">
            <a:extLst>
              <a:ext uri="{FF2B5EF4-FFF2-40B4-BE49-F238E27FC236}">
                <a16:creationId xmlns:a16="http://schemas.microsoft.com/office/drawing/2014/main" id="{5B83404F-567B-6069-0E53-2C5E40D99B4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3367" y="459000"/>
            <a:ext cx="8955470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27D0D83-F999-8FB5-1CFF-FB05E8B7009A}"/>
              </a:ext>
            </a:extLst>
          </p:cNvPr>
          <p:cNvSpPr txBox="1"/>
          <p:nvPr/>
        </p:nvSpPr>
        <p:spPr>
          <a:xfrm>
            <a:off x="9849395" y="1905506"/>
            <a:ext cx="207699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>
              <a:solidFill>
                <a:srgbClr val="FFFF00"/>
              </a:solidFill>
            </a:endParaRPr>
          </a:p>
          <a:p>
            <a:r>
              <a:rPr lang="fr-FR" sz="2400" b="1">
                <a:solidFill>
                  <a:srgbClr val="FFFF00"/>
                </a:solidFill>
              </a:rPr>
              <a:t>Plus de détails</a:t>
            </a:r>
          </a:p>
          <a:p>
            <a:r>
              <a:rPr lang="fr-FR" sz="2400" b="1">
                <a:solidFill>
                  <a:srgbClr val="FFFF00"/>
                </a:solidFill>
              </a:rPr>
              <a:t>La façade sud du Musée des beaux-arts de l'Ontario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61980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fracture"/>
      </p:transition>
    </mc:Choice>
    <mc:Fallback>
      <p:transition spd="slow" advClick="0" advTm="12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0503181-0FDA-5743-0D1B-3080EBB40A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Usage mixte&#10;&#10;Description générée automatiquement">
            <a:extLst>
              <a:ext uri="{FF2B5EF4-FFF2-40B4-BE49-F238E27FC236}">
                <a16:creationId xmlns:a16="http://schemas.microsoft.com/office/drawing/2014/main" id="{A1DCB355-1FF2-AA79-6365-2B550408F7E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1703" y="459940"/>
            <a:ext cx="8316000" cy="593812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35AE727-D258-451D-F383-B4E46BD4B61C}"/>
              </a:ext>
            </a:extLst>
          </p:cNvPr>
          <p:cNvSpPr txBox="1"/>
          <p:nvPr/>
        </p:nvSpPr>
        <p:spPr>
          <a:xfrm>
            <a:off x="9013371" y="2090172"/>
            <a:ext cx="282157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Temple de la renommée du hockey est un musée dédié au hockey sur glace , ainsi qu'un Temple de la renommée 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6625717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fracture"/>
      </p:transition>
    </mc:Choice>
    <mc:Fallback>
      <p:transition spd="slow" advClick="0" advTm="12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2D8D40A-569E-B5C5-40A8-F7181E62AC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arbre&#10;&#10;Description générée automatiquement">
            <a:extLst>
              <a:ext uri="{FF2B5EF4-FFF2-40B4-BE49-F238E27FC236}">
                <a16:creationId xmlns:a16="http://schemas.microsoft.com/office/drawing/2014/main" id="{7C791858-C258-86A8-3DED-F07FB806E61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71588" y="459000"/>
            <a:ext cx="8264347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20B58E3-C62C-67AB-B7B3-656F76061BFA}"/>
              </a:ext>
            </a:extLst>
          </p:cNvPr>
          <p:cNvSpPr txBox="1"/>
          <p:nvPr/>
        </p:nvSpPr>
        <p:spPr>
          <a:xfrm>
            <a:off x="263537" y="2647129"/>
            <a:ext cx="312202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Siège social du Toronto District </a:t>
            </a:r>
            <a:r>
              <a:rPr lang="fr-FR" sz="2400" b="1" dirty="0" err="1"/>
              <a:t>School</a:t>
            </a:r>
            <a:r>
              <a:rPr lang="fr-FR" sz="2400" b="1" dirty="0"/>
              <a:t> </a:t>
            </a:r>
            <a:r>
              <a:rPr lang="fr-FR" sz="2400" b="1" dirty="0" err="1"/>
              <a:t>Board</a:t>
            </a:r>
            <a:r>
              <a:rPr lang="fr-FR" sz="2400" b="1" dirty="0"/>
              <a:t> , l'un des quatre conseils scolaires publics en activité dans la ville</a:t>
            </a:r>
          </a:p>
        </p:txBody>
      </p:sp>
    </p:spTree>
    <p:extLst>
      <p:ext uri="{BB962C8B-B14F-4D97-AF65-F5344CB8AC3E}">
        <p14:creationId xmlns:p14="http://schemas.microsoft.com/office/powerpoint/2010/main" val="17024948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fracture"/>
      </p:transition>
    </mc:Choice>
    <mc:Fallback>
      <p:transition spd="slow" advClick="0" advTm="12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64DCBE2-2A83-6D64-36C4-B160266156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festival, arbre, homme&#10;&#10;Description générée automatiquement">
            <a:extLst>
              <a:ext uri="{FF2B5EF4-FFF2-40B4-BE49-F238E27FC236}">
                <a16:creationId xmlns:a16="http://schemas.microsoft.com/office/drawing/2014/main" id="{380EE7FB-3180-30F9-BCCF-4956D683AF2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8789" y="391500"/>
            <a:ext cx="8100000" cy="6075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24EE15A-A4E9-29DA-2C46-39FEC1BF6768}"/>
              </a:ext>
            </a:extLst>
          </p:cNvPr>
          <p:cNvSpPr txBox="1"/>
          <p:nvPr/>
        </p:nvSpPr>
        <p:spPr>
          <a:xfrm>
            <a:off x="8682119" y="3071557"/>
            <a:ext cx="32265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grand défilé du festival </a:t>
            </a:r>
            <a:r>
              <a:rPr lang="fr-FR" sz="2400" b="1" dirty="0" err="1"/>
              <a:t>Caribana</a:t>
            </a:r>
            <a:r>
              <a:rPr lang="fr-FR" sz="2400" b="1" dirty="0"/>
              <a:t> sur Lake Shore Boulevard</a:t>
            </a:r>
          </a:p>
        </p:txBody>
      </p:sp>
    </p:spTree>
    <p:extLst>
      <p:ext uri="{BB962C8B-B14F-4D97-AF65-F5344CB8AC3E}">
        <p14:creationId xmlns:p14="http://schemas.microsoft.com/office/powerpoint/2010/main" val="2231117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fracture"/>
      </p:transition>
    </mc:Choice>
    <mc:Fallback>
      <p:transition spd="slow" advClick="0" advTm="12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5EFB043-D96C-BEEA-1197-D3008671B1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éhicule terrestre, plein air, véhicule, route&#10;&#10;Description générée automatiquement">
            <a:extLst>
              <a:ext uri="{FF2B5EF4-FFF2-40B4-BE49-F238E27FC236}">
                <a16:creationId xmlns:a16="http://schemas.microsoft.com/office/drawing/2014/main" id="{05533265-5036-F441-D46E-E7BC5A8634A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960" y="639000"/>
            <a:ext cx="8219130" cy="55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B6F7202-79AD-BAD3-FB84-DCC4CB48D3F7}"/>
              </a:ext>
            </a:extLst>
          </p:cNvPr>
          <p:cNvSpPr txBox="1"/>
          <p:nvPr/>
        </p:nvSpPr>
        <p:spPr>
          <a:xfrm>
            <a:off x="365960" y="377390"/>
            <a:ext cx="89086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Présenté La Ville De Toronto (Canada )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D19B3DEA-0B03-4729-75A1-4018BE5AB68F}"/>
              </a:ext>
            </a:extLst>
          </p:cNvPr>
          <p:cNvSpPr txBox="1"/>
          <p:nvPr/>
        </p:nvSpPr>
        <p:spPr>
          <a:xfrm>
            <a:off x="8464731" y="2573383"/>
            <a:ext cx="354003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2FAD071B-EED6-3609-F208-F7F387570D49}"/>
              </a:ext>
            </a:extLst>
          </p:cNvPr>
          <p:cNvSpPr txBox="1"/>
          <p:nvPr/>
        </p:nvSpPr>
        <p:spPr>
          <a:xfrm>
            <a:off x="9757953" y="3857842"/>
            <a:ext cx="33353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Daniel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BD71BA07-525E-FC6F-A56E-B6AA157928AA}"/>
              </a:ext>
            </a:extLst>
          </p:cNvPr>
          <p:cNvSpPr txBox="1"/>
          <p:nvPr/>
        </p:nvSpPr>
        <p:spPr>
          <a:xfrm>
            <a:off x="1264755" y="5803501"/>
            <a:ext cx="757645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Toronto Bike Lanes (Sherbourne Street) Bandes cyclables de Toronto (rue Sherbourne)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46384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fracture"/>
      </p:transition>
    </mc:Choice>
    <mc:Fallback>
      <p:transition spd="slow" advClick="0" advTm="12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99</TotalTime>
  <Words>528</Words>
  <Application>Microsoft Office PowerPoint</Application>
  <PresentationFormat>Grand écran</PresentationFormat>
  <Paragraphs>43</Paragraphs>
  <Slides>32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32</vt:i4>
      </vt:variant>
    </vt:vector>
  </HeadingPairs>
  <TitlesOfParts>
    <vt:vector size="37" baseType="lpstr">
      <vt:lpstr>Aptos</vt:lpstr>
      <vt:lpstr>Aptos Display</vt:lpstr>
      <vt:lpstr>Arial</vt:lpstr>
      <vt:lpstr>Linux Libertine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4</cp:revision>
  <dcterms:created xsi:type="dcterms:W3CDTF">2024-02-29T11:19:00Z</dcterms:created>
  <dcterms:modified xsi:type="dcterms:W3CDTF">2024-02-29T15:08:05Z</dcterms:modified>
</cp:coreProperties>
</file>