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9" r:id="rId2"/>
    <p:sldId id="263" r:id="rId3"/>
    <p:sldId id="282" r:id="rId4"/>
    <p:sldId id="261" r:id="rId5"/>
    <p:sldId id="260" r:id="rId6"/>
    <p:sldId id="257" r:id="rId7"/>
    <p:sldId id="281" r:id="rId8"/>
    <p:sldId id="280" r:id="rId9"/>
    <p:sldId id="264" r:id="rId10"/>
    <p:sldId id="265" r:id="rId11"/>
    <p:sldId id="266" r:id="rId12"/>
    <p:sldId id="268" r:id="rId13"/>
    <p:sldId id="272" r:id="rId14"/>
    <p:sldId id="269" r:id="rId15"/>
    <p:sldId id="267" r:id="rId16"/>
    <p:sldId id="274" r:id="rId17"/>
    <p:sldId id="258" r:id="rId18"/>
    <p:sldId id="271" r:id="rId19"/>
    <p:sldId id="279" r:id="rId20"/>
    <p:sldId id="270" r:id="rId21"/>
    <p:sldId id="273" r:id="rId22"/>
    <p:sldId id="275" r:id="rId23"/>
    <p:sldId id="276" r:id="rId24"/>
    <p:sldId id="262"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zYwfNOwsVDydjFm7bwOqw==" hashData="7vlsxZfJvzBaWiIX4Rph5qcRJQ3WSOUQeIlTrT6xq5/0Z6AN28HJPXI8ikOWw6eSHYcrbWDaW3C+F+vH7/KvU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BDB026AC-5639-4ACF-ACE7-F038DDEE2EE1}" type="datetimeFigureOut">
              <a:rPr lang="fr-FR" smtClean="0"/>
              <a:t>06/03/2024</a:t>
            </a:fld>
            <a:endParaRPr lang="fr-FR"/>
          </a:p>
        </p:txBody>
      </p:sp>
      <p:sp>
        <p:nvSpPr>
          <p:cNvPr id="5" name="Footer Placeholder 4"/>
          <p:cNvSpPr>
            <a:spLocks noGrp="1"/>
          </p:cNvSpPr>
          <p:nvPr>
            <p:ph type="ftr" sz="quarter" idx="11"/>
          </p:nvPr>
        </p:nvSpPr>
        <p:spPr/>
        <p:txBody>
          <a:bodyPr/>
          <a:lstStyle/>
          <a:p>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415710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B026AC-5639-4ACF-ACE7-F038DDEE2EE1}" type="datetimeFigureOut">
              <a:rPr lang="fr-FR" smtClean="0"/>
              <a:t>06/03/2024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1171643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BDB026AC-5639-4ACF-ACE7-F038DDEE2EE1}" type="datetimeFigureOut">
              <a:rPr lang="fr-FR" smtClean="0"/>
              <a:t>06/03/2024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4099196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DB026AC-5639-4ACF-ACE7-F038DDEE2EE1}" type="datetimeFigureOut">
              <a:rPr lang="fr-FR" smtClean="0"/>
              <a:t>06/03/2024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2301282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DB026AC-5639-4ACF-ACE7-F038DDEE2EE1}" type="datetimeFigureOut">
              <a:rPr lang="fr-FR" smtClean="0"/>
              <a:t>06/03/2024</a:t>
            </a:fld>
            <a:endParaRPr lang="fr-FR"/>
          </a:p>
        </p:txBody>
      </p:sp>
      <p:sp>
        <p:nvSpPr>
          <p:cNvPr id="8" name="Footer Placeholder 7"/>
          <p:cNvSpPr>
            <a:spLocks noGrp="1"/>
          </p:cNvSpPr>
          <p:nvPr>
            <p:ph type="ftr" sz="quarter" idx="11"/>
          </p:nvPr>
        </p:nvSpPr>
        <p:spPr/>
        <p:txBody>
          <a:bodyPr/>
          <a:lstStyle/>
          <a:p>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3756674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DB026AC-5639-4ACF-ACE7-F038DDEE2EE1}" type="datetimeFigureOut">
              <a:rPr lang="fr-FR" smtClean="0"/>
              <a:t>06/03/2024</a:t>
            </a:fld>
            <a:endParaRPr lang="fr-FR"/>
          </a:p>
        </p:txBody>
      </p:sp>
      <p:sp>
        <p:nvSpPr>
          <p:cNvPr id="4" name="Footer Placeholder 3"/>
          <p:cNvSpPr>
            <a:spLocks noGrp="1"/>
          </p:cNvSpPr>
          <p:nvPr>
            <p:ph type="ftr" sz="quarter" idx="11"/>
          </p:nvPr>
        </p:nvSpPr>
        <p:spPr/>
        <p:txBody>
          <a:bodyPr/>
          <a:lstStyle/>
          <a:p>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105466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026AC-5639-4ACF-ACE7-F038DDEE2EE1}" type="datetimeFigureOut">
              <a:rPr lang="fr-FR" smtClean="0"/>
              <a:t>06/03/2024</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5260745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BDB026AC-5639-4ACF-ACE7-F038DDEE2EE1}" type="datetimeFigureOut">
              <a:rPr lang="fr-FR" smtClean="0"/>
              <a:t>06/03/2024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3455892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BDB026AC-5639-4ACF-ACE7-F038DDEE2EE1}" type="datetimeFigureOut">
              <a:rPr lang="fr-FR" smtClean="0"/>
              <a:t>06/03/2024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1939126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BDB026AC-5639-4ACF-ACE7-F038DDEE2EE1}" type="datetimeFigureOut">
              <a:rPr lang="fr-FR" smtClean="0"/>
              <a:t>06/03/2024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2118115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BDB026AC-5639-4ACF-ACE7-F038DDEE2EE1}" type="datetimeFigureOut">
              <a:rPr lang="fr-FR" smtClean="0"/>
              <a:t>06/03/2024</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3B5F3E9-A903-466B-8563-4C4BF3AC7D1C}"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340323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BDB026AC-5639-4ACF-ACE7-F038DDEE2EE1}" type="datetimeFigureOut">
              <a:rPr lang="fr-FR" smtClean="0"/>
              <a:t>06/03/2024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39422678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BDB026AC-5639-4ACF-ACE7-F038DDEE2EE1}" type="datetimeFigureOut">
              <a:rPr lang="fr-FR" smtClean="0"/>
              <a:t>06/03/2024</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3B5F3E9-A903-466B-8563-4C4BF3AC7D1C}"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0288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BDB026AC-5639-4ACF-ACE7-F038DDEE2EE1}" type="datetimeFigureOut">
              <a:rPr lang="fr-FR" smtClean="0"/>
              <a:t>06/03/2024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10930346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B026AC-5639-4ACF-ACE7-F038DDEE2EE1}" type="datetimeFigureOut">
              <a:rPr lang="fr-FR" smtClean="0"/>
              <a:t>06/03/2024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24194597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B026AC-5639-4ACF-ACE7-F038DDEE2EE1}" type="datetimeFigureOut">
              <a:rPr lang="fr-FR" smtClean="0"/>
              <a:t>06/03/2024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3B5F3E9-A903-466B-8563-4C4BF3AC7D1C}" type="slidenum">
              <a:rPr lang="fr-FR" smtClean="0"/>
              <a:t>‹N°›</a:t>
            </a:fld>
            <a:endParaRPr lang="fr-FR"/>
          </a:p>
        </p:txBody>
      </p:sp>
    </p:spTree>
    <p:extLst>
      <p:ext uri="{BB962C8B-B14F-4D97-AF65-F5344CB8AC3E}">
        <p14:creationId xmlns:p14="http://schemas.microsoft.com/office/powerpoint/2010/main" val="1738680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DB026AC-5639-4ACF-ACE7-F038DDEE2EE1}" type="datetimeFigureOut">
              <a:rPr lang="fr-FR" smtClean="0"/>
              <a:t>06/03/2024</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3B5F3E9-A903-466B-8563-4C4BF3AC7D1C}" type="slidenum">
              <a:rPr lang="fr-FR" smtClean="0"/>
              <a:t>‹N°›</a:t>
            </a:fld>
            <a:endParaRPr lang="fr-FR"/>
          </a:p>
        </p:txBody>
      </p:sp>
    </p:spTree>
    <p:extLst>
      <p:ext uri="{BB962C8B-B14F-4D97-AF65-F5344CB8AC3E}">
        <p14:creationId xmlns:p14="http://schemas.microsoft.com/office/powerpoint/2010/main" val="14330066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gif"/><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3" name="Image 2"/>
          <p:cNvPicPr>
            <a:picLocks noChangeAspect="1"/>
          </p:cNvPicPr>
          <p:nvPr/>
        </p:nvPicPr>
        <p:blipFill>
          <a:blip r:embed="rId4" cstate="email">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0" y="1743075"/>
            <a:ext cx="4520982" cy="5114925"/>
          </a:xfrm>
          <a:prstGeom prst="rect">
            <a:avLst/>
          </a:prstGeom>
        </p:spPr>
      </p:pic>
      <p:sp>
        <p:nvSpPr>
          <p:cNvPr id="4" name="Rectangle 3"/>
          <p:cNvSpPr/>
          <p:nvPr/>
        </p:nvSpPr>
        <p:spPr>
          <a:xfrm>
            <a:off x="717541" y="236661"/>
            <a:ext cx="10356104" cy="923330"/>
          </a:xfrm>
          <a:prstGeom prst="rect">
            <a:avLst/>
          </a:prstGeom>
          <a:solidFill>
            <a:schemeClr val="tx1"/>
          </a:solidFill>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fr-FR" sz="54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Andy" panose="03080602030302030203" pitchFamily="66" charset="0"/>
              </a:rPr>
              <a:t>Sur les traces de Jacquou le Croquant</a:t>
            </a:r>
            <a:endParaRPr lang="fr-FR"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Andy" panose="03080602030302030203" pitchFamily="66" charset="0"/>
            </a:endParaRPr>
          </a:p>
        </p:txBody>
      </p:sp>
      <p:sp>
        <p:nvSpPr>
          <p:cNvPr id="5" name="Rectangle 4"/>
          <p:cNvSpPr/>
          <p:nvPr/>
        </p:nvSpPr>
        <p:spPr>
          <a:xfrm>
            <a:off x="3686827" y="1396652"/>
            <a:ext cx="6096000" cy="923330"/>
          </a:xfrm>
          <a:prstGeom prst="rect">
            <a:avLst/>
          </a:prstGeom>
        </p:spPr>
        <p:txBody>
          <a:bodyPr>
            <a:spAutoFit/>
          </a:bodyPr>
          <a:lstStyle/>
          <a:p>
            <a:r>
              <a:rPr lang="fr-FR" i="1" dirty="0">
                <a:latin typeface="Roboto"/>
              </a:rPr>
              <a:t>« L’égoïsme m’indigne, la méchanceté m’exaspère, l’injustice me révolte, la misère me saigne le cœur. »</a:t>
            </a:r>
            <a:br>
              <a:rPr lang="fr-FR" i="1" dirty="0">
                <a:latin typeface="Roboto"/>
              </a:rPr>
            </a:br>
            <a:r>
              <a:rPr lang="fr-FR" i="1" dirty="0">
                <a:latin typeface="Roboto"/>
              </a:rPr>
              <a:t>Eugène Le Roy (1836 – 1907).</a:t>
            </a:r>
            <a:endParaRPr lang="fr-FR" dirty="0"/>
          </a:p>
        </p:txBody>
      </p:sp>
      <p:pic>
        <p:nvPicPr>
          <p:cNvPr id="6" name="Imag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788182" y="5625301"/>
            <a:ext cx="1370426" cy="1119834"/>
          </a:xfrm>
          <a:prstGeom prst="rect">
            <a:avLst/>
          </a:prstGeom>
        </p:spPr>
      </p:pic>
      <p:pic>
        <p:nvPicPr>
          <p:cNvPr id="7" name="Image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297125" y="3819232"/>
            <a:ext cx="1383617" cy="1539517"/>
          </a:xfrm>
          <a:prstGeom prst="rect">
            <a:avLst/>
          </a:prstGeom>
        </p:spPr>
      </p:pic>
    </p:spTree>
    <p:extLst>
      <p:ext uri="{BB962C8B-B14F-4D97-AF65-F5344CB8AC3E}">
        <p14:creationId xmlns:p14="http://schemas.microsoft.com/office/powerpoint/2010/main" val="2116924655"/>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Georges Delerue - Jacquou le Croquant (Générique fin) (musique du film Jacquou le Croquant).wav"/>
          </p:stSnd>
        </p:sndAc>
      </p:transition>
    </mc:Choice>
    <mc:Fallback>
      <p:transition spd="slow">
        <p:sndAc>
          <p:stSnd loop="1">
            <p:snd r:embed="rId2" name="Georges Delerue - Jacquou le Croquant (Générique fin) (musique du film Jacquou le Croquant).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644" y="306826"/>
            <a:ext cx="6096000" cy="3970318"/>
          </a:xfrm>
          <a:prstGeom prst="rect">
            <a:avLst/>
          </a:prstGeom>
        </p:spPr>
        <p:txBody>
          <a:bodyPr>
            <a:spAutoFit/>
          </a:bodyPr>
          <a:lstStyle/>
          <a:p>
            <a:r>
              <a:rPr lang="fr-FR" b="1" i="0" dirty="0" smtClean="0">
                <a:effectLst/>
                <a:latin typeface="Open Sans"/>
              </a:rPr>
              <a:t>Jacquou le Croquant</a:t>
            </a:r>
          </a:p>
          <a:p>
            <a:r>
              <a:rPr lang="fr-FR" b="0" i="0" dirty="0" smtClean="0">
                <a:effectLst/>
                <a:latin typeface="Open Sans"/>
              </a:rPr>
              <a:t>Jacquou le Croquant est un roman d'Eugène Le Roy, qui est situé dans le Périgord et plus particulièrement autour de </a:t>
            </a:r>
            <a:r>
              <a:rPr lang="fr-FR" b="0" i="0" dirty="0" err="1" smtClean="0">
                <a:effectLst/>
                <a:latin typeface="Open Sans"/>
              </a:rPr>
              <a:t>Fanlac</a:t>
            </a:r>
            <a:r>
              <a:rPr lang="fr-FR" b="0" i="0" dirty="0" smtClean="0">
                <a:effectLst/>
                <a:latin typeface="Open Sans"/>
              </a:rPr>
              <a:t> et le Château de l'</a:t>
            </a:r>
            <a:r>
              <a:rPr lang="fr-FR" b="0" i="0" dirty="0" err="1" smtClean="0">
                <a:effectLst/>
                <a:latin typeface="Open Sans"/>
              </a:rPr>
              <a:t>Herm</a:t>
            </a:r>
            <a:r>
              <a:rPr lang="fr-FR" b="0" i="0" dirty="0" smtClean="0">
                <a:effectLst/>
                <a:latin typeface="Open Sans"/>
              </a:rPr>
              <a:t> en 1815. Jacquou est né d'une servante dans la maison du comte de </a:t>
            </a:r>
            <a:r>
              <a:rPr lang="fr-FR" b="0" i="0" dirty="0" err="1" smtClean="0">
                <a:effectLst/>
                <a:latin typeface="Open Sans"/>
              </a:rPr>
              <a:t>Nansac</a:t>
            </a:r>
            <a:r>
              <a:rPr lang="fr-FR" b="0" i="0" dirty="0" smtClean="0">
                <a:effectLst/>
                <a:latin typeface="Open Sans"/>
              </a:rPr>
              <a:t> le mal. Après l'emprisonnement et la mort de son père aux mains du comte, Jacquou est forcé de fuir et est sauvé par le curé </a:t>
            </a:r>
            <a:r>
              <a:rPr lang="fr-FR" b="0" i="0" dirty="0" err="1" smtClean="0">
                <a:effectLst/>
                <a:latin typeface="Open Sans"/>
              </a:rPr>
              <a:t>Bonnai</a:t>
            </a:r>
            <a:r>
              <a:rPr lang="fr-FR" b="0" i="0" dirty="0" smtClean="0">
                <a:effectLst/>
                <a:latin typeface="Open Sans"/>
              </a:rPr>
              <a:t> et élevé comme enfant de chœur. Les différents affrontements entre Jacquou et le comte suivre et finalement Jacquou vaincre le comte et ses injustice</a:t>
            </a:r>
          </a:p>
          <a:p>
            <a:r>
              <a:rPr lang="fr-FR" b="1" dirty="0" smtClean="0"/>
              <a:t>Partez </a:t>
            </a:r>
            <a:r>
              <a:rPr lang="fr-FR" b="1" dirty="0"/>
              <a:t>à la découverte des ruelles de </a:t>
            </a:r>
            <a:r>
              <a:rPr lang="fr-FR" b="1" dirty="0" err="1"/>
              <a:t>Fanlac</a:t>
            </a:r>
            <a:r>
              <a:rPr lang="fr-FR" b="1" dirty="0"/>
              <a:t> et admirez ce village typique du Périgord avec ses maisons aux toits de </a:t>
            </a:r>
            <a:r>
              <a:rPr lang="fr-FR" b="1" dirty="0" smtClean="0"/>
              <a:t>lauze .Toutes </a:t>
            </a:r>
            <a:r>
              <a:rPr lang="fr-FR" b="1" dirty="0"/>
              <a:t>les maisons sont en pierres blondes</a:t>
            </a:r>
            <a:endParaRPr lang="fr-FR" b="1" i="0" dirty="0">
              <a:effectLst/>
              <a:latin typeface="Open Sans"/>
            </a:endParaRPr>
          </a:p>
        </p:txBody>
      </p:sp>
      <p:pic>
        <p:nvPicPr>
          <p:cNvPr id="3" name="Imag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450904" y="0"/>
            <a:ext cx="5741096" cy="6858000"/>
          </a:xfrm>
          <a:prstGeom prst="rect">
            <a:avLst/>
          </a:prstGeom>
        </p:spPr>
      </p:pic>
      <p:pic>
        <p:nvPicPr>
          <p:cNvPr id="1026" name="Picture 2" descr="Fanlac, pays de Jacquou le Croquant"/>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53857" y="4229427"/>
            <a:ext cx="4847573" cy="2446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71941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3359" y="612845"/>
            <a:ext cx="11778641" cy="6463308"/>
          </a:xfrm>
          <a:prstGeom prst="rect">
            <a:avLst/>
          </a:prstGeom>
        </p:spPr>
        <p:txBody>
          <a:bodyPr wrap="square">
            <a:spAutoFit/>
          </a:bodyPr>
          <a:lstStyle/>
          <a:p>
            <a:r>
              <a:rPr lang="fr-FR" b="1" dirty="0">
                <a:solidFill>
                  <a:srgbClr val="292929"/>
                </a:solidFill>
                <a:latin typeface="Roboto"/>
              </a:rPr>
              <a:t>Jacquou Le Croquant, son histoire dans </a:t>
            </a:r>
            <a:r>
              <a:rPr lang="fr-FR" b="1" dirty="0" smtClean="0">
                <a:solidFill>
                  <a:srgbClr val="292929"/>
                </a:solidFill>
                <a:latin typeface="Roboto"/>
              </a:rPr>
              <a:t>l’Histoire</a:t>
            </a:r>
          </a:p>
          <a:p>
            <a:endParaRPr lang="fr-FR" b="1" dirty="0">
              <a:solidFill>
                <a:srgbClr val="292929"/>
              </a:solidFill>
              <a:latin typeface="Roboto"/>
            </a:endParaRPr>
          </a:p>
          <a:p>
            <a:r>
              <a:rPr lang="fr-FR" dirty="0">
                <a:solidFill>
                  <a:srgbClr val="292929"/>
                </a:solidFill>
                <a:latin typeface="Roboto"/>
              </a:rPr>
              <a:t>« Jacquou le Croquant » raconte l’histoire d’un enfant imaginé par Eugène Le Roy et basée sur des faits et des lieux réels. Publié en 1899, l’action se passe en 1830 dans la forêt </a:t>
            </a:r>
            <a:r>
              <a:rPr lang="fr-FR" dirty="0" err="1">
                <a:solidFill>
                  <a:srgbClr val="292929"/>
                </a:solidFill>
                <a:latin typeface="Roboto"/>
              </a:rPr>
              <a:t>Barade</a:t>
            </a:r>
            <a:r>
              <a:rPr lang="fr-FR" dirty="0">
                <a:solidFill>
                  <a:srgbClr val="292929"/>
                </a:solidFill>
                <a:latin typeface="Roboto"/>
              </a:rPr>
              <a:t> (commune de </a:t>
            </a:r>
            <a:r>
              <a:rPr lang="fr-FR" dirty="0" err="1">
                <a:solidFill>
                  <a:srgbClr val="292929"/>
                </a:solidFill>
                <a:latin typeface="Roboto"/>
              </a:rPr>
              <a:t>Fanlac</a:t>
            </a:r>
            <a:r>
              <a:rPr lang="fr-FR" dirty="0">
                <a:solidFill>
                  <a:srgbClr val="292929"/>
                </a:solidFill>
                <a:latin typeface="Roboto"/>
              </a:rPr>
              <a:t>) et décrit la lutte d’un jeune paysan en révolte contre la misère due à l’oppression du seigneur de l’</a:t>
            </a:r>
            <a:r>
              <a:rPr lang="fr-FR" dirty="0" err="1">
                <a:solidFill>
                  <a:srgbClr val="292929"/>
                </a:solidFill>
                <a:latin typeface="Roboto"/>
              </a:rPr>
              <a:t>Herm</a:t>
            </a:r>
            <a:r>
              <a:rPr lang="fr-FR" dirty="0">
                <a:solidFill>
                  <a:srgbClr val="292929"/>
                </a:solidFill>
                <a:latin typeface="Roboto"/>
              </a:rPr>
              <a:t> : le comte de </a:t>
            </a:r>
            <a:r>
              <a:rPr lang="fr-FR" dirty="0" err="1">
                <a:solidFill>
                  <a:srgbClr val="292929"/>
                </a:solidFill>
                <a:latin typeface="Roboto"/>
              </a:rPr>
              <a:t>Nansac</a:t>
            </a:r>
            <a:r>
              <a:rPr lang="fr-FR" dirty="0">
                <a:solidFill>
                  <a:srgbClr val="292929"/>
                </a:solidFill>
                <a:latin typeface="Roboto"/>
              </a:rPr>
              <a:t>.</a:t>
            </a:r>
          </a:p>
          <a:p>
            <a:r>
              <a:rPr lang="fr-FR" dirty="0">
                <a:solidFill>
                  <a:srgbClr val="292929"/>
                </a:solidFill>
                <a:latin typeface="Roboto"/>
              </a:rPr>
              <a:t>L’histoire se déroule en 1815, pendant la Restauration. Le seigneur du château de l’</a:t>
            </a:r>
            <a:r>
              <a:rPr lang="fr-FR" dirty="0" err="1">
                <a:solidFill>
                  <a:srgbClr val="292929"/>
                </a:solidFill>
                <a:latin typeface="Roboto"/>
              </a:rPr>
              <a:t>Herm</a:t>
            </a:r>
            <a:r>
              <a:rPr lang="fr-FR" dirty="0">
                <a:solidFill>
                  <a:srgbClr val="292929"/>
                </a:solidFill>
                <a:latin typeface="Roboto"/>
              </a:rPr>
              <a:t>, le comte de </a:t>
            </a:r>
            <a:r>
              <a:rPr lang="fr-FR" dirty="0" err="1">
                <a:solidFill>
                  <a:srgbClr val="292929"/>
                </a:solidFill>
                <a:latin typeface="Roboto"/>
              </a:rPr>
              <a:t>Nansac</a:t>
            </a:r>
            <a:r>
              <a:rPr lang="fr-FR" dirty="0">
                <a:solidFill>
                  <a:srgbClr val="292929"/>
                </a:solidFill>
                <a:latin typeface="Roboto"/>
              </a:rPr>
              <a:t>, terrorise les paysans.  Le père de Jacquou, lui même paysan, décide de l’assassiner. Il échoue et sera condamné aux galères où il y mourra peu après. La mère de Jacquou doit quitter </a:t>
            </a:r>
            <a:r>
              <a:rPr lang="fr-FR" dirty="0" err="1">
                <a:solidFill>
                  <a:srgbClr val="292929"/>
                </a:solidFill>
                <a:latin typeface="Roboto"/>
              </a:rPr>
              <a:t>Combenègre</a:t>
            </a:r>
            <a:r>
              <a:rPr lang="fr-FR" dirty="0">
                <a:solidFill>
                  <a:srgbClr val="292929"/>
                </a:solidFill>
                <a:latin typeface="Roboto"/>
              </a:rPr>
              <a:t>, épuisée et sans travail ni argent. Elle meurt à son tour. Jacquou est orphelin, il a neuf ans.</a:t>
            </a:r>
          </a:p>
          <a:p>
            <a:r>
              <a:rPr lang="fr-FR" dirty="0">
                <a:solidFill>
                  <a:srgbClr val="292929"/>
                </a:solidFill>
                <a:latin typeface="Roboto"/>
              </a:rPr>
              <a:t>Il se débrouille seul et échoue à </a:t>
            </a:r>
            <a:r>
              <a:rPr lang="fr-FR" dirty="0" err="1">
                <a:solidFill>
                  <a:srgbClr val="292929"/>
                </a:solidFill>
                <a:latin typeface="Roboto"/>
              </a:rPr>
              <a:t>Fanlac</a:t>
            </a:r>
            <a:r>
              <a:rPr lang="fr-FR" dirty="0">
                <a:solidFill>
                  <a:srgbClr val="292929"/>
                </a:solidFill>
                <a:latin typeface="Roboto"/>
              </a:rPr>
              <a:t> où le curé du </a:t>
            </a:r>
            <a:r>
              <a:rPr lang="fr-FR" dirty="0" smtClean="0">
                <a:solidFill>
                  <a:srgbClr val="292929"/>
                </a:solidFill>
                <a:latin typeface="Roboto"/>
              </a:rPr>
              <a:t>village L’Abbé Bonnal </a:t>
            </a:r>
            <a:r>
              <a:rPr lang="fr-FR" dirty="0">
                <a:solidFill>
                  <a:srgbClr val="292929"/>
                </a:solidFill>
                <a:latin typeface="Roboto"/>
              </a:rPr>
              <a:t>va le recueillir, il s’occupe de lui et l’éduque. Jacquou se remet petit à petit mais n’oubliera jamais, l’injustice qui a fait mourir ses parents. À la mort du curé, il fréquente Lina et devient charbonnier</a:t>
            </a:r>
            <a:r>
              <a:rPr lang="fr-FR" dirty="0" smtClean="0">
                <a:solidFill>
                  <a:srgbClr val="292929"/>
                </a:solidFill>
                <a:latin typeface="Roboto"/>
              </a:rPr>
              <a:t>.</a:t>
            </a:r>
          </a:p>
          <a:p>
            <a:r>
              <a:rPr lang="fr-FR" dirty="0">
                <a:latin typeface="Roboto"/>
              </a:rPr>
              <a:t>Un soir, alors qu’il est en train de braconner dans les bois du comte, Jacquou se fait prendre par les gardes et se fait enfermer dans les oubliettes du château. C’est le chevalier de </a:t>
            </a:r>
            <a:r>
              <a:rPr lang="fr-FR" dirty="0" err="1">
                <a:latin typeface="Roboto"/>
              </a:rPr>
              <a:t>Galibert</a:t>
            </a:r>
            <a:r>
              <a:rPr lang="fr-FR" dirty="0">
                <a:latin typeface="Roboto"/>
              </a:rPr>
              <a:t> qui le délivre menaçant alors le compte, de dénoncer à la justice ses pratiques honteuses. Jacquou enfin libre, ne désire qu’une chose, retrouvais Lina… Mais le temps a passé et la malheureuse s’est suicidée, persuadée alors, que son compagnon était décédé. Cette nouvelle va pousser Jacquou à la vengeance.</a:t>
            </a:r>
          </a:p>
          <a:p>
            <a:r>
              <a:rPr lang="fr-FR" dirty="0">
                <a:latin typeface="Roboto"/>
              </a:rPr>
              <a:t>Il réunit toutes les personnes qui ont à se plaindre du comte et dieu sait s’ils sont nombreux… ensembles, ils décident de bruler le château. </a:t>
            </a:r>
            <a:r>
              <a:rPr lang="fr-FR" dirty="0" err="1">
                <a:latin typeface="Roboto"/>
              </a:rPr>
              <a:t>Nansac</a:t>
            </a:r>
            <a:r>
              <a:rPr lang="fr-FR" dirty="0">
                <a:latin typeface="Roboto"/>
              </a:rPr>
              <a:t> est ruiné, Jacquou, lui, est jugé et libéré. Il revient à l’</a:t>
            </a:r>
            <a:r>
              <a:rPr lang="fr-FR" dirty="0" err="1">
                <a:latin typeface="Roboto"/>
              </a:rPr>
              <a:t>Herm</a:t>
            </a:r>
            <a:r>
              <a:rPr lang="fr-FR" dirty="0">
                <a:latin typeface="Roboto"/>
              </a:rPr>
              <a:t> où il se mari et reprend son métier de paysan, vengé des injustices qu’il aura subi tout au long de sa vie.</a:t>
            </a:r>
            <a:r>
              <a:rPr lang="fr-FR" dirty="0"/>
              <a:t/>
            </a:r>
            <a:br>
              <a:rPr lang="fr-FR" dirty="0"/>
            </a:br>
            <a:endParaRPr lang="fr-FR" dirty="0"/>
          </a:p>
          <a:p>
            <a:r>
              <a:rPr lang="fr-FR" dirty="0"/>
              <a:t> </a:t>
            </a:r>
          </a:p>
          <a:p>
            <a:endParaRPr lang="fr-FR" b="0" i="0" dirty="0">
              <a:solidFill>
                <a:srgbClr val="292929"/>
              </a:solidFill>
              <a:effectLst/>
              <a:latin typeface="Roboto"/>
            </a:endParaRPr>
          </a:p>
        </p:txBody>
      </p:sp>
    </p:spTree>
    <p:extLst>
      <p:ext uri="{BB962C8B-B14F-4D97-AF65-F5344CB8AC3E}">
        <p14:creationId xmlns:p14="http://schemas.microsoft.com/office/powerpoint/2010/main" val="31041282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68461" y="93945"/>
            <a:ext cx="9323539" cy="6764055"/>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7995" y="701458"/>
            <a:ext cx="2630466" cy="5198301"/>
          </a:xfrm>
          <a:prstGeom prst="rect">
            <a:avLst/>
          </a:prstGeom>
        </p:spPr>
      </p:pic>
    </p:spTree>
    <p:extLst>
      <p:ext uri="{BB962C8B-B14F-4D97-AF65-F5344CB8AC3E}">
        <p14:creationId xmlns:p14="http://schemas.microsoft.com/office/powerpoint/2010/main" val="20018540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2290" y="774294"/>
            <a:ext cx="10058400" cy="5268986"/>
          </a:xfrm>
          <a:prstGeom prst="rect">
            <a:avLst/>
          </a:prstGeom>
        </p:spPr>
      </p:pic>
      <p:sp>
        <p:nvSpPr>
          <p:cNvPr id="3" name="Rectangle 2"/>
          <p:cNvSpPr/>
          <p:nvPr/>
        </p:nvSpPr>
        <p:spPr>
          <a:xfrm>
            <a:off x="4851332" y="952071"/>
            <a:ext cx="2560316" cy="369332"/>
          </a:xfrm>
          <a:prstGeom prst="rect">
            <a:avLst/>
          </a:prstGeom>
        </p:spPr>
        <p:txBody>
          <a:bodyPr wrap="none">
            <a:spAutoFit/>
          </a:bodyPr>
          <a:lstStyle/>
          <a:p>
            <a:r>
              <a:rPr lang="fr-FR" b="1" dirty="0">
                <a:latin typeface="Open Sans"/>
              </a:rPr>
              <a:t>Le château de l'</a:t>
            </a:r>
            <a:r>
              <a:rPr lang="fr-FR" b="1" dirty="0" err="1">
                <a:latin typeface="Open Sans"/>
              </a:rPr>
              <a:t>Herm</a:t>
            </a:r>
            <a:r>
              <a:rPr lang="fr-FR" b="1" dirty="0">
                <a:latin typeface="Open Sans"/>
              </a:rPr>
              <a:t> </a:t>
            </a:r>
          </a:p>
        </p:txBody>
      </p:sp>
    </p:spTree>
    <p:extLst>
      <p:ext uri="{BB962C8B-B14F-4D97-AF65-F5344CB8AC3E}">
        <p14:creationId xmlns:p14="http://schemas.microsoft.com/office/powerpoint/2010/main" val="2325432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643" y="1151463"/>
            <a:ext cx="2684037" cy="3970318"/>
          </a:xfrm>
          <a:prstGeom prst="rect">
            <a:avLst/>
          </a:prstGeom>
        </p:spPr>
        <p:txBody>
          <a:bodyPr wrap="square">
            <a:spAutoFit/>
          </a:bodyPr>
          <a:lstStyle/>
          <a:p>
            <a:r>
              <a:rPr lang="fr-FR" b="1" i="0" dirty="0" smtClean="0">
                <a:effectLst/>
                <a:latin typeface="Open Sans"/>
              </a:rPr>
              <a:t>Le château de l'</a:t>
            </a:r>
            <a:r>
              <a:rPr lang="fr-FR" b="1" i="0" dirty="0" err="1" smtClean="0">
                <a:effectLst/>
                <a:latin typeface="Open Sans"/>
              </a:rPr>
              <a:t>Herm</a:t>
            </a:r>
            <a:r>
              <a:rPr lang="fr-FR" b="1" i="0" dirty="0" smtClean="0">
                <a:effectLst/>
                <a:latin typeface="Open Sans"/>
              </a:rPr>
              <a:t> </a:t>
            </a:r>
          </a:p>
          <a:p>
            <a:r>
              <a:rPr lang="fr-FR" b="0" i="0" dirty="0" smtClean="0">
                <a:effectLst/>
                <a:latin typeface="Open Sans"/>
              </a:rPr>
              <a:t>a été construit au 15ème siècle. Il a tombé en ruine après un crime a été commis là-bas et est maintenant dans le processus de restauration. Elle peut être visitée entre le début du mois d'avril et le 11 Novembre. Le château de l'</a:t>
            </a:r>
            <a:r>
              <a:rPr lang="fr-FR" b="0" i="0" dirty="0" err="1" smtClean="0">
                <a:effectLst/>
                <a:latin typeface="Open Sans"/>
              </a:rPr>
              <a:t>Herm</a:t>
            </a:r>
            <a:r>
              <a:rPr lang="fr-FR" b="0" i="0" dirty="0" smtClean="0">
                <a:effectLst/>
                <a:latin typeface="Open Sans"/>
              </a:rPr>
              <a:t> a été le berceau de Jacquou dans le livre.</a:t>
            </a:r>
            <a:endParaRPr lang="fr-FR" dirty="0"/>
          </a:p>
        </p:txBody>
      </p:sp>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69514" y="0"/>
            <a:ext cx="4622486"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3680" y="0"/>
            <a:ext cx="4485736" cy="6858000"/>
          </a:xfrm>
          <a:prstGeom prst="rect">
            <a:avLst/>
          </a:prstGeom>
        </p:spPr>
      </p:pic>
    </p:spTree>
    <p:extLst>
      <p:ext uri="{BB962C8B-B14F-4D97-AF65-F5344CB8AC3E}">
        <p14:creationId xmlns:p14="http://schemas.microsoft.com/office/powerpoint/2010/main" val="33084742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11831" y="0"/>
            <a:ext cx="9880169" cy="6688899"/>
          </a:xfrm>
          <a:prstGeom prst="rect">
            <a:avLst/>
          </a:prstGeom>
        </p:spPr>
      </p:pic>
      <p:sp>
        <p:nvSpPr>
          <p:cNvPr id="3" name="Rectangle 2"/>
          <p:cNvSpPr/>
          <p:nvPr/>
        </p:nvSpPr>
        <p:spPr>
          <a:xfrm>
            <a:off x="167013" y="1326426"/>
            <a:ext cx="2144818" cy="2308324"/>
          </a:xfrm>
          <a:prstGeom prst="rect">
            <a:avLst/>
          </a:prstGeom>
        </p:spPr>
        <p:txBody>
          <a:bodyPr wrap="square">
            <a:spAutoFit/>
          </a:bodyPr>
          <a:lstStyle/>
          <a:p>
            <a:r>
              <a:rPr lang="fr-FR" b="1" dirty="0">
                <a:solidFill>
                  <a:srgbClr val="21486D"/>
                </a:solidFill>
                <a:latin typeface="Helvetica" panose="020B0604020202020204" pitchFamily="34" charset="0"/>
              </a:rPr>
              <a:t>TURSAC- CHATEAU DE MARZAC- VALLEE DE LA VEZERE -SCENE INCENDIE DU FILM JACQUOU LE CROQUANT</a:t>
            </a:r>
            <a:endParaRPr lang="fr-FR" b="1" i="0" dirty="0">
              <a:solidFill>
                <a:srgbClr val="21486D"/>
              </a:solidFill>
              <a:effectLst/>
              <a:latin typeface="Helvetica" panose="020B0604020202020204" pitchFamily="34" charset="0"/>
            </a:endParaRPr>
          </a:p>
        </p:txBody>
      </p:sp>
    </p:spTree>
    <p:extLst>
      <p:ext uri="{BB962C8B-B14F-4D97-AF65-F5344CB8AC3E}">
        <p14:creationId xmlns:p14="http://schemas.microsoft.com/office/powerpoint/2010/main" val="19831695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012493" y="0"/>
            <a:ext cx="6179508"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0"/>
            <a:ext cx="5912286" cy="6858000"/>
          </a:xfrm>
          <a:prstGeom prst="rect">
            <a:avLst/>
          </a:prstGeom>
        </p:spPr>
      </p:pic>
    </p:spTree>
    <p:extLst>
      <p:ext uri="{BB962C8B-B14F-4D97-AF65-F5344CB8AC3E}">
        <p14:creationId xmlns:p14="http://schemas.microsoft.com/office/powerpoint/2010/main" val="33932839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68460" y="0"/>
            <a:ext cx="9323540" cy="6858000"/>
          </a:xfrm>
          <a:prstGeom prst="rect">
            <a:avLst/>
          </a:prstGeom>
        </p:spPr>
      </p:pic>
      <p:sp>
        <p:nvSpPr>
          <p:cNvPr id="4" name="ZoneTexte 3"/>
          <p:cNvSpPr txBox="1"/>
          <p:nvPr/>
        </p:nvSpPr>
        <p:spPr>
          <a:xfrm>
            <a:off x="0" y="2530258"/>
            <a:ext cx="2416302" cy="646331"/>
          </a:xfrm>
          <a:prstGeom prst="rect">
            <a:avLst/>
          </a:prstGeom>
          <a:noFill/>
        </p:spPr>
        <p:txBody>
          <a:bodyPr wrap="none" rtlCol="0">
            <a:spAutoFit/>
          </a:bodyPr>
          <a:lstStyle/>
          <a:p>
            <a:r>
              <a:rPr lang="fr-FR" b="1" dirty="0" smtClean="0"/>
              <a:t>Maison de l’abbé </a:t>
            </a:r>
            <a:r>
              <a:rPr lang="fr-FR" b="1" dirty="0" err="1" smtClean="0"/>
              <a:t>Bonal</a:t>
            </a:r>
            <a:endParaRPr lang="fr-FR" b="1" dirty="0" smtClean="0"/>
          </a:p>
          <a:p>
            <a:r>
              <a:rPr lang="fr-FR" b="1" dirty="0" smtClean="0"/>
              <a:t>     </a:t>
            </a:r>
            <a:r>
              <a:rPr lang="fr-FR" dirty="0" err="1" smtClean="0"/>
              <a:t>Fanlac</a:t>
            </a:r>
            <a:r>
              <a:rPr lang="fr-FR" dirty="0" smtClean="0"/>
              <a:t>-Dordogne</a:t>
            </a:r>
            <a:endParaRPr lang="fr-FR" dirty="0"/>
          </a:p>
        </p:txBody>
      </p:sp>
    </p:spTree>
    <p:extLst>
      <p:ext uri="{BB962C8B-B14F-4D97-AF65-F5344CB8AC3E}">
        <p14:creationId xmlns:p14="http://schemas.microsoft.com/office/powerpoint/2010/main" val="33300866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61473" y="0"/>
            <a:ext cx="9669053" cy="6776581"/>
          </a:xfrm>
          <a:prstGeom prst="rect">
            <a:avLst/>
          </a:prstGeom>
        </p:spPr>
      </p:pic>
    </p:spTree>
    <p:extLst>
      <p:ext uri="{BB962C8B-B14F-4D97-AF65-F5344CB8AC3E}">
        <p14:creationId xmlns:p14="http://schemas.microsoft.com/office/powerpoint/2010/main" val="39751450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80778" y="-1"/>
            <a:ext cx="9447222" cy="6809240"/>
          </a:xfrm>
          <a:prstGeom prst="rect">
            <a:avLst/>
          </a:prstGeom>
        </p:spPr>
      </p:pic>
      <p:sp>
        <p:nvSpPr>
          <p:cNvPr id="4" name="Rectangle 3"/>
          <p:cNvSpPr/>
          <p:nvPr/>
        </p:nvSpPr>
        <p:spPr>
          <a:xfrm>
            <a:off x="192066" y="2053648"/>
            <a:ext cx="2588712" cy="923330"/>
          </a:xfrm>
          <a:prstGeom prst="rect">
            <a:avLst/>
          </a:prstGeom>
        </p:spPr>
        <p:txBody>
          <a:bodyPr wrap="square">
            <a:spAutoFit/>
          </a:bodyPr>
          <a:lstStyle/>
          <a:p>
            <a:r>
              <a:rPr lang="fr-FR" b="1" dirty="0"/>
              <a:t>Maison de l’abbé </a:t>
            </a:r>
            <a:r>
              <a:rPr lang="fr-FR" b="1" dirty="0" err="1" smtClean="0"/>
              <a:t>Bonal</a:t>
            </a:r>
            <a:endParaRPr lang="fr-FR" b="1" dirty="0"/>
          </a:p>
          <a:p>
            <a:r>
              <a:rPr lang="fr-FR" b="1" dirty="0"/>
              <a:t>     </a:t>
            </a:r>
            <a:r>
              <a:rPr lang="fr-FR" dirty="0" err="1" smtClean="0"/>
              <a:t>Fanlac</a:t>
            </a:r>
            <a:r>
              <a:rPr lang="fr-FR" dirty="0" smtClean="0"/>
              <a:t>-Dordogne</a:t>
            </a:r>
          </a:p>
          <a:p>
            <a:r>
              <a:rPr lang="fr-FR" dirty="0" smtClean="0"/>
              <a:t>     Aujourd’hui</a:t>
            </a:r>
            <a:endParaRPr lang="fr-FR" dirty="0"/>
          </a:p>
        </p:txBody>
      </p:sp>
    </p:spTree>
    <p:extLst>
      <p:ext uri="{BB962C8B-B14F-4D97-AF65-F5344CB8AC3E}">
        <p14:creationId xmlns:p14="http://schemas.microsoft.com/office/powerpoint/2010/main" val="13336978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39661" y="0"/>
            <a:ext cx="9957543" cy="6858000"/>
          </a:xfrm>
          <a:prstGeom prst="rect">
            <a:avLst/>
          </a:prstGeom>
        </p:spPr>
      </p:pic>
      <p:sp>
        <p:nvSpPr>
          <p:cNvPr id="3" name="Rectangle 2"/>
          <p:cNvSpPr/>
          <p:nvPr/>
        </p:nvSpPr>
        <p:spPr>
          <a:xfrm>
            <a:off x="3098104" y="5836509"/>
            <a:ext cx="6096000" cy="646331"/>
          </a:xfrm>
          <a:prstGeom prst="rect">
            <a:avLst/>
          </a:prstGeom>
        </p:spPr>
        <p:txBody>
          <a:bodyPr>
            <a:spAutoFit/>
          </a:bodyPr>
          <a:lstStyle/>
          <a:p>
            <a:r>
              <a:rPr lang="fr-FR" b="1" dirty="0" err="1"/>
              <a:t>Fanlac</a:t>
            </a:r>
            <a:endParaRPr lang="fr-FR" b="1" dirty="0"/>
          </a:p>
          <a:p>
            <a:r>
              <a:rPr lang="fr-FR" b="1" dirty="0"/>
              <a:t>Place de l’église </a:t>
            </a:r>
          </a:p>
        </p:txBody>
      </p:sp>
    </p:spTree>
    <p:extLst>
      <p:ext uri="{BB962C8B-B14F-4D97-AF65-F5344CB8AC3E}">
        <p14:creationId xmlns:p14="http://schemas.microsoft.com/office/powerpoint/2010/main" val="6349554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86837" y="0"/>
            <a:ext cx="8992855" cy="6858000"/>
          </a:xfrm>
          <a:prstGeom prst="rect">
            <a:avLst/>
          </a:prstGeom>
        </p:spPr>
      </p:pic>
    </p:spTree>
    <p:extLst>
      <p:ext uri="{BB962C8B-B14F-4D97-AF65-F5344CB8AC3E}">
        <p14:creationId xmlns:p14="http://schemas.microsoft.com/office/powerpoint/2010/main" val="38746847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6712" y="300625"/>
            <a:ext cx="10058400" cy="6162109"/>
          </a:xfrm>
          <a:prstGeom prst="rect">
            <a:avLst/>
          </a:prstGeom>
        </p:spPr>
      </p:pic>
      <p:sp>
        <p:nvSpPr>
          <p:cNvPr id="3" name="ZoneTexte 2"/>
          <p:cNvSpPr txBox="1"/>
          <p:nvPr/>
        </p:nvSpPr>
        <p:spPr>
          <a:xfrm>
            <a:off x="5285984" y="513567"/>
            <a:ext cx="2342367" cy="923330"/>
          </a:xfrm>
          <a:prstGeom prst="rect">
            <a:avLst/>
          </a:prstGeom>
          <a:noFill/>
        </p:spPr>
        <p:txBody>
          <a:bodyPr wrap="square" rtlCol="0">
            <a:spAutoFit/>
          </a:bodyPr>
          <a:lstStyle/>
          <a:p>
            <a:r>
              <a:rPr lang="fr-FR" dirty="0" err="1" smtClean="0"/>
              <a:t>Fanlac</a:t>
            </a:r>
            <a:endParaRPr lang="fr-FR" dirty="0" smtClean="0"/>
          </a:p>
          <a:p>
            <a:r>
              <a:rPr lang="fr-FR" dirty="0" smtClean="0"/>
              <a:t>Place de l’église aujourd’hui</a:t>
            </a:r>
            <a:endParaRPr lang="fr-FR" dirty="0"/>
          </a:p>
        </p:txBody>
      </p:sp>
    </p:spTree>
    <p:extLst>
      <p:ext uri="{BB962C8B-B14F-4D97-AF65-F5344CB8AC3E}">
        <p14:creationId xmlns:p14="http://schemas.microsoft.com/office/powerpoint/2010/main" val="30182292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21048" y="0"/>
            <a:ext cx="4670952" cy="6858000"/>
          </a:xfrm>
          <a:prstGeom prst="rect">
            <a:avLst/>
          </a:prstGeom>
        </p:spPr>
      </p:pic>
      <p:sp>
        <p:nvSpPr>
          <p:cNvPr id="5" name="Rectangle 4"/>
          <p:cNvSpPr/>
          <p:nvPr/>
        </p:nvSpPr>
        <p:spPr>
          <a:xfrm>
            <a:off x="116910" y="2000691"/>
            <a:ext cx="2513556" cy="2308324"/>
          </a:xfrm>
          <a:prstGeom prst="rect">
            <a:avLst/>
          </a:prstGeom>
        </p:spPr>
        <p:txBody>
          <a:bodyPr wrap="square">
            <a:spAutoFit/>
          </a:bodyPr>
          <a:lstStyle/>
          <a:p>
            <a:r>
              <a:rPr lang="fr-FR" dirty="0">
                <a:latin typeface="Open Sans"/>
              </a:rPr>
              <a:t>Dans le centre du village est une église fortifiée du 12ème siècle. Il y a également une croix du 12ème siècle et un puits qui ajoutant au charme de le centre</a:t>
            </a:r>
            <a:endParaRPr lang="fr-FR" dirty="0"/>
          </a:p>
        </p:txBody>
      </p:sp>
      <p:pic>
        <p:nvPicPr>
          <p:cNvPr id="6" name="Imag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1989" y="0"/>
            <a:ext cx="4567535" cy="6858000"/>
          </a:xfrm>
          <a:prstGeom prst="rect">
            <a:avLst/>
          </a:prstGeom>
        </p:spPr>
      </p:pic>
    </p:spTree>
    <p:extLst>
      <p:ext uri="{BB962C8B-B14F-4D97-AF65-F5344CB8AC3E}">
        <p14:creationId xmlns:p14="http://schemas.microsoft.com/office/powerpoint/2010/main" val="21819233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b="4110"/>
          <a:stretch/>
        </p:blipFill>
        <p:spPr>
          <a:xfrm>
            <a:off x="6551112" y="0"/>
            <a:ext cx="5640888"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2734" y="56367"/>
            <a:ext cx="5899759" cy="6745266"/>
          </a:xfrm>
          <a:prstGeom prst="rect">
            <a:avLst/>
          </a:prstGeom>
        </p:spPr>
      </p:pic>
    </p:spTree>
    <p:extLst>
      <p:ext uri="{BB962C8B-B14F-4D97-AF65-F5344CB8AC3E}">
        <p14:creationId xmlns:p14="http://schemas.microsoft.com/office/powerpoint/2010/main" val="35067969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06663" y="338204"/>
            <a:ext cx="8880954" cy="6087649"/>
          </a:xfrm>
          <a:prstGeom prst="rect">
            <a:avLst/>
          </a:prstGeom>
        </p:spPr>
      </p:pic>
      <p:sp>
        <p:nvSpPr>
          <p:cNvPr id="6" name="ZoneTexte 5"/>
          <p:cNvSpPr txBox="1"/>
          <p:nvPr/>
        </p:nvSpPr>
        <p:spPr>
          <a:xfrm>
            <a:off x="137786" y="2605414"/>
            <a:ext cx="2906038" cy="923330"/>
          </a:xfrm>
          <a:prstGeom prst="rect">
            <a:avLst/>
          </a:prstGeom>
          <a:noFill/>
        </p:spPr>
        <p:txBody>
          <a:bodyPr wrap="square" rtlCol="0">
            <a:spAutoFit/>
          </a:bodyPr>
          <a:lstStyle/>
          <a:p>
            <a:r>
              <a:rPr lang="fr-FR" b="1" dirty="0" smtClean="0"/>
              <a:t>Maison du chevalier </a:t>
            </a:r>
            <a:r>
              <a:rPr lang="fr-FR" b="1" dirty="0" err="1" smtClean="0"/>
              <a:t>Galibert</a:t>
            </a:r>
            <a:endParaRPr lang="fr-FR" b="1" dirty="0" smtClean="0"/>
          </a:p>
          <a:p>
            <a:r>
              <a:rPr lang="fr-FR" dirty="0" err="1" smtClean="0"/>
              <a:t>Fanlac</a:t>
            </a:r>
            <a:r>
              <a:rPr lang="fr-FR" dirty="0" smtClean="0"/>
              <a:t> -Dordogne</a:t>
            </a:r>
            <a:endParaRPr lang="fr-FR" dirty="0"/>
          </a:p>
        </p:txBody>
      </p:sp>
    </p:spTree>
    <p:extLst>
      <p:ext uri="{BB962C8B-B14F-4D97-AF65-F5344CB8AC3E}">
        <p14:creationId xmlns:p14="http://schemas.microsoft.com/office/powerpoint/2010/main" val="6109981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44566" y="388307"/>
            <a:ext cx="8803643" cy="6084000"/>
          </a:xfrm>
          <a:prstGeom prst="rect">
            <a:avLst/>
          </a:prstGeom>
        </p:spPr>
      </p:pic>
    </p:spTree>
    <p:extLst>
      <p:ext uri="{BB962C8B-B14F-4D97-AF65-F5344CB8AC3E}">
        <p14:creationId xmlns:p14="http://schemas.microsoft.com/office/powerpoint/2010/main" val="14598225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85481" y="0"/>
            <a:ext cx="8706519" cy="6858000"/>
          </a:xfrm>
          <a:prstGeom prst="rect">
            <a:avLst/>
          </a:prstGeom>
        </p:spPr>
      </p:pic>
      <p:sp>
        <p:nvSpPr>
          <p:cNvPr id="3" name="Rectangle 2"/>
          <p:cNvSpPr/>
          <p:nvPr/>
        </p:nvSpPr>
        <p:spPr>
          <a:xfrm>
            <a:off x="195311" y="474345"/>
            <a:ext cx="3290170" cy="5355312"/>
          </a:xfrm>
          <a:prstGeom prst="rect">
            <a:avLst/>
          </a:prstGeom>
        </p:spPr>
        <p:txBody>
          <a:bodyPr wrap="square">
            <a:spAutoFit/>
          </a:bodyPr>
          <a:lstStyle/>
          <a:p>
            <a:r>
              <a:rPr lang="fr-FR" dirty="0">
                <a:solidFill>
                  <a:srgbClr val="000000"/>
                </a:solidFill>
                <a:latin typeface="Arial" panose="020B0604020202020204" pitchFamily="34" charset="0"/>
              </a:rPr>
              <a:t>En 1969, le Village de </a:t>
            </a:r>
            <a:r>
              <a:rPr lang="fr-FR" dirty="0" err="1">
                <a:solidFill>
                  <a:srgbClr val="000000"/>
                </a:solidFill>
                <a:latin typeface="Arial" panose="020B0604020202020204" pitchFamily="34" charset="0"/>
              </a:rPr>
              <a:t>Fanlac</a:t>
            </a:r>
            <a:r>
              <a:rPr lang="fr-FR" dirty="0">
                <a:solidFill>
                  <a:srgbClr val="000000"/>
                </a:solidFill>
                <a:latin typeface="Arial" panose="020B0604020202020204" pitchFamily="34" charset="0"/>
              </a:rPr>
              <a:t> sert de décor au Téléfilm de "Jacquou le Croquant"; une des gentilhommières du Village y est la demeure du chevalier de </a:t>
            </a:r>
            <a:r>
              <a:rPr lang="fr-FR" dirty="0" err="1">
                <a:solidFill>
                  <a:srgbClr val="000000"/>
                </a:solidFill>
                <a:latin typeface="Arial" panose="020B0604020202020204" pitchFamily="34" charset="0"/>
              </a:rPr>
              <a:t>Galibert</a:t>
            </a:r>
            <a:r>
              <a:rPr lang="fr-FR" dirty="0">
                <a:solidFill>
                  <a:srgbClr val="000000"/>
                </a:solidFill>
                <a:latin typeface="Arial" panose="020B0604020202020204" pitchFamily="34" charset="0"/>
              </a:rPr>
              <a:t>... partiellement reconstruite, la demeure garde quelques vestiges des XIV° et XV° siècles! La demeure est aujourd'hui connue sous le nom du personnage littéraire: Le Chevalier de </a:t>
            </a:r>
            <a:r>
              <a:rPr lang="fr-FR" dirty="0" err="1">
                <a:solidFill>
                  <a:srgbClr val="000000"/>
                </a:solidFill>
                <a:latin typeface="Arial" panose="020B0604020202020204" pitchFamily="34" charset="0"/>
              </a:rPr>
              <a:t>Galibert</a:t>
            </a:r>
            <a:r>
              <a:rPr lang="fr-FR" dirty="0">
                <a:solidFill>
                  <a:srgbClr val="000000"/>
                </a:solidFill>
                <a:latin typeface="Arial" panose="020B0604020202020204" pitchFamily="34" charset="0"/>
              </a:rPr>
              <a:t>... il s'agit des Jacqueries qui ont lieu dans le Sud-Ouest de la France au début du XVII° siècle. Cette Gentilhommière demeure un témoignage de l'Architecture médiévale </a:t>
            </a:r>
            <a:r>
              <a:rPr lang="fr-FR" dirty="0" smtClean="0">
                <a:solidFill>
                  <a:srgbClr val="000000"/>
                </a:solidFill>
                <a:latin typeface="Arial" panose="020B0604020202020204" pitchFamily="34" charset="0"/>
              </a:rPr>
              <a:t>-</a:t>
            </a:r>
            <a:endParaRPr lang="fr-FR" dirty="0"/>
          </a:p>
        </p:txBody>
      </p:sp>
    </p:spTree>
    <p:extLst>
      <p:ext uri="{BB962C8B-B14F-4D97-AF65-F5344CB8AC3E}">
        <p14:creationId xmlns:p14="http://schemas.microsoft.com/office/powerpoint/2010/main" val="18979636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 y="0"/>
            <a:ext cx="12192000" cy="6858000"/>
          </a:xfrm>
          <a:prstGeom prst="rect">
            <a:avLst/>
          </a:prstGeom>
        </p:spPr>
      </p:pic>
      <p:sp>
        <p:nvSpPr>
          <p:cNvPr id="6" name="Rectangle 5"/>
          <p:cNvSpPr/>
          <p:nvPr/>
        </p:nvSpPr>
        <p:spPr>
          <a:xfrm>
            <a:off x="680582" y="262427"/>
            <a:ext cx="6096000" cy="1200329"/>
          </a:xfrm>
          <a:prstGeom prst="rect">
            <a:avLst/>
          </a:prstGeom>
        </p:spPr>
        <p:txBody>
          <a:bodyPr>
            <a:spAutoFit/>
          </a:bodyPr>
          <a:lstStyle/>
          <a:p>
            <a:r>
              <a:rPr lang="fr-FR" b="1" dirty="0"/>
              <a:t>Maison du chevalier </a:t>
            </a:r>
            <a:r>
              <a:rPr lang="fr-FR" b="1" dirty="0" err="1"/>
              <a:t>Galibert</a:t>
            </a:r>
            <a:endParaRPr lang="fr-FR" b="1" dirty="0"/>
          </a:p>
          <a:p>
            <a:r>
              <a:rPr lang="fr-FR" dirty="0" err="1"/>
              <a:t>Fanlac</a:t>
            </a:r>
            <a:r>
              <a:rPr lang="fr-FR" dirty="0"/>
              <a:t> </a:t>
            </a:r>
            <a:r>
              <a:rPr lang="fr-FR" dirty="0" smtClean="0"/>
              <a:t>–Dordogne  Aujourd'hui </a:t>
            </a:r>
            <a:r>
              <a:rPr lang="fr-FR" dirty="0">
                <a:solidFill>
                  <a:srgbClr val="000000"/>
                </a:solidFill>
                <a:latin typeface="Arial" panose="020B0604020202020204" pitchFamily="34" charset="0"/>
              </a:rPr>
              <a:t>Propriété privée, ne se visite pas.</a:t>
            </a:r>
            <a:endParaRPr lang="fr-FR" dirty="0"/>
          </a:p>
          <a:p>
            <a:endParaRPr lang="fr-FR" dirty="0"/>
          </a:p>
        </p:txBody>
      </p:sp>
    </p:spTree>
    <p:extLst>
      <p:ext uri="{BB962C8B-B14F-4D97-AF65-F5344CB8AC3E}">
        <p14:creationId xmlns:p14="http://schemas.microsoft.com/office/powerpoint/2010/main" val="13966362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8524899"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127310" y="0"/>
            <a:ext cx="5064690" cy="6858000"/>
          </a:xfrm>
          <a:prstGeom prst="rect">
            <a:avLst/>
          </a:prstGeom>
        </p:spPr>
      </p:pic>
    </p:spTree>
    <p:extLst>
      <p:ext uri="{BB962C8B-B14F-4D97-AF65-F5344CB8AC3E}">
        <p14:creationId xmlns:p14="http://schemas.microsoft.com/office/powerpoint/2010/main" val="30923132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40158" y="0"/>
            <a:ext cx="4651842"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496860"/>
            <a:ext cx="7499926" cy="5361140"/>
          </a:xfrm>
          <a:prstGeom prst="rect">
            <a:avLst/>
          </a:prstGeom>
        </p:spPr>
      </p:pic>
      <p:sp>
        <p:nvSpPr>
          <p:cNvPr id="4" name="Rectangle 3"/>
          <p:cNvSpPr/>
          <p:nvPr/>
        </p:nvSpPr>
        <p:spPr>
          <a:xfrm>
            <a:off x="254696" y="350109"/>
            <a:ext cx="6096000" cy="646331"/>
          </a:xfrm>
          <a:prstGeom prst="rect">
            <a:avLst/>
          </a:prstGeom>
        </p:spPr>
        <p:txBody>
          <a:bodyPr>
            <a:spAutoFit/>
          </a:bodyPr>
          <a:lstStyle/>
          <a:p>
            <a:r>
              <a:rPr lang="fr-FR" b="1" dirty="0">
                <a:solidFill>
                  <a:srgbClr val="333333"/>
                </a:solidFill>
                <a:latin typeface="Arial" panose="020B0604020202020204" pitchFamily="34" charset="0"/>
              </a:rPr>
              <a:t>FANLAC MAISON DE JACQUOU LE CROQUANT A </a:t>
            </a:r>
            <a:r>
              <a:rPr lang="fr-FR" b="1" dirty="0" smtClean="0">
                <a:solidFill>
                  <a:srgbClr val="333333"/>
                </a:solidFill>
                <a:latin typeface="Arial" panose="020B0604020202020204" pitchFamily="34" charset="0"/>
              </a:rPr>
              <a:t>COMBENEGE. Elle n’existe plus à ce jour,,</a:t>
            </a:r>
          </a:p>
        </p:txBody>
      </p:sp>
    </p:spTree>
    <p:extLst>
      <p:ext uri="{BB962C8B-B14F-4D97-AF65-F5344CB8AC3E}">
        <p14:creationId xmlns:p14="http://schemas.microsoft.com/office/powerpoint/2010/main" val="40137298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55138" y="985120"/>
            <a:ext cx="6667500" cy="4762500"/>
          </a:xfrm>
          <a:prstGeom prst="rect">
            <a:avLst/>
          </a:prstGeom>
        </p:spPr>
      </p:pic>
      <p:sp>
        <p:nvSpPr>
          <p:cNvPr id="3" name="Rectangle 2"/>
          <p:cNvSpPr/>
          <p:nvPr/>
        </p:nvSpPr>
        <p:spPr>
          <a:xfrm>
            <a:off x="106733" y="275356"/>
            <a:ext cx="5248405" cy="6463308"/>
          </a:xfrm>
          <a:prstGeom prst="rect">
            <a:avLst/>
          </a:prstGeom>
        </p:spPr>
        <p:txBody>
          <a:bodyPr wrap="square">
            <a:spAutoFit/>
          </a:bodyPr>
          <a:lstStyle/>
          <a:p>
            <a:r>
              <a:rPr lang="fr-FR" b="1" dirty="0">
                <a:latin typeface="Lato"/>
              </a:rPr>
              <a:t>La mini-série de six épisodes, réalisée par </a:t>
            </a:r>
            <a:r>
              <a:rPr lang="fr-FR" b="1" dirty="0" err="1">
                <a:latin typeface="Lato"/>
              </a:rPr>
              <a:t>Stellio</a:t>
            </a:r>
            <a:r>
              <a:rPr lang="fr-FR" b="1" dirty="0">
                <a:latin typeface="Lato"/>
              </a:rPr>
              <a:t> </a:t>
            </a:r>
            <a:r>
              <a:rPr lang="fr-FR" b="1" dirty="0" err="1">
                <a:latin typeface="Lato"/>
              </a:rPr>
              <a:t>Lorenzi</a:t>
            </a:r>
            <a:r>
              <a:rPr lang="fr-FR" b="1" dirty="0">
                <a:latin typeface="Lato"/>
              </a:rPr>
              <a:t> et interprétée par </a:t>
            </a:r>
            <a:r>
              <a:rPr lang="fr-FR" b="1" dirty="0" err="1">
                <a:latin typeface="Lato"/>
              </a:rPr>
              <a:t>Eric</a:t>
            </a:r>
            <a:r>
              <a:rPr lang="fr-FR" b="1" dirty="0">
                <a:latin typeface="Lato"/>
              </a:rPr>
              <a:t> </a:t>
            </a:r>
            <a:r>
              <a:rPr lang="fr-FR" b="1" dirty="0" err="1">
                <a:latin typeface="Lato"/>
              </a:rPr>
              <a:t>Damain</a:t>
            </a:r>
            <a:r>
              <a:rPr lang="fr-FR" b="1" dirty="0">
                <a:latin typeface="Lato"/>
              </a:rPr>
              <a:t>, diffusée en 1969, était encore bien présente dans mon souvenir.</a:t>
            </a:r>
          </a:p>
          <a:p>
            <a:r>
              <a:rPr lang="fr-FR" dirty="0">
                <a:latin typeface="Lato"/>
              </a:rPr>
              <a:t>Dans le fond, il aurait peut être mieux valu que je l'ai oubliée (du moins en grande partie)...</a:t>
            </a:r>
          </a:p>
          <a:p>
            <a:r>
              <a:rPr lang="fr-FR" dirty="0">
                <a:latin typeface="Lato"/>
              </a:rPr>
              <a:t>Toujours est-il que j'ai donc attendu la sortie de la réalisation actuelle avec impatience. Léo Legrand qui interprète </a:t>
            </a:r>
            <a:r>
              <a:rPr lang="fr-FR" dirty="0" err="1">
                <a:latin typeface="Lato"/>
              </a:rPr>
              <a:t>Jacou</a:t>
            </a:r>
            <a:r>
              <a:rPr lang="fr-FR" dirty="0">
                <a:latin typeface="Lato"/>
              </a:rPr>
              <a:t> enfant ne m'a pas déçue. J'ai retrouvé le magnétisme qu'avait à l'époque </a:t>
            </a:r>
            <a:r>
              <a:rPr lang="fr-FR" dirty="0" err="1">
                <a:latin typeface="Lato"/>
              </a:rPr>
              <a:t>Eric</a:t>
            </a:r>
            <a:r>
              <a:rPr lang="fr-FR" dirty="0">
                <a:latin typeface="Lato"/>
              </a:rPr>
              <a:t> </a:t>
            </a:r>
            <a:r>
              <a:rPr lang="fr-FR" dirty="0" err="1">
                <a:latin typeface="Lato"/>
              </a:rPr>
              <a:t>Damain</a:t>
            </a:r>
            <a:r>
              <a:rPr lang="fr-FR" dirty="0">
                <a:latin typeface="Lato"/>
              </a:rPr>
              <a:t>.</a:t>
            </a:r>
          </a:p>
          <a:p>
            <a:r>
              <a:rPr lang="fr-FR" dirty="0">
                <a:latin typeface="Lato"/>
              </a:rPr>
              <a:t>Par contre, dès l'apparition de Jacquou adulte, interprété par Gaspard </a:t>
            </a:r>
            <a:r>
              <a:rPr lang="fr-FR" dirty="0" err="1">
                <a:latin typeface="Lato"/>
              </a:rPr>
              <a:t>Ulliel</a:t>
            </a:r>
            <a:r>
              <a:rPr lang="fr-FR" dirty="0">
                <a:latin typeface="Lato"/>
              </a:rPr>
              <a:t>, grande fut ma déception.</a:t>
            </a:r>
          </a:p>
          <a:p>
            <a:r>
              <a:rPr lang="fr-FR" dirty="0">
                <a:latin typeface="Lato"/>
              </a:rPr>
              <a:t>Quitte à interpréter un rôle dans un "remake", il aurait mieux convenu dans "A nous les petites anglaises" (s'il y a un remake dudit film un jour ou l'autre...) que dans "Jacquou le Croquant".</a:t>
            </a:r>
            <a:br>
              <a:rPr lang="fr-FR" dirty="0">
                <a:latin typeface="Lato"/>
              </a:rPr>
            </a:br>
            <a:r>
              <a:rPr lang="fr-FR" dirty="0">
                <a:latin typeface="Lato"/>
              </a:rPr>
              <a:t>Son physique et son interprétation ne conviennent pas du tout au personnage. J'ai hélas trouvé qu'il ne se dégageait de son physique aucune force ni aucun charme bien particulier.</a:t>
            </a:r>
            <a:endParaRPr lang="fr-FR" b="0" i="0" dirty="0">
              <a:effectLst/>
              <a:latin typeface="Lato"/>
            </a:endParaRPr>
          </a:p>
        </p:txBody>
      </p:sp>
      <p:sp>
        <p:nvSpPr>
          <p:cNvPr id="4" name="ZoneTexte 3"/>
          <p:cNvSpPr txBox="1"/>
          <p:nvPr/>
        </p:nvSpPr>
        <p:spPr>
          <a:xfrm>
            <a:off x="7077206" y="445355"/>
            <a:ext cx="2279737" cy="369332"/>
          </a:xfrm>
          <a:prstGeom prst="rect">
            <a:avLst/>
          </a:prstGeom>
          <a:noFill/>
        </p:spPr>
        <p:txBody>
          <a:bodyPr wrap="square" rtlCol="0">
            <a:spAutoFit/>
          </a:bodyPr>
          <a:lstStyle/>
          <a:p>
            <a:r>
              <a:rPr lang="fr-FR" dirty="0" smtClean="0"/>
              <a:t>Film sortie en 2007</a:t>
            </a:r>
            <a:endParaRPr lang="fr-FR" dirty="0"/>
          </a:p>
        </p:txBody>
      </p:sp>
    </p:spTree>
    <p:extLst>
      <p:ext uri="{BB962C8B-B14F-4D97-AF65-F5344CB8AC3E}">
        <p14:creationId xmlns:p14="http://schemas.microsoft.com/office/powerpoint/2010/main" val="12968252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4659682"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31302" y="4635632"/>
            <a:ext cx="1856598" cy="2065792"/>
          </a:xfrm>
          <a:prstGeom prst="rect">
            <a:avLst/>
          </a:prstGeom>
        </p:spPr>
      </p:pic>
      <p:sp>
        <p:nvSpPr>
          <p:cNvPr id="3" name="ZoneTexte 2"/>
          <p:cNvSpPr txBox="1"/>
          <p:nvPr/>
        </p:nvSpPr>
        <p:spPr>
          <a:xfrm>
            <a:off x="4845527" y="2755725"/>
            <a:ext cx="5185775" cy="646331"/>
          </a:xfrm>
          <a:prstGeom prst="rect">
            <a:avLst/>
          </a:prstGeom>
          <a:noFill/>
        </p:spPr>
        <p:txBody>
          <a:bodyPr wrap="square" rtlCol="0">
            <a:spAutoFit/>
          </a:bodyPr>
          <a:lstStyle/>
          <a:p>
            <a:r>
              <a:rPr lang="fr-FR" dirty="0" smtClean="0"/>
              <a:t>Commentaires du NET et sur place: photos perso et du net,</a:t>
            </a:r>
            <a:endParaRPr lang="fr-FR" dirty="0"/>
          </a:p>
        </p:txBody>
      </p:sp>
      <p:sp>
        <p:nvSpPr>
          <p:cNvPr id="5" name="ZoneTexte 4"/>
          <p:cNvSpPr txBox="1"/>
          <p:nvPr/>
        </p:nvSpPr>
        <p:spPr>
          <a:xfrm>
            <a:off x="5035463" y="4835047"/>
            <a:ext cx="3807912" cy="369332"/>
          </a:xfrm>
          <a:prstGeom prst="rect">
            <a:avLst/>
          </a:prstGeom>
          <a:noFill/>
        </p:spPr>
        <p:txBody>
          <a:bodyPr wrap="square" rtlCol="0">
            <a:spAutoFit/>
          </a:bodyPr>
          <a:lstStyle/>
          <a:p>
            <a:r>
              <a:rPr lang="fr-FR" dirty="0" smtClean="0"/>
              <a:t>Fait le :08 Juin 2019</a:t>
            </a:r>
            <a:endParaRPr lang="fr-FR" dirty="0"/>
          </a:p>
        </p:txBody>
      </p:sp>
    </p:spTree>
    <p:extLst>
      <p:ext uri="{BB962C8B-B14F-4D97-AF65-F5344CB8AC3E}">
        <p14:creationId xmlns:p14="http://schemas.microsoft.com/office/powerpoint/2010/main" val="4071603541"/>
      </p:ext>
    </p:extLst>
  </p:cSld>
  <p:clrMapOvr>
    <a:masterClrMapping/>
  </p:clrMapOvr>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219</TotalTime>
  <Words>1039</Words>
  <Application>Microsoft Office PowerPoint</Application>
  <PresentationFormat>Grand écran</PresentationFormat>
  <Paragraphs>41</Paragraphs>
  <Slides>24</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24</vt:i4>
      </vt:variant>
    </vt:vector>
  </HeadingPairs>
  <TitlesOfParts>
    <vt:vector size="33" baseType="lpstr">
      <vt:lpstr>Andy</vt:lpstr>
      <vt:lpstr>Arial</vt:lpstr>
      <vt:lpstr>Century Gothic</vt:lpstr>
      <vt:lpstr>Helvetica</vt:lpstr>
      <vt:lpstr>Lato</vt:lpstr>
      <vt:lpstr>Open Sans</vt:lpstr>
      <vt:lpstr>Roboto</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11</cp:revision>
  <dcterms:created xsi:type="dcterms:W3CDTF">2019-06-07T16:24:24Z</dcterms:created>
  <dcterms:modified xsi:type="dcterms:W3CDTF">2024-03-06T17:39:19Z</dcterms:modified>
</cp:coreProperties>
</file>