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76" r:id="rId4"/>
    <p:sldId id="279" r:id="rId5"/>
    <p:sldId id="281" r:id="rId6"/>
    <p:sldId id="280" r:id="rId7"/>
    <p:sldId id="278" r:id="rId8"/>
    <p:sldId id="277" r:id="rId9"/>
    <p:sldId id="275" r:id="rId10"/>
    <p:sldId id="274" r:id="rId11"/>
    <p:sldId id="273" r:id="rId12"/>
    <p:sldId id="271" r:id="rId13"/>
    <p:sldId id="272" r:id="rId14"/>
    <p:sldId id="270" r:id="rId15"/>
    <p:sldId id="269" r:id="rId16"/>
    <p:sldId id="267" r:id="rId17"/>
    <p:sldId id="266" r:id="rId18"/>
    <p:sldId id="265" r:id="rId19"/>
    <p:sldId id="264" r:id="rId20"/>
    <p:sldId id="263" r:id="rId21"/>
    <p:sldId id="262" r:id="rId22"/>
    <p:sldId id="260" r:id="rId23"/>
    <p:sldId id="283" r:id="rId24"/>
    <p:sldId id="259" r:id="rId25"/>
    <p:sldId id="258" r:id="rId26"/>
    <p:sldId id="257" r:id="rId27"/>
    <p:sldId id="282"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894" autoAdjust="0"/>
    <p:restoredTop sz="94660"/>
  </p:normalViewPr>
  <p:slideViewPr>
    <p:cSldViewPr snapToGrid="0">
      <p:cViewPr varScale="1">
        <p:scale>
          <a:sx n="78" d="100"/>
          <a:sy n="78" d="100"/>
        </p:scale>
        <p:origin x="19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9ED75A-AAD5-9AAF-73F0-4269FA8CA72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A18311C-C719-1079-0894-0F3101E991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27DD0C3-E33B-B8F1-2BA1-C81FFE52DFBF}"/>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5" name="Espace réservé du pied de page 4">
            <a:extLst>
              <a:ext uri="{FF2B5EF4-FFF2-40B4-BE49-F238E27FC236}">
                <a16:creationId xmlns:a16="http://schemas.microsoft.com/office/drawing/2014/main" id="{5ABB4C6B-66EA-5769-0349-108E25638F1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6524B1E-FCF8-8D14-0C7C-E2DA8D018F64}"/>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365380664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349FA3-D736-EE2D-4FA8-7C815D6879C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21489FC-538F-8533-1B51-FDFA970589C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364F248-D7F6-29AF-A190-AEF13713F679}"/>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5" name="Espace réservé du pied de page 4">
            <a:extLst>
              <a:ext uri="{FF2B5EF4-FFF2-40B4-BE49-F238E27FC236}">
                <a16:creationId xmlns:a16="http://schemas.microsoft.com/office/drawing/2014/main" id="{1034E3A8-0758-ED80-2E8F-13C26477B5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92ACDA1-3E70-6B4C-CEBE-F42E69379468}"/>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87540101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FF61C1-1406-579B-FF52-39FF33A227F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386236D-A4FB-C4ED-2B07-6EB8E22E8FC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A90E045-F076-D288-2701-C09055989D14}"/>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5" name="Espace réservé du pied de page 4">
            <a:extLst>
              <a:ext uri="{FF2B5EF4-FFF2-40B4-BE49-F238E27FC236}">
                <a16:creationId xmlns:a16="http://schemas.microsoft.com/office/drawing/2014/main" id="{AB4B88E7-7C18-5E52-B0F2-3236E9C0575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E40B66-4613-51BF-99D8-D6FCE62323F8}"/>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425427965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A8C3D5-A42C-35B4-2515-2A6249AB9D4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2BABBC8-C673-D450-6C04-F76E57DFAA0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991DA3B-EA7F-B336-58C3-CF1F4057337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F17F2B-1B96-78F1-131A-94892D7FA1C6}"/>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6" name="Espace réservé du pied de page 5">
            <a:extLst>
              <a:ext uri="{FF2B5EF4-FFF2-40B4-BE49-F238E27FC236}">
                <a16:creationId xmlns:a16="http://schemas.microsoft.com/office/drawing/2014/main" id="{2F805873-5E2E-079C-CC64-B118C9E2AAB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606C540-BF5B-4619-3DB3-CBF8DAB07B76}"/>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297263854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37C5E2-81C1-8682-C62A-D2A289288E2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8D97958-086A-63EB-5674-5DF9A7FD32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F01686C-A372-110C-8D6A-99F676D54C9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7CF2100-D271-956B-F10D-D39B518A5F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81E284A-2C2A-6382-5065-D21E600AEDF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2C436BF-D09A-C45D-13AC-0E4E2A36219E}"/>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8" name="Espace réservé du pied de page 7">
            <a:extLst>
              <a:ext uri="{FF2B5EF4-FFF2-40B4-BE49-F238E27FC236}">
                <a16:creationId xmlns:a16="http://schemas.microsoft.com/office/drawing/2014/main" id="{6678F0A5-0426-44F7-457B-C7BA55A1A99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FC375D-CB72-50ED-5C5B-F092972FA9AD}"/>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291529790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F785BB-10C2-248E-13BB-98316C260B8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0956CEE-4040-6C37-DF1A-3FF09E457A4A}"/>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4" name="Espace réservé du pied de page 3">
            <a:extLst>
              <a:ext uri="{FF2B5EF4-FFF2-40B4-BE49-F238E27FC236}">
                <a16:creationId xmlns:a16="http://schemas.microsoft.com/office/drawing/2014/main" id="{5EB4630D-74C7-E789-2761-0E6724D0C9B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FEF27-719E-C01B-6D74-C4F63CA516FE}"/>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370543607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7EAB161-D9F5-BDDF-1541-7434B6D54CCE}"/>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3" name="Espace réservé du pied de page 2">
            <a:extLst>
              <a:ext uri="{FF2B5EF4-FFF2-40B4-BE49-F238E27FC236}">
                <a16:creationId xmlns:a16="http://schemas.microsoft.com/office/drawing/2014/main" id="{CF4E0B1D-3194-096F-AD7F-C62DFCDF000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BE09605-1CA4-1FC0-A655-1156BCF6F366}"/>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86916506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712675-9113-1080-29D9-D9FDFEC679E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A58A001-DC65-3765-0846-4626C0A0CF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C2E9B83-90C6-AEE5-F4D8-2CD5265D26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E3AD994-7785-7E10-F2BC-E87989BC7D15}"/>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6" name="Espace réservé du pied de page 5">
            <a:extLst>
              <a:ext uri="{FF2B5EF4-FFF2-40B4-BE49-F238E27FC236}">
                <a16:creationId xmlns:a16="http://schemas.microsoft.com/office/drawing/2014/main" id="{6EEAA1BE-9D0D-9BDA-FA1E-4FA4DB993EE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8D08445-0F69-AB90-9A5E-E6A6AB585716}"/>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89352675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0CEA4A-B304-5628-B6DC-9F045FDA559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EEFCBEC-C93D-C063-57D9-0D3F551818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412D541-D0AF-8692-2654-90E47A8CAE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05E0280-E77D-58EE-9DFF-27A1B4EA01AE}"/>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6" name="Espace réservé du pied de page 5">
            <a:extLst>
              <a:ext uri="{FF2B5EF4-FFF2-40B4-BE49-F238E27FC236}">
                <a16:creationId xmlns:a16="http://schemas.microsoft.com/office/drawing/2014/main" id="{AAE71BE0-F3D1-B5E1-D909-72D35C4F73D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4890070-99E1-432D-2708-E24E070FE894}"/>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97735290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2BB3F2-BA3B-1CD1-5825-AAF709ADA36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27E3C53-745C-646A-CB02-19B80F6D7F9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8036A9-1798-1842-FBD8-CFDEE126D5C8}"/>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5" name="Espace réservé du pied de page 4">
            <a:extLst>
              <a:ext uri="{FF2B5EF4-FFF2-40B4-BE49-F238E27FC236}">
                <a16:creationId xmlns:a16="http://schemas.microsoft.com/office/drawing/2014/main" id="{80265D94-BEFB-EE84-0033-5CF7816E9CE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F01CE3-EDF4-CDCE-D15F-C640A129A847}"/>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208710402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0101ACC-0805-6743-FBF4-8268EC79128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0485B99-9D99-F9D4-C17E-688F3812D5E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1BE65C-56E6-280F-87BE-6BFE36396E8A}"/>
              </a:ext>
            </a:extLst>
          </p:cNvPr>
          <p:cNvSpPr>
            <a:spLocks noGrp="1"/>
          </p:cNvSpPr>
          <p:nvPr>
            <p:ph type="dt" sz="half" idx="10"/>
          </p:nvPr>
        </p:nvSpPr>
        <p:spPr/>
        <p:txBody>
          <a:bodyPr/>
          <a:lstStyle/>
          <a:p>
            <a:fld id="{C799EE83-0EFE-4ABD-A5CB-DD22C1586439}" type="datetimeFigureOut">
              <a:rPr lang="fr-FR" smtClean="0"/>
              <a:t>27/02/2024</a:t>
            </a:fld>
            <a:endParaRPr lang="fr-FR"/>
          </a:p>
        </p:txBody>
      </p:sp>
      <p:sp>
        <p:nvSpPr>
          <p:cNvPr id="5" name="Espace réservé du pied de page 4">
            <a:extLst>
              <a:ext uri="{FF2B5EF4-FFF2-40B4-BE49-F238E27FC236}">
                <a16:creationId xmlns:a16="http://schemas.microsoft.com/office/drawing/2014/main" id="{7E98E947-562E-31BB-F805-90AAD8BF23F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C95C96-E420-8A12-AFAC-D47C720D1031}"/>
              </a:ext>
            </a:extLst>
          </p:cNvPr>
          <p:cNvSpPr>
            <a:spLocks noGrp="1"/>
          </p:cNvSpPr>
          <p:nvPr>
            <p:ph type="sldNum" sz="quarter" idx="12"/>
          </p:nvPr>
        </p:nvSpPr>
        <p:spPr/>
        <p:txBody>
          <a:bodyPr/>
          <a:lstStyle/>
          <a:p>
            <a:fld id="{BA127BFC-348F-4821-A787-27944CE6B258}" type="slidenum">
              <a:rPr lang="fr-FR" smtClean="0"/>
              <a:t>‹N°›</a:t>
            </a:fld>
            <a:endParaRPr lang="fr-FR"/>
          </a:p>
        </p:txBody>
      </p:sp>
    </p:spTree>
    <p:extLst>
      <p:ext uri="{BB962C8B-B14F-4D97-AF65-F5344CB8AC3E}">
        <p14:creationId xmlns:p14="http://schemas.microsoft.com/office/powerpoint/2010/main" val="136409913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C7B3DA0-5A19-59C7-4F00-8EE6FEBE2E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7FE4741-A197-43D5-F660-E970BD3F30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2F51D5-8171-B2FD-1716-6C451107E4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99EE83-0EFE-4ABD-A5CB-DD22C1586439}" type="datetimeFigureOut">
              <a:rPr lang="fr-FR" smtClean="0"/>
              <a:t>27/02/2024</a:t>
            </a:fld>
            <a:endParaRPr lang="fr-FR"/>
          </a:p>
        </p:txBody>
      </p:sp>
      <p:sp>
        <p:nvSpPr>
          <p:cNvPr id="5" name="Espace réservé du pied de page 4">
            <a:extLst>
              <a:ext uri="{FF2B5EF4-FFF2-40B4-BE49-F238E27FC236}">
                <a16:creationId xmlns:a16="http://schemas.microsoft.com/office/drawing/2014/main" id="{E9B5E090-E286-8CBE-435A-2B4C16FC0E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71861EB-233D-BF22-AC06-EA27085C1F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A127BFC-348F-4821-A787-27944CE6B258}" type="slidenum">
              <a:rPr lang="fr-FR" smtClean="0"/>
              <a:t>‹N°›</a:t>
            </a:fld>
            <a:endParaRPr lang="fr-FR"/>
          </a:p>
        </p:txBody>
      </p:sp>
    </p:spTree>
    <p:extLst>
      <p:ext uri="{BB962C8B-B14F-4D97-AF65-F5344CB8AC3E}">
        <p14:creationId xmlns:p14="http://schemas.microsoft.com/office/powerpoint/2010/main" val="3872941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uines, bâtiment, ciel&#10;&#10;Description générée automatiquement">
            <a:extLst>
              <a:ext uri="{FF2B5EF4-FFF2-40B4-BE49-F238E27FC236}">
                <a16:creationId xmlns:a16="http://schemas.microsoft.com/office/drawing/2014/main" id="{08BF4129-5368-8ADD-A890-EF94736C22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00000" y="432000"/>
            <a:ext cx="7992000" cy="5994000"/>
          </a:xfrm>
          <a:prstGeom prst="rect">
            <a:avLst/>
          </a:prstGeom>
          <a:effectLst>
            <a:softEdge rad="635000"/>
          </a:effectLst>
        </p:spPr>
      </p:pic>
      <p:sp>
        <p:nvSpPr>
          <p:cNvPr id="4" name="ZoneTexte 3">
            <a:extLst>
              <a:ext uri="{FF2B5EF4-FFF2-40B4-BE49-F238E27FC236}">
                <a16:creationId xmlns:a16="http://schemas.microsoft.com/office/drawing/2014/main" id="{F29CD173-895B-61AD-6CC4-544CEE3D7B55}"/>
              </a:ext>
            </a:extLst>
          </p:cNvPr>
          <p:cNvSpPr txBox="1"/>
          <p:nvPr/>
        </p:nvSpPr>
        <p:spPr>
          <a:xfrm>
            <a:off x="617220" y="170390"/>
            <a:ext cx="11269980" cy="523220"/>
          </a:xfrm>
          <a:prstGeom prst="rect">
            <a:avLst/>
          </a:prstGeom>
          <a:noFill/>
        </p:spPr>
        <p:txBody>
          <a:bodyPr wrap="square" rtlCol="0">
            <a:spAutoFit/>
          </a:bodyPr>
          <a:lstStyle/>
          <a:p>
            <a:r>
              <a:rPr lang="fr-FR" sz="2800" b="1" dirty="0">
                <a:solidFill>
                  <a:srgbClr val="FFFF00"/>
                </a:solidFill>
              </a:rPr>
              <a:t>Lorient Vous Présente  Les Mausolées Romain A Lanuéjols (Lozère )</a:t>
            </a:r>
          </a:p>
        </p:txBody>
      </p:sp>
      <p:sp>
        <p:nvSpPr>
          <p:cNvPr id="5" name="ZoneTexte 4">
            <a:extLst>
              <a:ext uri="{FF2B5EF4-FFF2-40B4-BE49-F238E27FC236}">
                <a16:creationId xmlns:a16="http://schemas.microsoft.com/office/drawing/2014/main" id="{FC7238BD-BF97-13C0-D1BB-01F27367B8C9}"/>
              </a:ext>
            </a:extLst>
          </p:cNvPr>
          <p:cNvSpPr txBox="1"/>
          <p:nvPr/>
        </p:nvSpPr>
        <p:spPr>
          <a:xfrm>
            <a:off x="2202870" y="5824496"/>
            <a:ext cx="870966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Mausolée romain de la commune de Lanuéjols en Lozère</a:t>
            </a:r>
          </a:p>
        </p:txBody>
      </p:sp>
      <p:sp>
        <p:nvSpPr>
          <p:cNvPr id="6" name="ZoneTexte 5">
            <a:extLst>
              <a:ext uri="{FF2B5EF4-FFF2-40B4-BE49-F238E27FC236}">
                <a16:creationId xmlns:a16="http://schemas.microsoft.com/office/drawing/2014/main" id="{DFBBAEB4-5723-030C-D060-61A13BB59C1C}"/>
              </a:ext>
            </a:extLst>
          </p:cNvPr>
          <p:cNvSpPr txBox="1"/>
          <p:nvPr/>
        </p:nvSpPr>
        <p:spPr>
          <a:xfrm>
            <a:off x="10325100" y="743497"/>
            <a:ext cx="2197100" cy="954107"/>
          </a:xfrm>
          <a:prstGeom prst="rect">
            <a:avLst/>
          </a:prstGeom>
          <a:noFill/>
        </p:spPr>
        <p:txBody>
          <a:bodyPr wrap="square" rtlCol="0">
            <a:spAutoFit/>
          </a:bodyPr>
          <a:lstStyle/>
          <a:p>
            <a:r>
              <a:rPr lang="fr-FR" sz="2800" b="1" dirty="0">
                <a:solidFill>
                  <a:srgbClr val="FFFF00"/>
                </a:solidFill>
              </a:rPr>
              <a:t>Et Son Village</a:t>
            </a:r>
          </a:p>
        </p:txBody>
      </p:sp>
    </p:spTree>
    <p:extLst>
      <p:ext uri="{BB962C8B-B14F-4D97-AF65-F5344CB8AC3E}">
        <p14:creationId xmlns:p14="http://schemas.microsoft.com/office/powerpoint/2010/main" val="146045444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sndAc>
          <p:stSnd loop="1">
            <p:snd r:embed="rId2" name="La meunière par Clody Musette et son Orchestre.wav"/>
          </p:stSnd>
        </p:sndAc>
      </p:transition>
    </mc:Choice>
    <mc:Fallback>
      <p:transition spd="slow" advClick="0" advTm="8000">
        <p:fade/>
        <p:sndAc>
          <p:stSnd loop="1">
            <p:snd r:embed="rId2" name="La meunière par Clody Musette et son Orchestr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A4F3FC01-E412-A310-F6D6-1A8D68E2A435}"/>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7B016D02-A6A5-6DB2-2E1F-33AA01B5227D}"/>
              </a:ext>
            </a:extLst>
          </p:cNvPr>
          <p:cNvSpPr txBox="1"/>
          <p:nvPr/>
        </p:nvSpPr>
        <p:spPr>
          <a:xfrm>
            <a:off x="323850" y="151179"/>
            <a:ext cx="11544300" cy="6555641"/>
          </a:xfrm>
          <a:prstGeom prst="rect">
            <a:avLst/>
          </a:prstGeom>
          <a:noFill/>
        </p:spPr>
        <p:txBody>
          <a:bodyPr wrap="square">
            <a:spAutoFit/>
          </a:bodyPr>
          <a:lstStyle/>
          <a:p>
            <a:r>
              <a:rPr lang="fr-FR" sz="2800" b="1" dirty="0">
                <a:solidFill>
                  <a:schemeClr val="bg1"/>
                </a:solidFill>
              </a:rPr>
              <a:t>Le mausolée de Lanuéjols est un monument funéraire gallo-romain situé dans la commune de Lanuéjols, dans le département français de la Lozère (en région Occitanie).</a:t>
            </a:r>
          </a:p>
          <a:p>
            <a:endParaRPr lang="fr-FR" sz="2800" b="1" dirty="0">
              <a:solidFill>
                <a:schemeClr val="bg1"/>
              </a:solidFill>
            </a:endParaRPr>
          </a:p>
          <a:p>
            <a:r>
              <a:rPr lang="fr-FR" sz="2800" b="1" dirty="0">
                <a:solidFill>
                  <a:schemeClr val="bg1"/>
                </a:solidFill>
              </a:rPr>
              <a:t>Il est construit sur le modèle d'un mausolée-temple dans la seconde moitié du </a:t>
            </a:r>
            <a:r>
              <a:rPr lang="fr-FR" sz="2800" b="1" dirty="0" err="1">
                <a:solidFill>
                  <a:schemeClr val="bg1"/>
                </a:solidFill>
              </a:rPr>
              <a:t>iie</a:t>
            </a:r>
            <a:r>
              <a:rPr lang="fr-FR" sz="2800" b="1" dirty="0">
                <a:solidFill>
                  <a:schemeClr val="bg1"/>
                </a:solidFill>
              </a:rPr>
              <a:t> siècle apr. J.-C. par une riche famille qui habite certainement à proximité. Dédié à la mémoire de deux des fils des commanditaires, il est aussi appelé « mausolée des </a:t>
            </a:r>
            <a:r>
              <a:rPr lang="fr-FR" sz="2800" b="1" dirty="0" err="1">
                <a:solidFill>
                  <a:schemeClr val="bg1"/>
                </a:solidFill>
              </a:rPr>
              <a:t>Pomponii</a:t>
            </a:r>
            <a:r>
              <a:rPr lang="fr-FR" sz="2800" b="1" dirty="0">
                <a:solidFill>
                  <a:schemeClr val="bg1"/>
                </a:solidFill>
              </a:rPr>
              <a:t> », du nom de cette riche famille et, en occitan, « Lou </a:t>
            </a:r>
            <a:r>
              <a:rPr lang="fr-FR" sz="2800" b="1" dirty="0" err="1">
                <a:solidFill>
                  <a:schemeClr val="bg1"/>
                </a:solidFill>
              </a:rPr>
              <a:t>Mazelet</a:t>
            </a:r>
            <a:r>
              <a:rPr lang="fr-FR" sz="2800" b="1" dirty="0">
                <a:solidFill>
                  <a:schemeClr val="bg1"/>
                </a:solidFill>
              </a:rPr>
              <a:t> ». Si ce monument est le plus connu de Lanuéjols, il fait cependant partie d'un complexe funéraire qui comprend également de manière certaine un autel devant lequel se déroulaient probablement des cérémonies funéraires ou commémoratives ainsi qu'un troisième bâtiment non visible mais sans doute encore plus grand que le mausolée des </a:t>
            </a:r>
            <a:r>
              <a:rPr lang="fr-FR" sz="2800" b="1" dirty="0" err="1">
                <a:solidFill>
                  <a:schemeClr val="bg1"/>
                </a:solidFill>
              </a:rPr>
              <a:t>Pomponii</a:t>
            </a:r>
            <a:r>
              <a:rPr lang="fr-FR" sz="2800" b="1" dirty="0">
                <a:solidFill>
                  <a:schemeClr val="bg1"/>
                </a:solidFill>
              </a:rPr>
              <a:t> et qui pourrait être le tombeau des parents.</a:t>
            </a:r>
          </a:p>
        </p:txBody>
      </p:sp>
    </p:spTree>
    <p:extLst>
      <p:ext uri="{BB962C8B-B14F-4D97-AF65-F5344CB8AC3E}">
        <p14:creationId xmlns:p14="http://schemas.microsoft.com/office/powerpoint/2010/main" val="269948363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4B627F0E-0391-A8B2-9E3E-C4F8127FA7FC}"/>
            </a:ext>
          </a:extLst>
        </p:cNvPr>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C2FBEE1E-E3C8-F63C-31C6-EE24BE5A4B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4" y="451578"/>
            <a:ext cx="9183611" cy="6120000"/>
          </a:xfrm>
          <a:prstGeom prst="rect">
            <a:avLst/>
          </a:prstGeom>
          <a:effectLst>
            <a:softEdge rad="635000"/>
          </a:effectLst>
        </p:spPr>
      </p:pic>
      <p:sp>
        <p:nvSpPr>
          <p:cNvPr id="4" name="ZoneTexte 3">
            <a:extLst>
              <a:ext uri="{FF2B5EF4-FFF2-40B4-BE49-F238E27FC236}">
                <a16:creationId xmlns:a16="http://schemas.microsoft.com/office/drawing/2014/main" id="{5791E517-8B40-F172-B31C-586F93D78042}"/>
              </a:ext>
            </a:extLst>
          </p:cNvPr>
          <p:cNvSpPr txBox="1"/>
          <p:nvPr/>
        </p:nvSpPr>
        <p:spPr>
          <a:xfrm>
            <a:off x="1504194" y="6189251"/>
            <a:ext cx="10160515" cy="461665"/>
          </a:xfrm>
          <a:prstGeom prst="rect">
            <a:avLst/>
          </a:prstGeom>
          <a:noFill/>
        </p:spPr>
        <p:txBody>
          <a:bodyPr wrap="square" rtlCol="0">
            <a:spAutoFit/>
          </a:bodyPr>
          <a:lstStyle/>
          <a:p>
            <a:r>
              <a:rPr lang="fr-FR" sz="2400" b="1" dirty="0">
                <a:solidFill>
                  <a:srgbClr val="FFFF00"/>
                </a:solidFill>
              </a:rPr>
              <a:t>Alignement de blocs issus des monuments du complexe funéraire</a:t>
            </a:r>
            <a:r>
              <a:rPr lang="fr-FR" dirty="0">
                <a:solidFill>
                  <a:srgbClr val="FFFF00"/>
                </a:solidFill>
              </a:rPr>
              <a:t>.</a:t>
            </a:r>
          </a:p>
        </p:txBody>
      </p:sp>
    </p:spTree>
    <p:extLst>
      <p:ext uri="{BB962C8B-B14F-4D97-AF65-F5344CB8AC3E}">
        <p14:creationId xmlns:p14="http://schemas.microsoft.com/office/powerpoint/2010/main" val="73346184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6D1117F-AAD7-79D1-A3B2-B21470579A95}"/>
            </a:ext>
          </a:extLst>
        </p:cNvPr>
        <p:cNvGrpSpPr/>
        <p:nvPr/>
      </p:nvGrpSpPr>
      <p:grpSpPr>
        <a:xfrm>
          <a:off x="0" y="0"/>
          <a:ext cx="0" cy="0"/>
          <a:chOff x="0" y="0"/>
          <a:chExt cx="0" cy="0"/>
        </a:xfrm>
      </p:grpSpPr>
      <p:pic>
        <p:nvPicPr>
          <p:cNvPr id="3" name="Image 2" descr="Une image contenant plein air, Ruines, ciel, arbre&#10;&#10;Description générée automatiquement">
            <a:extLst>
              <a:ext uri="{FF2B5EF4-FFF2-40B4-BE49-F238E27FC236}">
                <a16:creationId xmlns:a16="http://schemas.microsoft.com/office/drawing/2014/main" id="{26FDEA33-5DEB-D67A-7F59-225BEBCD00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1023"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39532136-DFD0-D028-B096-F3BCF0D79B99}"/>
              </a:ext>
            </a:extLst>
          </p:cNvPr>
          <p:cNvSpPr txBox="1"/>
          <p:nvPr/>
        </p:nvSpPr>
        <p:spPr>
          <a:xfrm>
            <a:off x="3310152" y="5750336"/>
            <a:ext cx="11171657" cy="738664"/>
          </a:xfrm>
          <a:prstGeom prst="rect">
            <a:avLst/>
          </a:prstGeom>
          <a:noFill/>
        </p:spPr>
        <p:txBody>
          <a:bodyPr wrap="square" rtlCol="0">
            <a:spAutoFit/>
          </a:bodyPr>
          <a:lstStyle/>
          <a:p>
            <a:endParaRPr lang="fr-FR" dirty="0">
              <a:solidFill>
                <a:schemeClr val="bg1"/>
              </a:solidFill>
            </a:endParaRPr>
          </a:p>
          <a:p>
            <a:r>
              <a:rPr lang="fr-FR" sz="2400" b="1" dirty="0"/>
              <a:t>Le mausolée, après étayage de sa façade</a:t>
            </a:r>
            <a:r>
              <a:rPr lang="fr-FR" sz="2400" b="1" dirty="0">
                <a:solidFill>
                  <a:schemeClr val="bg1"/>
                </a:solidFill>
              </a:rPr>
              <a:t>.</a:t>
            </a:r>
          </a:p>
        </p:txBody>
      </p:sp>
    </p:spTree>
    <p:extLst>
      <p:ext uri="{BB962C8B-B14F-4D97-AF65-F5344CB8AC3E}">
        <p14:creationId xmlns:p14="http://schemas.microsoft.com/office/powerpoint/2010/main" val="59695993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DDB286AA-2190-3217-6E3D-F3F099F1A843}"/>
            </a:ext>
          </a:extLst>
        </p:cNvPr>
        <p:cNvGrpSpPr/>
        <p:nvPr/>
      </p:nvGrpSpPr>
      <p:grpSpPr>
        <a:xfrm>
          <a:off x="0" y="0"/>
          <a:ext cx="0" cy="0"/>
          <a:chOff x="0" y="0"/>
          <a:chExt cx="0" cy="0"/>
        </a:xfrm>
      </p:grpSpPr>
      <p:pic>
        <p:nvPicPr>
          <p:cNvPr id="3" name="Image 2" descr="Une image contenant plein air, bâtiment, Ruines, ciel&#10;&#10;Description générée automatiquement">
            <a:extLst>
              <a:ext uri="{FF2B5EF4-FFF2-40B4-BE49-F238E27FC236}">
                <a16:creationId xmlns:a16="http://schemas.microsoft.com/office/drawing/2014/main" id="{FB15E791-FE82-FEE8-2A29-32F932C4F6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387" y="369000"/>
            <a:ext cx="9183545" cy="6120000"/>
          </a:xfrm>
          <a:prstGeom prst="rect">
            <a:avLst/>
          </a:prstGeom>
          <a:effectLst>
            <a:softEdge rad="635000"/>
          </a:effectLst>
        </p:spPr>
      </p:pic>
      <p:sp>
        <p:nvSpPr>
          <p:cNvPr id="4" name="ZoneTexte 3">
            <a:extLst>
              <a:ext uri="{FF2B5EF4-FFF2-40B4-BE49-F238E27FC236}">
                <a16:creationId xmlns:a16="http://schemas.microsoft.com/office/drawing/2014/main" id="{95C2C52A-67EE-61A4-E983-DD67FC3EDFAB}"/>
              </a:ext>
            </a:extLst>
          </p:cNvPr>
          <p:cNvSpPr txBox="1"/>
          <p:nvPr/>
        </p:nvSpPr>
        <p:spPr>
          <a:xfrm>
            <a:off x="2800350" y="5918214"/>
            <a:ext cx="742950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Mausolée d'</a:t>
            </a:r>
            <a:r>
              <a:rPr lang="fr-FR" sz="2400" b="1" dirty="0" err="1">
                <a:solidFill>
                  <a:srgbClr val="FFFF00"/>
                </a:solidFill>
              </a:rPr>
              <a:t>Ummidia</a:t>
            </a:r>
            <a:r>
              <a:rPr lang="fr-FR" sz="2400" b="1" dirty="0">
                <a:solidFill>
                  <a:srgbClr val="FFFF00"/>
                </a:solidFill>
              </a:rPr>
              <a:t> </a:t>
            </a:r>
            <a:r>
              <a:rPr lang="fr-FR" sz="2400" b="1" dirty="0" err="1">
                <a:solidFill>
                  <a:srgbClr val="FFFF00"/>
                </a:solidFill>
              </a:rPr>
              <a:t>Quadratilla</a:t>
            </a:r>
            <a:r>
              <a:rPr lang="fr-FR" sz="2400" b="1" dirty="0">
                <a:solidFill>
                  <a:srgbClr val="FFFF00"/>
                </a:solidFill>
              </a:rPr>
              <a:t> (Cassino, Italie).</a:t>
            </a:r>
          </a:p>
        </p:txBody>
      </p:sp>
    </p:spTree>
    <p:extLst>
      <p:ext uri="{BB962C8B-B14F-4D97-AF65-F5344CB8AC3E}">
        <p14:creationId xmlns:p14="http://schemas.microsoft.com/office/powerpoint/2010/main" val="74082056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D9D9E1F1-0DF9-CA60-2467-5E9F4FFF60A7}"/>
            </a:ext>
          </a:extLst>
        </p:cNvPr>
        <p:cNvGrpSpPr/>
        <p:nvPr/>
      </p:nvGrpSpPr>
      <p:grpSpPr>
        <a:xfrm>
          <a:off x="0" y="0"/>
          <a:ext cx="0" cy="0"/>
          <a:chOff x="0" y="0"/>
          <a:chExt cx="0" cy="0"/>
        </a:xfrm>
      </p:grpSpPr>
      <p:pic>
        <p:nvPicPr>
          <p:cNvPr id="3" name="Image 2" descr="Une image contenant plein air, herbe, sol, plante&#10;&#10;Description générée automatiquement">
            <a:extLst>
              <a:ext uri="{FF2B5EF4-FFF2-40B4-BE49-F238E27FC236}">
                <a16:creationId xmlns:a16="http://schemas.microsoft.com/office/drawing/2014/main" id="{0910842A-C2A4-3D39-7FDF-E82160811C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8711" y="189000"/>
            <a:ext cx="4320000" cy="6480000"/>
          </a:xfrm>
          <a:prstGeom prst="rect">
            <a:avLst/>
          </a:prstGeom>
          <a:effectLst>
            <a:softEdge rad="317500"/>
          </a:effectLst>
        </p:spPr>
      </p:pic>
      <p:sp>
        <p:nvSpPr>
          <p:cNvPr id="4" name="ZoneTexte 3">
            <a:extLst>
              <a:ext uri="{FF2B5EF4-FFF2-40B4-BE49-F238E27FC236}">
                <a16:creationId xmlns:a16="http://schemas.microsoft.com/office/drawing/2014/main" id="{9F6773CE-5DA5-CFBB-C409-C05BC1F06F42}"/>
              </a:ext>
            </a:extLst>
          </p:cNvPr>
          <p:cNvSpPr txBox="1"/>
          <p:nvPr/>
        </p:nvSpPr>
        <p:spPr>
          <a:xfrm>
            <a:off x="8321040" y="3429000"/>
            <a:ext cx="3417570" cy="1569660"/>
          </a:xfrm>
          <a:prstGeom prst="rect">
            <a:avLst/>
          </a:prstGeom>
          <a:noFill/>
        </p:spPr>
        <p:txBody>
          <a:bodyPr wrap="square" rtlCol="0">
            <a:spAutoFit/>
          </a:bodyPr>
          <a:lstStyle/>
          <a:p>
            <a:endParaRPr lang="fr-FR" sz="2400" b="1" dirty="0"/>
          </a:p>
          <a:p>
            <a:r>
              <a:rPr lang="fr-FR" sz="2400" b="1" dirty="0"/>
              <a:t>Le caniveau de drainage faisant le tour du monument</a:t>
            </a:r>
          </a:p>
        </p:txBody>
      </p:sp>
    </p:spTree>
    <p:extLst>
      <p:ext uri="{BB962C8B-B14F-4D97-AF65-F5344CB8AC3E}">
        <p14:creationId xmlns:p14="http://schemas.microsoft.com/office/powerpoint/2010/main" val="192285703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48C25FF4-10DA-B70D-F8EE-4C14141B53EC}"/>
            </a:ext>
          </a:extLst>
        </p:cNvPr>
        <p:cNvGrpSpPr/>
        <p:nvPr/>
      </p:nvGrpSpPr>
      <p:grpSpPr>
        <a:xfrm>
          <a:off x="0" y="0"/>
          <a:ext cx="0" cy="0"/>
          <a:chOff x="0" y="0"/>
          <a:chExt cx="0" cy="0"/>
        </a:xfrm>
      </p:grpSpPr>
      <p:pic>
        <p:nvPicPr>
          <p:cNvPr id="3" name="Image 2" descr="Une image contenant Ruines, ciel, plein air, bâtiment&#10;&#10;Description générée automatiquement">
            <a:extLst>
              <a:ext uri="{FF2B5EF4-FFF2-40B4-BE49-F238E27FC236}">
                <a16:creationId xmlns:a16="http://schemas.microsoft.com/office/drawing/2014/main" id="{0E39556A-C7AF-EA8A-6C1A-227A0ED762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8" y="369000"/>
            <a:ext cx="9183603" cy="6120000"/>
          </a:xfrm>
          <a:prstGeom prst="rect">
            <a:avLst/>
          </a:prstGeom>
          <a:effectLst>
            <a:softEdge rad="635000"/>
          </a:effectLst>
        </p:spPr>
      </p:pic>
      <p:sp>
        <p:nvSpPr>
          <p:cNvPr id="4" name="ZoneTexte 3">
            <a:extLst>
              <a:ext uri="{FF2B5EF4-FFF2-40B4-BE49-F238E27FC236}">
                <a16:creationId xmlns:a16="http://schemas.microsoft.com/office/drawing/2014/main" id="{EFFDA966-8DCF-4E61-022C-9D4E05D21900}"/>
              </a:ext>
            </a:extLst>
          </p:cNvPr>
          <p:cNvSpPr txBox="1"/>
          <p:nvPr/>
        </p:nvSpPr>
        <p:spPr>
          <a:xfrm>
            <a:off x="3657600" y="5750336"/>
            <a:ext cx="1024128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linteau gravé de son épitaphe</a:t>
            </a:r>
          </a:p>
        </p:txBody>
      </p:sp>
    </p:spTree>
    <p:extLst>
      <p:ext uri="{BB962C8B-B14F-4D97-AF65-F5344CB8AC3E}">
        <p14:creationId xmlns:p14="http://schemas.microsoft.com/office/powerpoint/2010/main" val="219958505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E29662F6-6E6C-F8CE-B919-A2350939377C}"/>
            </a:ext>
          </a:extLst>
        </p:cNvPr>
        <p:cNvGrpSpPr/>
        <p:nvPr/>
      </p:nvGrpSpPr>
      <p:grpSpPr>
        <a:xfrm>
          <a:off x="0" y="0"/>
          <a:ext cx="0" cy="0"/>
          <a:chOff x="0" y="0"/>
          <a:chExt cx="0" cy="0"/>
        </a:xfrm>
      </p:grpSpPr>
      <p:pic>
        <p:nvPicPr>
          <p:cNvPr id="3" name="Image 2" descr="Une image contenant plein air, Ruines, herbe, arbre&#10;&#10;Description générée automatiquement">
            <a:extLst>
              <a:ext uri="{FF2B5EF4-FFF2-40B4-BE49-F238E27FC236}">
                <a16:creationId xmlns:a16="http://schemas.microsoft.com/office/drawing/2014/main" id="{56C83C46-19E9-0877-E33C-CDD9E4BC66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a:solidFill>
              <a:srgbClr val="7030A0"/>
            </a:solidFill>
          </a:ln>
          <a:effectLst>
            <a:softEdge rad="635000"/>
          </a:effectLst>
        </p:spPr>
      </p:pic>
      <p:sp>
        <p:nvSpPr>
          <p:cNvPr id="4" name="ZoneTexte 3">
            <a:extLst>
              <a:ext uri="{FF2B5EF4-FFF2-40B4-BE49-F238E27FC236}">
                <a16:creationId xmlns:a16="http://schemas.microsoft.com/office/drawing/2014/main" id="{65DC68CB-E70A-20BF-B42B-F7C1D9C644F4}"/>
              </a:ext>
            </a:extLst>
          </p:cNvPr>
          <p:cNvSpPr txBox="1"/>
          <p:nvPr/>
        </p:nvSpPr>
        <p:spPr>
          <a:xfrm>
            <a:off x="3874770" y="6027335"/>
            <a:ext cx="9464040" cy="461665"/>
          </a:xfrm>
          <a:prstGeom prst="rect">
            <a:avLst/>
          </a:prstGeom>
          <a:noFill/>
        </p:spPr>
        <p:txBody>
          <a:bodyPr wrap="square" rtlCol="0">
            <a:spAutoFit/>
          </a:bodyPr>
          <a:lstStyle/>
          <a:p>
            <a:r>
              <a:rPr lang="fr-FR" dirty="0"/>
              <a:t> : </a:t>
            </a:r>
            <a:r>
              <a:rPr lang="fr-FR" sz="2400" b="1" dirty="0"/>
              <a:t>Mausolée de Lanuéjols (Lozère)</a:t>
            </a:r>
          </a:p>
        </p:txBody>
      </p:sp>
    </p:spTree>
    <p:extLst>
      <p:ext uri="{BB962C8B-B14F-4D97-AF65-F5344CB8AC3E}">
        <p14:creationId xmlns:p14="http://schemas.microsoft.com/office/powerpoint/2010/main" val="230651373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DB1D4395-1B25-01F8-AC6F-433B01A1838E}"/>
            </a:ext>
          </a:extLst>
        </p:cNvPr>
        <p:cNvGrpSpPr/>
        <p:nvPr/>
      </p:nvGrpSpPr>
      <p:grpSpPr>
        <a:xfrm>
          <a:off x="0" y="0"/>
          <a:ext cx="0" cy="0"/>
          <a:chOff x="0" y="0"/>
          <a:chExt cx="0" cy="0"/>
        </a:xfrm>
      </p:grpSpPr>
      <p:pic>
        <p:nvPicPr>
          <p:cNvPr id="3" name="Image 2" descr="Une image contenant calcaire, bâtiment, plein air, Roche-mère&#10;&#10;Description générée automatiquement">
            <a:extLst>
              <a:ext uri="{FF2B5EF4-FFF2-40B4-BE49-F238E27FC236}">
                <a16:creationId xmlns:a16="http://schemas.microsoft.com/office/drawing/2014/main" id="{53F791AD-6A64-2E65-6E4E-10EF9AC79F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2C40F8F7-A2EA-DA03-A71B-DD199DF225B8}"/>
              </a:ext>
            </a:extLst>
          </p:cNvPr>
          <p:cNvSpPr txBox="1"/>
          <p:nvPr/>
        </p:nvSpPr>
        <p:spPr>
          <a:xfrm>
            <a:off x="1143000" y="6172200"/>
            <a:ext cx="11681460" cy="461665"/>
          </a:xfrm>
          <a:prstGeom prst="rect">
            <a:avLst/>
          </a:prstGeom>
          <a:noFill/>
        </p:spPr>
        <p:txBody>
          <a:bodyPr wrap="square" rtlCol="0">
            <a:spAutoFit/>
          </a:bodyPr>
          <a:lstStyle/>
          <a:p>
            <a:r>
              <a:rPr lang="fr-FR" sz="2400" b="1" dirty="0">
                <a:solidFill>
                  <a:srgbClr val="FFFF00"/>
                </a:solidFill>
              </a:rPr>
              <a:t>Mausolée de Lanuéjols (Lozère) : détail de l'archivolte de l'arc de la cella</a:t>
            </a:r>
          </a:p>
        </p:txBody>
      </p:sp>
    </p:spTree>
    <p:extLst>
      <p:ext uri="{BB962C8B-B14F-4D97-AF65-F5344CB8AC3E}">
        <p14:creationId xmlns:p14="http://schemas.microsoft.com/office/powerpoint/2010/main" val="148058070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92EF68CA-B020-6240-666A-B433B30BA028}"/>
            </a:ext>
          </a:extLst>
        </p:cNvPr>
        <p:cNvGrpSpPr/>
        <p:nvPr/>
      </p:nvGrpSpPr>
      <p:grpSpPr>
        <a:xfrm>
          <a:off x="0" y="0"/>
          <a:ext cx="0" cy="0"/>
          <a:chOff x="0" y="0"/>
          <a:chExt cx="0" cy="0"/>
        </a:xfrm>
      </p:grpSpPr>
      <p:pic>
        <p:nvPicPr>
          <p:cNvPr id="3" name="Image 2" descr="Une image contenant plein air, rocher, matériau de construction, pierre&#10;&#10;Description générée automatiquement">
            <a:extLst>
              <a:ext uri="{FF2B5EF4-FFF2-40B4-BE49-F238E27FC236}">
                <a16:creationId xmlns:a16="http://schemas.microsoft.com/office/drawing/2014/main" id="{65C5AF52-7AC8-E6D9-D296-795F5B2AD7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111" y="369000"/>
            <a:ext cx="9183607" cy="6120000"/>
          </a:xfrm>
          <a:prstGeom prst="rect">
            <a:avLst/>
          </a:prstGeom>
          <a:effectLst>
            <a:softEdge rad="635000"/>
          </a:effectLst>
        </p:spPr>
      </p:pic>
      <p:sp>
        <p:nvSpPr>
          <p:cNvPr id="4" name="ZoneTexte 3">
            <a:extLst>
              <a:ext uri="{FF2B5EF4-FFF2-40B4-BE49-F238E27FC236}">
                <a16:creationId xmlns:a16="http://schemas.microsoft.com/office/drawing/2014/main" id="{A26597B9-0236-CCEC-9553-E502B33ABCBA}"/>
              </a:ext>
            </a:extLst>
          </p:cNvPr>
          <p:cNvSpPr txBox="1"/>
          <p:nvPr/>
        </p:nvSpPr>
        <p:spPr>
          <a:xfrm>
            <a:off x="1369282" y="6027003"/>
            <a:ext cx="9934988" cy="830997"/>
          </a:xfrm>
          <a:prstGeom prst="rect">
            <a:avLst/>
          </a:prstGeom>
          <a:noFill/>
        </p:spPr>
        <p:txBody>
          <a:bodyPr wrap="square" rtlCol="0">
            <a:spAutoFit/>
          </a:bodyPr>
          <a:lstStyle/>
          <a:p>
            <a:r>
              <a:rPr lang="fr-FR" sz="2400" b="1" dirty="0">
                <a:solidFill>
                  <a:srgbClr val="FFFF00"/>
                </a:solidFill>
              </a:rPr>
              <a:t>Détail de l'archivolte, intérieur de l'arc de la cella. Décor à colombe et coupe de fruits</a:t>
            </a:r>
          </a:p>
        </p:txBody>
      </p:sp>
    </p:spTree>
    <p:extLst>
      <p:ext uri="{BB962C8B-B14F-4D97-AF65-F5344CB8AC3E}">
        <p14:creationId xmlns:p14="http://schemas.microsoft.com/office/powerpoint/2010/main" val="208310740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7E36D6B-2FD5-F059-2505-A0B821C37FB7}"/>
            </a:ext>
          </a:extLst>
        </p:cNvPr>
        <p:cNvGrpSpPr/>
        <p:nvPr/>
      </p:nvGrpSpPr>
      <p:grpSpPr>
        <a:xfrm>
          <a:off x="0" y="0"/>
          <a:ext cx="0" cy="0"/>
          <a:chOff x="0" y="0"/>
          <a:chExt cx="0" cy="0"/>
        </a:xfrm>
      </p:grpSpPr>
      <p:pic>
        <p:nvPicPr>
          <p:cNvPr id="3" name="Image 2" descr="Une image contenant plein air, ciel, bâtiment, Sculpture sur pierre&#10;&#10;Description générée automatiquement">
            <a:extLst>
              <a:ext uri="{FF2B5EF4-FFF2-40B4-BE49-F238E27FC236}">
                <a16:creationId xmlns:a16="http://schemas.microsoft.com/office/drawing/2014/main" id="{213F33E9-B1F7-F714-5B06-71CA9ABD68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D2EDB06D-3FF0-E117-B423-4719603FB33F}"/>
              </a:ext>
            </a:extLst>
          </p:cNvPr>
          <p:cNvSpPr txBox="1"/>
          <p:nvPr/>
        </p:nvSpPr>
        <p:spPr>
          <a:xfrm>
            <a:off x="3509010" y="5827106"/>
            <a:ext cx="800100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Détail de la façade, extérieur sud-est.</a:t>
            </a:r>
          </a:p>
        </p:txBody>
      </p:sp>
    </p:spTree>
    <p:extLst>
      <p:ext uri="{BB962C8B-B14F-4D97-AF65-F5344CB8AC3E}">
        <p14:creationId xmlns:p14="http://schemas.microsoft.com/office/powerpoint/2010/main" val="167378709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8834268-3BE0-CD46-138D-ED592D689C52}"/>
            </a:ext>
          </a:extLst>
        </p:cNvPr>
        <p:cNvGrpSpPr/>
        <p:nvPr/>
      </p:nvGrpSpPr>
      <p:grpSpPr>
        <a:xfrm>
          <a:off x="0" y="0"/>
          <a:ext cx="0" cy="0"/>
          <a:chOff x="0" y="0"/>
          <a:chExt cx="0" cy="0"/>
        </a:xfrm>
      </p:grpSpPr>
      <p:pic>
        <p:nvPicPr>
          <p:cNvPr id="3" name="Image 2" descr="Une image contenant plein air, Ruines, ciel, arbre&#10;&#10;Description générée automatiquement">
            <a:extLst>
              <a:ext uri="{FF2B5EF4-FFF2-40B4-BE49-F238E27FC236}">
                <a16:creationId xmlns:a16="http://schemas.microsoft.com/office/drawing/2014/main" id="{7B4912EF-8665-7C1B-6D7D-A1AEB18244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7D1D2F28-4BD0-6074-711F-BDD617A09DFC}"/>
              </a:ext>
            </a:extLst>
          </p:cNvPr>
          <p:cNvSpPr txBox="1"/>
          <p:nvPr/>
        </p:nvSpPr>
        <p:spPr>
          <a:xfrm>
            <a:off x="845820" y="6027335"/>
            <a:ext cx="10847070"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Mausolée de Lanuéjols (Lozère) : podium et emmarchement du mausolée</a:t>
            </a:r>
          </a:p>
        </p:txBody>
      </p:sp>
    </p:spTree>
    <p:extLst>
      <p:ext uri="{BB962C8B-B14F-4D97-AF65-F5344CB8AC3E}">
        <p14:creationId xmlns:p14="http://schemas.microsoft.com/office/powerpoint/2010/main" val="212060340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98D3C7D0-7E33-F869-A435-E0B2934A2056}"/>
            </a:ext>
          </a:extLst>
        </p:cNvPr>
        <p:cNvGrpSpPr/>
        <p:nvPr/>
      </p:nvGrpSpPr>
      <p:grpSpPr>
        <a:xfrm>
          <a:off x="0" y="0"/>
          <a:ext cx="0" cy="0"/>
          <a:chOff x="0" y="0"/>
          <a:chExt cx="0" cy="0"/>
        </a:xfrm>
      </p:grpSpPr>
      <p:pic>
        <p:nvPicPr>
          <p:cNvPr id="3" name="Image 2" descr="Une image contenant plein air, Ruines, plante, Histoire antique&#10;&#10;Description générée automatiquement">
            <a:extLst>
              <a:ext uri="{FF2B5EF4-FFF2-40B4-BE49-F238E27FC236}">
                <a16:creationId xmlns:a16="http://schemas.microsoft.com/office/drawing/2014/main" id="{7A5B3A75-51CD-70FF-CE41-22DC233FCA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0572" y="369000"/>
            <a:ext cx="9183602" cy="6120000"/>
          </a:xfrm>
          <a:prstGeom prst="rect">
            <a:avLst/>
          </a:prstGeom>
          <a:effectLst>
            <a:softEdge rad="635000"/>
          </a:effectLst>
        </p:spPr>
      </p:pic>
      <p:sp>
        <p:nvSpPr>
          <p:cNvPr id="4" name="ZoneTexte 3">
            <a:extLst>
              <a:ext uri="{FF2B5EF4-FFF2-40B4-BE49-F238E27FC236}">
                <a16:creationId xmlns:a16="http://schemas.microsoft.com/office/drawing/2014/main" id="{B0881A69-2AE6-1AB7-A331-79DDC34FBCC7}"/>
              </a:ext>
            </a:extLst>
          </p:cNvPr>
          <p:cNvSpPr txBox="1"/>
          <p:nvPr/>
        </p:nvSpPr>
        <p:spPr>
          <a:xfrm>
            <a:off x="2242288" y="5874650"/>
            <a:ext cx="1002411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Élément d'angle de la corniche du mausolée (tête en bas).</a:t>
            </a:r>
          </a:p>
        </p:txBody>
      </p:sp>
    </p:spTree>
    <p:extLst>
      <p:ext uri="{BB962C8B-B14F-4D97-AF65-F5344CB8AC3E}">
        <p14:creationId xmlns:p14="http://schemas.microsoft.com/office/powerpoint/2010/main" val="384008336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9781B1C0-010E-5758-35DC-459AFD2D2916}"/>
            </a:ext>
          </a:extLst>
        </p:cNvPr>
        <p:cNvGrpSpPr/>
        <p:nvPr/>
      </p:nvGrpSpPr>
      <p:grpSpPr>
        <a:xfrm>
          <a:off x="0" y="0"/>
          <a:ext cx="0" cy="0"/>
          <a:chOff x="0" y="0"/>
          <a:chExt cx="0" cy="0"/>
        </a:xfrm>
      </p:grpSpPr>
      <p:pic>
        <p:nvPicPr>
          <p:cNvPr id="3" name="Image 2" descr="Une image contenant plein air, herbe, arbre, ciel&#10;&#10;Description générée automatiquement">
            <a:extLst>
              <a:ext uri="{FF2B5EF4-FFF2-40B4-BE49-F238E27FC236}">
                <a16:creationId xmlns:a16="http://schemas.microsoft.com/office/drawing/2014/main" id="{CBA6D0F6-E092-7D6F-51E5-65DA76B2F6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9779"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55EFFF30-4C7F-903E-F729-3BA6A94373BE}"/>
              </a:ext>
            </a:extLst>
          </p:cNvPr>
          <p:cNvSpPr txBox="1"/>
          <p:nvPr/>
        </p:nvSpPr>
        <p:spPr>
          <a:xfrm>
            <a:off x="1097280" y="6027003"/>
            <a:ext cx="11441430" cy="830997"/>
          </a:xfrm>
          <a:prstGeom prst="rect">
            <a:avLst/>
          </a:prstGeom>
          <a:noFill/>
        </p:spPr>
        <p:txBody>
          <a:bodyPr wrap="square" rtlCol="0">
            <a:spAutoFit/>
          </a:bodyPr>
          <a:lstStyle/>
          <a:p>
            <a:r>
              <a:rPr lang="fr-FR" sz="2400" b="1" dirty="0"/>
              <a:t>Le monument situé au Sud-Ouest du mausolée et désigné comme autel cérémoniel</a:t>
            </a:r>
          </a:p>
        </p:txBody>
      </p:sp>
    </p:spTree>
    <p:extLst>
      <p:ext uri="{BB962C8B-B14F-4D97-AF65-F5344CB8AC3E}">
        <p14:creationId xmlns:p14="http://schemas.microsoft.com/office/powerpoint/2010/main" val="18651648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4DC328E-B49C-5BDF-83B5-13A21E27E9AA}"/>
            </a:ext>
          </a:extLst>
        </p:cNvPr>
        <p:cNvGrpSpPr/>
        <p:nvPr/>
      </p:nvGrpSpPr>
      <p:grpSpPr>
        <a:xfrm>
          <a:off x="0" y="0"/>
          <a:ext cx="0" cy="0"/>
          <a:chOff x="0" y="0"/>
          <a:chExt cx="0" cy="0"/>
        </a:xfrm>
      </p:grpSpPr>
      <p:pic>
        <p:nvPicPr>
          <p:cNvPr id="3" name="Image 2" descr="Une image contenant herbe, plein air, bâtiment, plante&#10;&#10;Description générée automatiquement">
            <a:extLst>
              <a:ext uri="{FF2B5EF4-FFF2-40B4-BE49-F238E27FC236}">
                <a16:creationId xmlns:a16="http://schemas.microsoft.com/office/drawing/2014/main" id="{3A2F7807-4779-96C1-2AD5-E6AAED8D43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8" cy="6300000"/>
          </a:xfrm>
          <a:prstGeom prst="rect">
            <a:avLst/>
          </a:prstGeom>
          <a:effectLst>
            <a:softEdge rad="635000"/>
          </a:effectLst>
        </p:spPr>
      </p:pic>
      <p:sp>
        <p:nvSpPr>
          <p:cNvPr id="4" name="ZoneTexte 3">
            <a:extLst>
              <a:ext uri="{FF2B5EF4-FFF2-40B4-BE49-F238E27FC236}">
                <a16:creationId xmlns:a16="http://schemas.microsoft.com/office/drawing/2014/main" id="{4DFAA908-FA61-E111-2542-F0C96708D8E6}"/>
              </a:ext>
            </a:extLst>
          </p:cNvPr>
          <p:cNvSpPr txBox="1"/>
          <p:nvPr/>
        </p:nvSpPr>
        <p:spPr>
          <a:xfrm>
            <a:off x="1600200" y="5920346"/>
            <a:ext cx="10424160" cy="738664"/>
          </a:xfrm>
          <a:prstGeom prst="rect">
            <a:avLst/>
          </a:prstGeom>
          <a:noFill/>
        </p:spPr>
        <p:txBody>
          <a:bodyPr wrap="square" rtlCol="0">
            <a:spAutoFit/>
          </a:bodyPr>
          <a:lstStyle/>
          <a:p>
            <a:endParaRPr lang="fr-FR" dirty="0"/>
          </a:p>
          <a:p>
            <a:r>
              <a:rPr lang="fr-FR" dirty="0"/>
              <a:t>« </a:t>
            </a:r>
            <a:r>
              <a:rPr lang="fr-FR" sz="2400" b="1" dirty="0"/>
              <a:t>Bloc aux guirlandes » provenant d'un possible second tombeau.</a:t>
            </a:r>
          </a:p>
        </p:txBody>
      </p:sp>
    </p:spTree>
    <p:extLst>
      <p:ext uri="{BB962C8B-B14F-4D97-AF65-F5344CB8AC3E}">
        <p14:creationId xmlns:p14="http://schemas.microsoft.com/office/powerpoint/2010/main" val="127809125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ACDC36C-BC7F-5AD5-CD16-05202DEBF31F}"/>
            </a:ext>
          </a:extLst>
        </p:cNvPr>
        <p:cNvGrpSpPr/>
        <p:nvPr/>
      </p:nvGrpSpPr>
      <p:grpSpPr>
        <a:xfrm>
          <a:off x="0" y="0"/>
          <a:ext cx="0" cy="0"/>
          <a:chOff x="0" y="0"/>
          <a:chExt cx="0" cy="0"/>
        </a:xfrm>
      </p:grpSpPr>
      <p:pic>
        <p:nvPicPr>
          <p:cNvPr id="3" name="Image 2" descr="Une image contenant plein air, ciel, Ruines, arbre&#10;&#10;Description générée automatiquement">
            <a:extLst>
              <a:ext uri="{FF2B5EF4-FFF2-40B4-BE49-F238E27FC236}">
                <a16:creationId xmlns:a16="http://schemas.microsoft.com/office/drawing/2014/main" id="{0D012D32-A463-622D-B5BF-21C032C258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8045" y="388728"/>
            <a:ext cx="9455909" cy="6300000"/>
          </a:xfrm>
          <a:prstGeom prst="rect">
            <a:avLst/>
          </a:prstGeom>
          <a:effectLst>
            <a:softEdge rad="635000"/>
          </a:effectLst>
        </p:spPr>
      </p:pic>
      <p:sp>
        <p:nvSpPr>
          <p:cNvPr id="4" name="ZoneTexte 3">
            <a:extLst>
              <a:ext uri="{FF2B5EF4-FFF2-40B4-BE49-F238E27FC236}">
                <a16:creationId xmlns:a16="http://schemas.microsoft.com/office/drawing/2014/main" id="{27309FB5-CEEC-FB38-E84D-CF1019DC1046}"/>
              </a:ext>
            </a:extLst>
          </p:cNvPr>
          <p:cNvSpPr txBox="1"/>
          <p:nvPr/>
        </p:nvSpPr>
        <p:spPr>
          <a:xfrm>
            <a:off x="1368045" y="-44166"/>
            <a:ext cx="10387584" cy="646331"/>
          </a:xfrm>
          <a:prstGeom prst="rect">
            <a:avLst/>
          </a:prstGeom>
          <a:noFill/>
        </p:spPr>
        <p:txBody>
          <a:bodyPr wrap="square" rtlCol="0">
            <a:spAutoFit/>
          </a:bodyPr>
          <a:lstStyle/>
          <a:p>
            <a:r>
              <a:rPr lang="fr-FR" sz="3600" b="1" dirty="0"/>
              <a:t>Monument dit Le Tombeau romain à Lanuéjols</a:t>
            </a:r>
          </a:p>
        </p:txBody>
      </p:sp>
      <p:sp>
        <p:nvSpPr>
          <p:cNvPr id="5" name="ZoneTexte 4">
            <a:extLst>
              <a:ext uri="{FF2B5EF4-FFF2-40B4-BE49-F238E27FC236}">
                <a16:creationId xmlns:a16="http://schemas.microsoft.com/office/drawing/2014/main" id="{B8ED4CF2-817B-1468-5E33-52C906B34615}"/>
              </a:ext>
            </a:extLst>
          </p:cNvPr>
          <p:cNvSpPr txBox="1"/>
          <p:nvPr/>
        </p:nvSpPr>
        <p:spPr>
          <a:xfrm>
            <a:off x="5340096" y="484633"/>
            <a:ext cx="3413760" cy="646331"/>
          </a:xfrm>
          <a:prstGeom prst="rect">
            <a:avLst/>
          </a:prstGeom>
          <a:noFill/>
        </p:spPr>
        <p:txBody>
          <a:bodyPr wrap="square" rtlCol="0">
            <a:spAutoFit/>
          </a:bodyPr>
          <a:lstStyle/>
          <a:p>
            <a:r>
              <a:rPr lang="fr-FR" sz="3600" b="1" dirty="0"/>
              <a:t>A suivre  </a:t>
            </a:r>
          </a:p>
        </p:txBody>
      </p:sp>
    </p:spTree>
    <p:extLst>
      <p:ext uri="{BB962C8B-B14F-4D97-AF65-F5344CB8AC3E}">
        <p14:creationId xmlns:p14="http://schemas.microsoft.com/office/powerpoint/2010/main" val="396324497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1EA69E04-3B46-9A73-8CA6-9E079F35BC7D}"/>
            </a:ext>
          </a:extLst>
        </p:cNvPr>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18A71785-F92A-E688-F2A6-4B8C519E85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4913" y="279000"/>
            <a:ext cx="9455909" cy="6300000"/>
          </a:xfrm>
          <a:prstGeom prst="rect">
            <a:avLst/>
          </a:prstGeom>
          <a:effectLst>
            <a:softEdge rad="635000"/>
          </a:effectLst>
        </p:spPr>
      </p:pic>
    </p:spTree>
    <p:extLst>
      <p:ext uri="{BB962C8B-B14F-4D97-AF65-F5344CB8AC3E}">
        <p14:creationId xmlns:p14="http://schemas.microsoft.com/office/powerpoint/2010/main" val="6525600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730CBC4-EFC7-A350-F49F-A3FA0319B0B0}"/>
            </a:ext>
          </a:extLst>
        </p:cNvPr>
        <p:cNvGrpSpPr/>
        <p:nvPr/>
      </p:nvGrpSpPr>
      <p:grpSpPr>
        <a:xfrm>
          <a:off x="0" y="0"/>
          <a:ext cx="0" cy="0"/>
          <a:chOff x="0" y="0"/>
          <a:chExt cx="0" cy="0"/>
        </a:xfrm>
      </p:grpSpPr>
      <p:pic>
        <p:nvPicPr>
          <p:cNvPr id="3" name="Image 2" descr="Une image contenant plein air, Ruines, ciel, nuage&#10;&#10;Description générée automatiquement">
            <a:extLst>
              <a:ext uri="{FF2B5EF4-FFF2-40B4-BE49-F238E27FC236}">
                <a16:creationId xmlns:a16="http://schemas.microsoft.com/office/drawing/2014/main" id="{930639B5-5E64-03F2-3F77-1D192045CD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36000" y="189000"/>
            <a:ext cx="4320000" cy="6480000"/>
          </a:xfrm>
          <a:prstGeom prst="rect">
            <a:avLst/>
          </a:prstGeom>
          <a:effectLst>
            <a:softEdge rad="635000"/>
          </a:effectLst>
        </p:spPr>
      </p:pic>
    </p:spTree>
    <p:extLst>
      <p:ext uri="{BB962C8B-B14F-4D97-AF65-F5344CB8AC3E}">
        <p14:creationId xmlns:p14="http://schemas.microsoft.com/office/powerpoint/2010/main" val="33602310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3C20A027-1851-86C7-A6D4-7000082B482A}"/>
            </a:ext>
          </a:extLst>
        </p:cNvPr>
        <p:cNvGrpSpPr/>
        <p:nvPr/>
      </p:nvGrpSpPr>
      <p:grpSpPr>
        <a:xfrm>
          <a:off x="0" y="0"/>
          <a:ext cx="0" cy="0"/>
          <a:chOff x="0" y="0"/>
          <a:chExt cx="0" cy="0"/>
        </a:xfrm>
      </p:grpSpPr>
      <p:pic>
        <p:nvPicPr>
          <p:cNvPr id="3" name="Image 2" descr="Une image contenant plein air, nuage, Ruines, herbe&#10;&#10;Description générée automatiquement">
            <a:extLst>
              <a:ext uri="{FF2B5EF4-FFF2-40B4-BE49-F238E27FC236}">
                <a16:creationId xmlns:a16="http://schemas.microsoft.com/office/drawing/2014/main" id="{6817E9F1-1BE1-4FEF-A49C-00EF0DED4F7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8045" y="279000"/>
            <a:ext cx="9455909" cy="6300000"/>
          </a:xfrm>
          <a:prstGeom prst="rect">
            <a:avLst/>
          </a:prstGeom>
          <a:effectLst>
            <a:softEdge rad="635000"/>
          </a:effectLst>
        </p:spPr>
      </p:pic>
    </p:spTree>
    <p:extLst>
      <p:ext uri="{BB962C8B-B14F-4D97-AF65-F5344CB8AC3E}">
        <p14:creationId xmlns:p14="http://schemas.microsoft.com/office/powerpoint/2010/main" val="52528193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658FAF0C-BA50-F120-15B4-271FFC59BB0F}"/>
            </a:ext>
          </a:extLst>
        </p:cNvPr>
        <p:cNvGrpSpPr/>
        <p:nvPr/>
      </p:nvGrpSpPr>
      <p:grpSpPr>
        <a:xfrm>
          <a:off x="0" y="0"/>
          <a:ext cx="0" cy="0"/>
          <a:chOff x="0" y="0"/>
          <a:chExt cx="0" cy="0"/>
        </a:xfrm>
      </p:grpSpPr>
      <p:pic>
        <p:nvPicPr>
          <p:cNvPr id="7" name="Image 6" descr="Une image contenant plein air, ciel, arbre, Ruines&#10;&#10;Description générée automatiquement">
            <a:extLst>
              <a:ext uri="{FF2B5EF4-FFF2-40B4-BE49-F238E27FC236}">
                <a16:creationId xmlns:a16="http://schemas.microsoft.com/office/drawing/2014/main" id="{CEE505E8-2929-821A-E819-2E2D865808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8045" y="279000"/>
            <a:ext cx="9455910" cy="6300000"/>
          </a:xfrm>
          <a:prstGeom prst="rect">
            <a:avLst/>
          </a:prstGeom>
          <a:effectLst>
            <a:softEdge rad="635000"/>
          </a:effectLst>
        </p:spPr>
      </p:pic>
    </p:spTree>
    <p:extLst>
      <p:ext uri="{BB962C8B-B14F-4D97-AF65-F5344CB8AC3E}">
        <p14:creationId xmlns:p14="http://schemas.microsoft.com/office/powerpoint/2010/main" val="286635774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8533A848-7B53-9D01-2C0F-67F37698E142}"/>
            </a:ext>
          </a:extLst>
        </p:cNvPr>
        <p:cNvGrpSpPr/>
        <p:nvPr/>
      </p:nvGrpSpPr>
      <p:grpSpPr>
        <a:xfrm>
          <a:off x="0" y="0"/>
          <a:ext cx="0" cy="0"/>
          <a:chOff x="0" y="0"/>
          <a:chExt cx="0" cy="0"/>
        </a:xfrm>
      </p:grpSpPr>
      <p:pic>
        <p:nvPicPr>
          <p:cNvPr id="5" name="Image 4" descr="Une image contenant plein air, herbe, Ruines, ciel&#10;&#10;Description générée automatiquement">
            <a:extLst>
              <a:ext uri="{FF2B5EF4-FFF2-40B4-BE49-F238E27FC236}">
                <a16:creationId xmlns:a16="http://schemas.microsoft.com/office/drawing/2014/main" id="{2BC15278-A269-795C-F98A-1F33BFA23B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Tree>
    <p:extLst>
      <p:ext uri="{BB962C8B-B14F-4D97-AF65-F5344CB8AC3E}">
        <p14:creationId xmlns:p14="http://schemas.microsoft.com/office/powerpoint/2010/main" val="252664593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F0AE37D-08D3-B881-1138-082236654099}"/>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2E6A84BD-D6C5-1A66-195A-A7B722871569}"/>
              </a:ext>
            </a:extLst>
          </p:cNvPr>
          <p:cNvPicPr>
            <a:picLocks noChangeAspect="1"/>
          </p:cNvPicPr>
          <p:nvPr/>
        </p:nvPicPr>
        <p:blipFill>
          <a:blip r:embed="rId2"/>
          <a:stretch>
            <a:fillRect/>
          </a:stretch>
        </p:blipFill>
        <p:spPr>
          <a:xfrm>
            <a:off x="2251029" y="549000"/>
            <a:ext cx="7689941" cy="5760000"/>
          </a:xfrm>
          <a:prstGeom prst="rect">
            <a:avLst/>
          </a:prstGeom>
          <a:effectLst>
            <a:softEdge rad="635000"/>
          </a:effectLst>
        </p:spPr>
      </p:pic>
      <p:sp>
        <p:nvSpPr>
          <p:cNvPr id="3" name="ZoneTexte 2">
            <a:extLst>
              <a:ext uri="{FF2B5EF4-FFF2-40B4-BE49-F238E27FC236}">
                <a16:creationId xmlns:a16="http://schemas.microsoft.com/office/drawing/2014/main" id="{4FE2342F-B0E8-2402-C79E-62CFAE7EE28A}"/>
              </a:ext>
            </a:extLst>
          </p:cNvPr>
          <p:cNvSpPr txBox="1"/>
          <p:nvPr/>
        </p:nvSpPr>
        <p:spPr>
          <a:xfrm>
            <a:off x="4854620" y="5963867"/>
            <a:ext cx="10172700" cy="461665"/>
          </a:xfrm>
          <a:prstGeom prst="rect">
            <a:avLst/>
          </a:prstGeom>
          <a:noFill/>
        </p:spPr>
        <p:txBody>
          <a:bodyPr wrap="square" rtlCol="0">
            <a:spAutoFit/>
          </a:bodyPr>
          <a:lstStyle/>
          <a:p>
            <a:r>
              <a:rPr lang="fr-FR" sz="2400" b="1" dirty="0"/>
              <a:t>Lanuéjols  </a:t>
            </a:r>
            <a:r>
              <a:rPr lang="fr-FR" sz="2400" b="1" dirty="0" err="1"/>
              <a:t>Lizère</a:t>
            </a:r>
            <a:endParaRPr lang="fr-FR" sz="2400" b="1" dirty="0"/>
          </a:p>
        </p:txBody>
      </p:sp>
    </p:spTree>
    <p:extLst>
      <p:ext uri="{BB962C8B-B14F-4D97-AF65-F5344CB8AC3E}">
        <p14:creationId xmlns:p14="http://schemas.microsoft.com/office/powerpoint/2010/main" val="258295772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A34B773E-12DF-D740-6089-A755C616ADFB}"/>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647596DA-C43C-4835-9649-DC050E2ACEDA}"/>
              </a:ext>
            </a:extLst>
          </p:cNvPr>
          <p:cNvSpPr txBox="1"/>
          <p:nvPr/>
        </p:nvSpPr>
        <p:spPr>
          <a:xfrm>
            <a:off x="406400" y="125443"/>
            <a:ext cx="11379200" cy="10064294"/>
          </a:xfrm>
          <a:prstGeom prst="rect">
            <a:avLst/>
          </a:prstGeom>
          <a:noFill/>
        </p:spPr>
        <p:txBody>
          <a:bodyPr wrap="square">
            <a:spAutoFit/>
          </a:bodyPr>
          <a:lstStyle/>
          <a:p>
            <a:r>
              <a:rPr lang="fr-FR" sz="3600" b="1" dirty="0">
                <a:solidFill>
                  <a:schemeClr val="bg1"/>
                </a:solidFill>
              </a:rPr>
              <a:t>Lanuéjols est une commune française située dans le centre du département de la Lozère, en région Occitanie.</a:t>
            </a:r>
          </a:p>
          <a:p>
            <a:endParaRPr lang="fr-FR" sz="3600" b="1" dirty="0">
              <a:solidFill>
                <a:schemeClr val="bg1"/>
              </a:solidFill>
            </a:endParaRPr>
          </a:p>
          <a:p>
            <a:r>
              <a:rPr lang="fr-FR" sz="3600" b="1" dirty="0">
                <a:solidFill>
                  <a:schemeClr val="bg1"/>
                </a:solidFill>
              </a:rPr>
              <a:t>Exposée à un climat de montagne, elle est drainée par la </a:t>
            </a:r>
            <a:r>
              <a:rPr lang="fr-FR" sz="3600" b="1" dirty="0" err="1">
                <a:solidFill>
                  <a:schemeClr val="bg1"/>
                </a:solidFill>
              </a:rPr>
              <a:t>Nize</a:t>
            </a:r>
            <a:r>
              <a:rPr lang="fr-FR" sz="3600" b="1" dirty="0">
                <a:solidFill>
                  <a:schemeClr val="bg1"/>
                </a:solidFill>
              </a:rPr>
              <a:t>, le ruisseau de </a:t>
            </a:r>
            <a:r>
              <a:rPr lang="fr-FR" sz="3600" b="1" dirty="0" err="1">
                <a:solidFill>
                  <a:schemeClr val="bg1"/>
                </a:solidFill>
              </a:rPr>
              <a:t>Bramefan</a:t>
            </a:r>
            <a:r>
              <a:rPr lang="fr-FR" sz="3600" b="1" dirty="0">
                <a:solidFill>
                  <a:schemeClr val="bg1"/>
                </a:solidFill>
              </a:rPr>
              <a:t> et par divers autres petits cours d'eau. Incluse dans les Cévennes, la commune possède un patrimoine naturel remarquable : trois sites Natura 2000 (le « mont Lozère », le « </a:t>
            </a:r>
            <a:r>
              <a:rPr lang="fr-FR" sz="3600" b="1" dirty="0" err="1">
                <a:solidFill>
                  <a:schemeClr val="bg1"/>
                </a:solidFill>
              </a:rPr>
              <a:t>Valdonnez</a:t>
            </a:r>
            <a:r>
              <a:rPr lang="fr-FR" sz="3600" b="1" dirty="0">
                <a:solidFill>
                  <a:schemeClr val="bg1"/>
                </a:solidFill>
              </a:rPr>
              <a:t> » et « les Cévennes ») et trois zones naturelles d'intérêt écologique, faunistique et floristique.</a:t>
            </a:r>
          </a:p>
          <a:p>
            <a:endParaRPr lang="fr-FR" sz="3600" b="1" dirty="0">
              <a:solidFill>
                <a:schemeClr val="bg1"/>
              </a:solidFill>
            </a:endParaRPr>
          </a:p>
          <a:p>
            <a:r>
              <a:rPr lang="fr-FR" sz="3600" b="1" dirty="0">
                <a:solidFill>
                  <a:schemeClr val="bg1"/>
                </a:solidFill>
              </a:rPr>
              <a:t>Lanuéjols est une commune rurale qui compte 352 habitants en 2021, après avoir connu un pic de population de 654 habitants en 1841. Elle fait partie de l'aire d'attraction de Mende. Ses habitants sont appelés les Lanuéjolois ou Lanuéjoloises.</a:t>
            </a:r>
          </a:p>
        </p:txBody>
      </p:sp>
    </p:spTree>
    <p:extLst>
      <p:ext uri="{BB962C8B-B14F-4D97-AF65-F5344CB8AC3E}">
        <p14:creationId xmlns:p14="http://schemas.microsoft.com/office/powerpoint/2010/main" val="371493094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F2294BD-A593-764A-C731-7322C71724A8}"/>
            </a:ext>
          </a:extLst>
        </p:cNvPr>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EC2D6DD8-FAD6-401D-9DE6-71DD04C980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3" name="Color">
              <a:extLst>
                <a:ext uri="{FF2B5EF4-FFF2-40B4-BE49-F238E27FC236}">
                  <a16:creationId xmlns:a16="http://schemas.microsoft.com/office/drawing/2014/main" id="{1BAD33E9-3181-4B0F-B82D-384777D81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CF64871D-491F-4731-8BF2-391FF2F067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pic>
        <p:nvPicPr>
          <p:cNvPr id="3" name="Image 2" descr="Une image contenant plein air, arbre, Architecture chinoise, Architecture japonaise&#10;&#10;Description générée automatiquement">
            <a:extLst>
              <a:ext uri="{FF2B5EF4-FFF2-40B4-BE49-F238E27FC236}">
                <a16:creationId xmlns:a16="http://schemas.microsoft.com/office/drawing/2014/main" id="{D3072EBD-0C9A-E1F2-5DD2-8875357D01F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130" y="598259"/>
            <a:ext cx="10889442" cy="5680742"/>
          </a:xfrm>
          <a:prstGeom prst="rect">
            <a:avLst/>
          </a:prstGeom>
          <a:effectLst>
            <a:softEdge rad="635000"/>
          </a:effectLst>
        </p:spPr>
      </p:pic>
      <p:sp>
        <p:nvSpPr>
          <p:cNvPr id="4" name="ZoneTexte 3">
            <a:extLst>
              <a:ext uri="{FF2B5EF4-FFF2-40B4-BE49-F238E27FC236}">
                <a16:creationId xmlns:a16="http://schemas.microsoft.com/office/drawing/2014/main" id="{6AE40922-4C04-C03E-541E-869BDE35AB26}"/>
              </a:ext>
            </a:extLst>
          </p:cNvPr>
          <p:cNvSpPr txBox="1"/>
          <p:nvPr/>
        </p:nvSpPr>
        <p:spPr>
          <a:xfrm>
            <a:off x="5443832" y="5924104"/>
            <a:ext cx="6177282" cy="461665"/>
          </a:xfrm>
          <a:prstGeom prst="rect">
            <a:avLst/>
          </a:prstGeom>
          <a:noFill/>
        </p:spPr>
        <p:txBody>
          <a:bodyPr wrap="square" rtlCol="0">
            <a:spAutoFit/>
          </a:bodyPr>
          <a:lstStyle/>
          <a:p>
            <a:r>
              <a:rPr lang="fr-FR" sz="2400" b="1" dirty="0">
                <a:solidFill>
                  <a:schemeClr val="bg1"/>
                </a:solidFill>
              </a:rPr>
              <a:t>Lanuéjols</a:t>
            </a:r>
          </a:p>
        </p:txBody>
      </p:sp>
    </p:spTree>
    <p:extLst>
      <p:ext uri="{BB962C8B-B14F-4D97-AF65-F5344CB8AC3E}">
        <p14:creationId xmlns:p14="http://schemas.microsoft.com/office/powerpoint/2010/main" val="378260091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FDFEDF7D-DE9C-022C-6863-B76885D29908}"/>
            </a:ext>
          </a:extLst>
        </p:cNvPr>
        <p:cNvGrpSpPr/>
        <p:nvPr/>
      </p:nvGrpSpPr>
      <p:grpSpPr>
        <a:xfrm>
          <a:off x="0" y="0"/>
          <a:ext cx="0" cy="0"/>
          <a:chOff x="0" y="0"/>
          <a:chExt cx="0" cy="0"/>
        </a:xfrm>
      </p:grpSpPr>
      <p:pic>
        <p:nvPicPr>
          <p:cNvPr id="3" name="Image 2" descr="Une image contenant bâtiment, plein air, ciel, chapelle&#10;&#10;Description générée automatiquement">
            <a:extLst>
              <a:ext uri="{FF2B5EF4-FFF2-40B4-BE49-F238E27FC236}">
                <a16:creationId xmlns:a16="http://schemas.microsoft.com/office/drawing/2014/main" id="{44FAFDB1-7DEB-7D12-E214-B4EA78E820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1373" y="507998"/>
            <a:ext cx="8649253" cy="5760000"/>
          </a:xfrm>
          <a:prstGeom prst="rect">
            <a:avLst/>
          </a:prstGeom>
          <a:effectLst>
            <a:softEdge rad="63500"/>
          </a:effectLst>
        </p:spPr>
      </p:pic>
      <p:sp>
        <p:nvSpPr>
          <p:cNvPr id="4" name="ZoneTexte 3">
            <a:extLst>
              <a:ext uri="{FF2B5EF4-FFF2-40B4-BE49-F238E27FC236}">
                <a16:creationId xmlns:a16="http://schemas.microsoft.com/office/drawing/2014/main" id="{79A9F431-22D6-9C9B-986A-510F719C2810}"/>
              </a:ext>
            </a:extLst>
          </p:cNvPr>
          <p:cNvSpPr txBox="1"/>
          <p:nvPr/>
        </p:nvSpPr>
        <p:spPr>
          <a:xfrm>
            <a:off x="3441700" y="6267998"/>
            <a:ext cx="8515626" cy="461665"/>
          </a:xfrm>
          <a:prstGeom prst="rect">
            <a:avLst/>
          </a:prstGeom>
          <a:noFill/>
        </p:spPr>
        <p:txBody>
          <a:bodyPr wrap="square" rtlCol="0">
            <a:spAutoFit/>
          </a:bodyPr>
          <a:lstStyle/>
          <a:p>
            <a:r>
              <a:rPr lang="fr-FR" sz="2400" b="1" dirty="0"/>
              <a:t>EGLISE SAINT-PIERRE DE LANUEJOLS</a:t>
            </a:r>
          </a:p>
        </p:txBody>
      </p:sp>
    </p:spTree>
    <p:extLst>
      <p:ext uri="{BB962C8B-B14F-4D97-AF65-F5344CB8AC3E}">
        <p14:creationId xmlns:p14="http://schemas.microsoft.com/office/powerpoint/2010/main" val="42244645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5277B203-32AC-7AB1-5D65-6F37B68F0002}"/>
            </a:ext>
          </a:extLst>
        </p:cNvPr>
        <p:cNvGrpSpPr/>
        <p:nvPr/>
      </p:nvGrpSpPr>
      <p:grpSpPr>
        <a:xfrm>
          <a:off x="0" y="0"/>
          <a:ext cx="0" cy="0"/>
          <a:chOff x="0" y="0"/>
          <a:chExt cx="0" cy="0"/>
        </a:xfrm>
      </p:grpSpPr>
      <p:pic>
        <p:nvPicPr>
          <p:cNvPr id="3" name="Image 2" descr="Une image contenant bâtiment, église, toit, pierre&#10;&#10;Description générée automatiquement">
            <a:extLst>
              <a:ext uri="{FF2B5EF4-FFF2-40B4-BE49-F238E27FC236}">
                <a16:creationId xmlns:a16="http://schemas.microsoft.com/office/drawing/2014/main" id="{A994EE94-2101-0200-D4DE-A731283F77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6489" y="373902"/>
            <a:ext cx="8379019" cy="5580000"/>
          </a:xfrm>
          <a:prstGeom prst="rect">
            <a:avLst/>
          </a:prstGeom>
          <a:effectLst>
            <a:softEdge rad="31750"/>
          </a:effectLst>
        </p:spPr>
      </p:pic>
      <p:sp>
        <p:nvSpPr>
          <p:cNvPr id="4" name="ZoneTexte 3">
            <a:extLst>
              <a:ext uri="{FF2B5EF4-FFF2-40B4-BE49-F238E27FC236}">
                <a16:creationId xmlns:a16="http://schemas.microsoft.com/office/drawing/2014/main" id="{0BF82F76-33E8-437B-0ABA-682073176295}"/>
              </a:ext>
            </a:extLst>
          </p:cNvPr>
          <p:cNvSpPr txBox="1"/>
          <p:nvPr/>
        </p:nvSpPr>
        <p:spPr>
          <a:xfrm>
            <a:off x="1803398" y="5953902"/>
            <a:ext cx="8585200" cy="830997"/>
          </a:xfrm>
          <a:prstGeom prst="rect">
            <a:avLst/>
          </a:prstGeom>
          <a:noFill/>
        </p:spPr>
        <p:txBody>
          <a:bodyPr wrap="square" rtlCol="0">
            <a:spAutoFit/>
          </a:bodyPr>
          <a:lstStyle/>
          <a:p>
            <a:r>
              <a:rPr lang="fr-FR" sz="2400" b="1" dirty="0">
                <a:solidFill>
                  <a:srgbClr val="FFFF00"/>
                </a:solidFill>
              </a:rPr>
              <a:t>À l'intérieur, la nef en berceau ouvre sur une croisée du transept couverte par une coupole sur trompe très élégante.</a:t>
            </a:r>
          </a:p>
        </p:txBody>
      </p:sp>
    </p:spTree>
    <p:extLst>
      <p:ext uri="{BB962C8B-B14F-4D97-AF65-F5344CB8AC3E}">
        <p14:creationId xmlns:p14="http://schemas.microsoft.com/office/powerpoint/2010/main" val="285414782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67A707E-448F-28A4-4A61-267E6FD85F6F}"/>
            </a:ext>
          </a:extLst>
        </p:cNvPr>
        <p:cNvGrpSpPr/>
        <p:nvPr/>
      </p:nvGrpSpPr>
      <p:grpSpPr>
        <a:xfrm>
          <a:off x="0" y="0"/>
          <a:ext cx="0" cy="0"/>
          <a:chOff x="0" y="0"/>
          <a:chExt cx="0" cy="0"/>
        </a:xfrm>
      </p:grpSpPr>
      <p:pic>
        <p:nvPicPr>
          <p:cNvPr id="3" name="Image 2" descr="Une image contenant fenêtre, plein air, cour, pierre&#10;&#10;Description générée automatiquement">
            <a:extLst>
              <a:ext uri="{FF2B5EF4-FFF2-40B4-BE49-F238E27FC236}">
                <a16:creationId xmlns:a16="http://schemas.microsoft.com/office/drawing/2014/main" id="{94EA8577-777F-F0DF-9A09-2460A4502A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07115" y="639000"/>
            <a:ext cx="8370000" cy="5580000"/>
          </a:xfrm>
          <a:prstGeom prst="rect">
            <a:avLst/>
          </a:prstGeom>
          <a:effectLst>
            <a:softEdge rad="127000"/>
          </a:effectLst>
        </p:spPr>
      </p:pic>
      <p:sp>
        <p:nvSpPr>
          <p:cNvPr id="4" name="ZoneTexte 3">
            <a:extLst>
              <a:ext uri="{FF2B5EF4-FFF2-40B4-BE49-F238E27FC236}">
                <a16:creationId xmlns:a16="http://schemas.microsoft.com/office/drawing/2014/main" id="{3C260EED-E045-08F2-8E6C-F767B0A7A5C3}"/>
              </a:ext>
            </a:extLst>
          </p:cNvPr>
          <p:cNvSpPr txBox="1"/>
          <p:nvPr/>
        </p:nvSpPr>
        <p:spPr>
          <a:xfrm>
            <a:off x="1814885" y="6219000"/>
            <a:ext cx="9740385" cy="461665"/>
          </a:xfrm>
          <a:prstGeom prst="rect">
            <a:avLst/>
          </a:prstGeom>
          <a:noFill/>
        </p:spPr>
        <p:txBody>
          <a:bodyPr wrap="square" rtlCol="0">
            <a:spAutoFit/>
          </a:bodyPr>
          <a:lstStyle/>
          <a:p>
            <a:r>
              <a:rPr lang="fr-FR" sz="2400" b="1" dirty="0"/>
              <a:t>Cour intérieure du château du Boy à Lanuéjols (Lozère, France)</a:t>
            </a:r>
          </a:p>
        </p:txBody>
      </p:sp>
    </p:spTree>
    <p:extLst>
      <p:ext uri="{BB962C8B-B14F-4D97-AF65-F5344CB8AC3E}">
        <p14:creationId xmlns:p14="http://schemas.microsoft.com/office/powerpoint/2010/main" val="121556332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2AC56CFC-AF67-A143-8F0E-1D176F527F64}"/>
            </a:ext>
          </a:extLst>
        </p:cNvPr>
        <p:cNvGrpSpPr/>
        <p:nvPr/>
      </p:nvGrpSpPr>
      <p:grpSpPr>
        <a:xfrm>
          <a:off x="0" y="0"/>
          <a:ext cx="0" cy="0"/>
          <a:chOff x="0" y="0"/>
          <a:chExt cx="0" cy="0"/>
        </a:xfrm>
      </p:grpSpPr>
      <p:pic>
        <p:nvPicPr>
          <p:cNvPr id="3" name="Image 2" descr="Une image contenant plein air, arbre, statue, grave&#10;&#10;Description générée automatiquement">
            <a:extLst>
              <a:ext uri="{FF2B5EF4-FFF2-40B4-BE49-F238E27FC236}">
                <a16:creationId xmlns:a16="http://schemas.microsoft.com/office/drawing/2014/main" id="{24BDEEE9-F8B5-6BA7-48B2-FAA5DEB1885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7440" y="446469"/>
            <a:ext cx="8957120" cy="5965061"/>
          </a:xfrm>
          <a:prstGeom prst="rect">
            <a:avLst/>
          </a:prstGeom>
          <a:effectLst>
            <a:softEdge rad="635000"/>
          </a:effectLst>
        </p:spPr>
      </p:pic>
      <p:sp>
        <p:nvSpPr>
          <p:cNvPr id="4" name="ZoneTexte 3">
            <a:extLst>
              <a:ext uri="{FF2B5EF4-FFF2-40B4-BE49-F238E27FC236}">
                <a16:creationId xmlns:a16="http://schemas.microsoft.com/office/drawing/2014/main" id="{6975489A-E545-1364-6844-BC41BAE7A95B}"/>
              </a:ext>
            </a:extLst>
          </p:cNvPr>
          <p:cNvSpPr txBox="1"/>
          <p:nvPr/>
        </p:nvSpPr>
        <p:spPr>
          <a:xfrm>
            <a:off x="3835400" y="6180697"/>
            <a:ext cx="8521700" cy="461665"/>
          </a:xfrm>
          <a:prstGeom prst="rect">
            <a:avLst/>
          </a:prstGeom>
          <a:noFill/>
        </p:spPr>
        <p:txBody>
          <a:bodyPr wrap="square" rtlCol="0">
            <a:spAutoFit/>
          </a:bodyPr>
          <a:lstStyle/>
          <a:p>
            <a:r>
              <a:rPr lang="fr-FR" sz="2400" b="1" dirty="0">
                <a:solidFill>
                  <a:srgbClr val="FFFF00"/>
                </a:solidFill>
              </a:rPr>
              <a:t>CROIX EN PIERRE A LANUEJOLS</a:t>
            </a:r>
          </a:p>
        </p:txBody>
      </p:sp>
    </p:spTree>
    <p:extLst>
      <p:ext uri="{BB962C8B-B14F-4D97-AF65-F5344CB8AC3E}">
        <p14:creationId xmlns:p14="http://schemas.microsoft.com/office/powerpoint/2010/main" val="146100130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C9054AD2-2B9B-91D5-D786-6EA8E22275CD}"/>
            </a:ext>
          </a:extLst>
        </p:cNvPr>
        <p:cNvGrpSpPr/>
        <p:nvPr/>
      </p:nvGrpSpPr>
      <p:grpSpPr>
        <a:xfrm>
          <a:off x="0" y="0"/>
          <a:ext cx="0" cy="0"/>
          <a:chOff x="0" y="0"/>
          <a:chExt cx="0" cy="0"/>
        </a:xfrm>
      </p:grpSpPr>
      <p:pic>
        <p:nvPicPr>
          <p:cNvPr id="3" name="Image 2" descr="Une image contenant plein air, bâtiment, ciel, hutte&#10;&#10;Description générée automatiquement">
            <a:extLst>
              <a:ext uri="{FF2B5EF4-FFF2-40B4-BE49-F238E27FC236}">
                <a16:creationId xmlns:a16="http://schemas.microsoft.com/office/drawing/2014/main" id="{4004D0F3-244A-2E98-49ED-790E19B63DD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03383" y="639000"/>
            <a:ext cx="7185234" cy="5580000"/>
          </a:xfrm>
          <a:prstGeom prst="rect">
            <a:avLst/>
          </a:prstGeom>
          <a:effectLst>
            <a:softEdge rad="635000"/>
          </a:effectLst>
        </p:spPr>
      </p:pic>
      <p:sp>
        <p:nvSpPr>
          <p:cNvPr id="4" name="ZoneTexte 3">
            <a:extLst>
              <a:ext uri="{FF2B5EF4-FFF2-40B4-BE49-F238E27FC236}">
                <a16:creationId xmlns:a16="http://schemas.microsoft.com/office/drawing/2014/main" id="{88FD5E21-4236-5011-C9CF-1DF954A38B94}"/>
              </a:ext>
            </a:extLst>
          </p:cNvPr>
          <p:cNvSpPr txBox="1"/>
          <p:nvPr/>
        </p:nvSpPr>
        <p:spPr>
          <a:xfrm>
            <a:off x="3162300" y="5676900"/>
            <a:ext cx="10274300" cy="461665"/>
          </a:xfrm>
          <a:prstGeom prst="rect">
            <a:avLst/>
          </a:prstGeom>
          <a:noFill/>
        </p:spPr>
        <p:txBody>
          <a:bodyPr wrap="square" rtlCol="0">
            <a:spAutoFit/>
          </a:bodyPr>
          <a:lstStyle/>
          <a:p>
            <a:r>
              <a:rPr lang="fr-FR" sz="2400" b="1" dirty="0">
                <a:solidFill>
                  <a:srgbClr val="FFFF00"/>
                </a:solidFill>
              </a:rPr>
              <a:t>Monuments à Four Ã  pain lieu-dit </a:t>
            </a:r>
            <a:r>
              <a:rPr lang="fr-FR" sz="2400" b="1" dirty="0" err="1">
                <a:solidFill>
                  <a:srgbClr val="FFFF00"/>
                </a:solidFill>
              </a:rPr>
              <a:t>Brajon</a:t>
            </a:r>
            <a:endParaRPr lang="fr-FR" sz="2400" b="1" dirty="0">
              <a:solidFill>
                <a:srgbClr val="FFFF00"/>
              </a:solidFill>
            </a:endParaRPr>
          </a:p>
        </p:txBody>
      </p:sp>
    </p:spTree>
    <p:extLst>
      <p:ext uri="{BB962C8B-B14F-4D97-AF65-F5344CB8AC3E}">
        <p14:creationId xmlns:p14="http://schemas.microsoft.com/office/powerpoint/2010/main" val="223712049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6" name="Image 5" descr="Une image contenant plein air, bâtiment, ciel, arbre&#10;&#10;Description générée automatiquement">
            <a:extLst>
              <a:ext uri="{FF2B5EF4-FFF2-40B4-BE49-F238E27FC236}">
                <a16:creationId xmlns:a16="http://schemas.microsoft.com/office/drawing/2014/main" id="{8FC5B825-2CBB-1F81-8FB0-89CAC3E47D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4249" y="844722"/>
            <a:ext cx="7596000" cy="5697000"/>
          </a:xfrm>
          <a:prstGeom prst="rect">
            <a:avLst/>
          </a:prstGeom>
          <a:effectLst>
            <a:softEdge rad="635000"/>
          </a:effectLst>
        </p:spPr>
      </p:pic>
      <p:sp>
        <p:nvSpPr>
          <p:cNvPr id="8" name="ZoneTexte 7">
            <a:extLst>
              <a:ext uri="{FF2B5EF4-FFF2-40B4-BE49-F238E27FC236}">
                <a16:creationId xmlns:a16="http://schemas.microsoft.com/office/drawing/2014/main" id="{82FC65E4-0FFA-2BAB-FB9C-645BAADEC501}"/>
              </a:ext>
            </a:extLst>
          </p:cNvPr>
          <p:cNvSpPr txBox="1"/>
          <p:nvPr/>
        </p:nvSpPr>
        <p:spPr>
          <a:xfrm>
            <a:off x="253999" y="82131"/>
            <a:ext cx="10815251" cy="954107"/>
          </a:xfrm>
          <a:prstGeom prst="rect">
            <a:avLst/>
          </a:prstGeom>
          <a:noFill/>
        </p:spPr>
        <p:txBody>
          <a:bodyPr wrap="square" rtlCol="0">
            <a:spAutoFit/>
          </a:bodyPr>
          <a:lstStyle/>
          <a:p>
            <a:r>
              <a:rPr lang="fr-FR" sz="2800" b="1" dirty="0">
                <a:solidFill>
                  <a:srgbClr val="FFFF00"/>
                </a:solidFill>
              </a:rPr>
              <a:t>Lorient Vous A Présenté  Les Mausolées Romain Et Son Village  A Lanuéjols (En Lozère )</a:t>
            </a:r>
          </a:p>
        </p:txBody>
      </p:sp>
      <p:sp>
        <p:nvSpPr>
          <p:cNvPr id="9" name="ZoneTexte 8">
            <a:extLst>
              <a:ext uri="{FF2B5EF4-FFF2-40B4-BE49-F238E27FC236}">
                <a16:creationId xmlns:a16="http://schemas.microsoft.com/office/drawing/2014/main" id="{59802EFE-0221-52A7-8374-8D0EEBF3FF76}"/>
              </a:ext>
            </a:extLst>
          </p:cNvPr>
          <p:cNvSpPr txBox="1"/>
          <p:nvPr/>
        </p:nvSpPr>
        <p:spPr>
          <a:xfrm>
            <a:off x="7778169" y="2311400"/>
            <a:ext cx="4413831"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10" name="ZoneTexte 9">
            <a:extLst>
              <a:ext uri="{FF2B5EF4-FFF2-40B4-BE49-F238E27FC236}">
                <a16:creationId xmlns:a16="http://schemas.microsoft.com/office/drawing/2014/main" id="{31E3AF11-69F0-AF70-76B9-81A32BB5517F}"/>
              </a:ext>
            </a:extLst>
          </p:cNvPr>
          <p:cNvSpPr txBox="1"/>
          <p:nvPr/>
        </p:nvSpPr>
        <p:spPr>
          <a:xfrm>
            <a:off x="9099749" y="3693222"/>
            <a:ext cx="3403600"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74726671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112</TotalTime>
  <Words>535</Words>
  <Application>Microsoft Office PowerPoint</Application>
  <PresentationFormat>Grand écran</PresentationFormat>
  <Paragraphs>44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2024-02-26T14:55:39Z</dcterms:created>
  <dcterms:modified xsi:type="dcterms:W3CDTF">2024-02-27T07:09:33Z</dcterms:modified>
</cp:coreProperties>
</file>