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6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0" r:id="rId14"/>
    <p:sldId id="271" r:id="rId15"/>
    <p:sldId id="272" r:id="rId16"/>
    <p:sldId id="273" r:id="rId17"/>
    <p:sldId id="274" r:id="rId18"/>
    <p:sldId id="259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lKrG8At17vKWZSf/bZpHA==" hashData="GzzHbiSOX5eKzxG0AJUqRXVkfStx/1vDoaJ6eenc+HURcArAmSv73qPxwYNnAqRfENAgdnv/npTMMW1xc3Vt9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5" autoAdjust="0"/>
    <p:restoredTop sz="94660"/>
  </p:normalViewPr>
  <p:slideViewPr>
    <p:cSldViewPr snapToGrid="0">
      <p:cViewPr varScale="1">
        <p:scale>
          <a:sx n="77" d="100"/>
          <a:sy n="77" d="100"/>
        </p:scale>
        <p:origin x="62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D37A4-A904-46E4-B4DF-B0C0EF870861}" type="datetimeFigureOut">
              <a:rPr lang="fr-FR" smtClean="0"/>
              <a:t>17/02/2024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52A86-C54B-41AB-B9A9-8FC986AED6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0817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03"/>
    </mc:Choice>
    <mc:Fallback xmlns="">
      <p:transition spd="slow" advTm="10503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D37A4-A904-46E4-B4DF-B0C0EF870861}" type="datetimeFigureOut">
              <a:rPr lang="fr-FR" smtClean="0"/>
              <a:t>17/02/2024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52A86-C54B-41AB-B9A9-8FC986AED6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1143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03"/>
    </mc:Choice>
    <mc:Fallback xmlns="">
      <p:transition spd="slow" advTm="10503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D37A4-A904-46E4-B4DF-B0C0EF870861}" type="datetimeFigureOut">
              <a:rPr lang="fr-FR" smtClean="0"/>
              <a:t>17/02/2024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52A86-C54B-41AB-B9A9-8FC986AED6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7011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03"/>
    </mc:Choice>
    <mc:Fallback xmlns="">
      <p:transition spd="slow" advTm="10503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D37A4-A904-46E4-B4DF-B0C0EF870861}" type="datetimeFigureOut">
              <a:rPr lang="fr-FR" smtClean="0"/>
              <a:t>17/02/2024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52A86-C54B-41AB-B9A9-8FC986AED6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8476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03"/>
    </mc:Choice>
    <mc:Fallback xmlns="">
      <p:transition spd="slow" advTm="10503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D37A4-A904-46E4-B4DF-B0C0EF870861}" type="datetimeFigureOut">
              <a:rPr lang="fr-FR" smtClean="0"/>
              <a:t>17/02/2024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52A86-C54B-41AB-B9A9-8FC986AED6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5910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03"/>
    </mc:Choice>
    <mc:Fallback xmlns="">
      <p:transition spd="slow" advTm="10503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D37A4-A904-46E4-B4DF-B0C0EF870861}" type="datetimeFigureOut">
              <a:rPr lang="fr-FR" smtClean="0"/>
              <a:t>17/02/2024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52A86-C54B-41AB-B9A9-8FC986AED6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4867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03"/>
    </mc:Choice>
    <mc:Fallback xmlns="">
      <p:transition spd="slow" advTm="10503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D37A4-A904-46E4-B4DF-B0C0EF870861}" type="datetimeFigureOut">
              <a:rPr lang="fr-FR" smtClean="0"/>
              <a:t>17/02/2024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52A86-C54B-41AB-B9A9-8FC986AED6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0646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03"/>
    </mc:Choice>
    <mc:Fallback xmlns="">
      <p:transition spd="slow" advTm="10503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D37A4-A904-46E4-B4DF-B0C0EF870861}" type="datetimeFigureOut">
              <a:rPr lang="fr-FR" smtClean="0"/>
              <a:t>17/02/2024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52A86-C54B-41AB-B9A9-8FC986AED6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2564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03"/>
    </mc:Choice>
    <mc:Fallback xmlns="">
      <p:transition spd="slow" advTm="10503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D37A4-A904-46E4-B4DF-B0C0EF870861}" type="datetimeFigureOut">
              <a:rPr lang="fr-FR" smtClean="0"/>
              <a:t>17/02/2024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52A86-C54B-41AB-B9A9-8FC986AED6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2364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03"/>
    </mc:Choice>
    <mc:Fallback xmlns="">
      <p:transition spd="slow" advTm="10503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D37A4-A904-46E4-B4DF-B0C0EF870861}" type="datetimeFigureOut">
              <a:rPr lang="fr-FR" smtClean="0"/>
              <a:t>17/02/2024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52A86-C54B-41AB-B9A9-8FC986AED6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441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03"/>
    </mc:Choice>
    <mc:Fallback xmlns="">
      <p:transition spd="slow" advTm="10503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D37A4-A904-46E4-B4DF-B0C0EF870861}" type="datetimeFigureOut">
              <a:rPr lang="fr-FR" smtClean="0"/>
              <a:t>17/02/2024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52A86-C54B-41AB-B9A9-8FC986AED6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7496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03"/>
    </mc:Choice>
    <mc:Fallback xmlns="">
      <p:transition spd="slow" advTm="10503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9D37A4-A904-46E4-B4DF-B0C0EF870861}" type="datetimeFigureOut">
              <a:rPr lang="fr-FR" smtClean="0"/>
              <a:t>17/02/2024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152A86-C54B-41AB-B9A9-8FC986AED6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98111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0503"/>
    </mc:Choice>
    <mc:Fallback xmlns="">
      <p:transition spd="slow" advTm="10503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allee-dordogne.com/la-vallee-de-la-dordogne/villes-et-villages/collonges-la-rouge/l-histoire-de-collonges-la-rouge/geologie" TargetMode="External"/><Relationship Id="rId2" Type="http://schemas.openxmlformats.org/officeDocument/2006/relationships/hyperlink" Target="https://www.vallee-dordogne.com/la-vallee-de-la-dordogne/villes-et-villages/collonges-la-rouge/visiter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g"/><Relationship Id="rId3" Type="http://schemas.openxmlformats.org/officeDocument/2006/relationships/image" Target="../media/image11.jpg"/><Relationship Id="rId7" Type="http://schemas.openxmlformats.org/officeDocument/2006/relationships/image" Target="../media/image15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10" Type="http://schemas.openxmlformats.org/officeDocument/2006/relationships/image" Target="../media/image18.jpg"/><Relationship Id="rId4" Type="http://schemas.openxmlformats.org/officeDocument/2006/relationships/image" Target="../media/image12.jpg"/><Relationship Id="rId9" Type="http://schemas.openxmlformats.org/officeDocument/2006/relationships/image" Target="../media/image1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g"/><Relationship Id="rId4" Type="http://schemas.openxmlformats.org/officeDocument/2006/relationships/image" Target="../media/image33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g"/><Relationship Id="rId3" Type="http://schemas.openxmlformats.org/officeDocument/2006/relationships/image" Target="../media/image36.jpg"/><Relationship Id="rId7" Type="http://schemas.openxmlformats.org/officeDocument/2006/relationships/image" Target="../media/image39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g"/><Relationship Id="rId5" Type="http://schemas.openxmlformats.org/officeDocument/2006/relationships/image" Target="../media/image38.jpg"/><Relationship Id="rId4" Type="http://schemas.openxmlformats.org/officeDocument/2006/relationships/image" Target="../media/image37.jpg"/><Relationship Id="rId9" Type="http://schemas.openxmlformats.org/officeDocument/2006/relationships/image" Target="../media/image41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g"/><Relationship Id="rId5" Type="http://schemas.openxmlformats.org/officeDocument/2006/relationships/image" Target="../media/image46.jpg"/><Relationship Id="rId4" Type="http://schemas.openxmlformats.org/officeDocument/2006/relationships/image" Target="../media/image45.jp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g"/><Relationship Id="rId3" Type="http://schemas.openxmlformats.org/officeDocument/2006/relationships/image" Target="../media/image49.jpg"/><Relationship Id="rId7" Type="http://schemas.openxmlformats.org/officeDocument/2006/relationships/image" Target="../media/image53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jpg"/><Relationship Id="rId5" Type="http://schemas.openxmlformats.org/officeDocument/2006/relationships/image" Target="../media/image51.jpg"/><Relationship Id="rId4" Type="http://schemas.openxmlformats.org/officeDocument/2006/relationships/image" Target="../media/image50.jpg"/><Relationship Id="rId9" Type="http://schemas.openxmlformats.org/officeDocument/2006/relationships/image" Target="../media/image55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jpg"/><Relationship Id="rId5" Type="http://schemas.openxmlformats.org/officeDocument/2006/relationships/image" Target="../media/image59.jpg"/><Relationship Id="rId4" Type="http://schemas.openxmlformats.org/officeDocument/2006/relationships/image" Target="../media/image58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7" Type="http://schemas.openxmlformats.org/officeDocument/2006/relationships/image" Target="../media/image66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jpeg"/><Relationship Id="rId5" Type="http://schemas.openxmlformats.org/officeDocument/2006/relationships/image" Target="../media/image64.png"/><Relationship Id="rId4" Type="http://schemas.openxmlformats.org/officeDocument/2006/relationships/image" Target="../media/image6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10" b="3676"/>
          <a:stretch/>
        </p:blipFill>
        <p:spPr>
          <a:xfrm>
            <a:off x="-2" y="-30"/>
            <a:ext cx="12192001" cy="6847223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4114" y="3561045"/>
            <a:ext cx="2647885" cy="2667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839" y="3232717"/>
            <a:ext cx="1298448" cy="1444752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250705" y="3781165"/>
            <a:ext cx="1234701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gnes-Xbold" panose="00000400000000000000" pitchFamily="2" charset="0"/>
              </a:rPr>
              <a:t>Auto</a:t>
            </a:r>
            <a:endParaRPr lang="fr-FR" sz="2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gnes-Xbold" panose="00000400000000000000" pitchFamily="2" charset="0"/>
            </a:endParaRPr>
          </a:p>
        </p:txBody>
      </p:sp>
      <p:pic>
        <p:nvPicPr>
          <p:cNvPr id="2052" name="Picture 4" descr="Les plus beaux villages de Franc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8675" y="3781165"/>
            <a:ext cx="783177" cy="1018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Blason de Collonges-la-Roug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1" y="4894545"/>
            <a:ext cx="1230876" cy="133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4065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03">
        <p:sndAc>
          <p:stSnd>
            <p:snd r:embed="rId2" name="Trois cafés gourmands - A nos souvenirs (Accordéon).wav"/>
          </p:stSnd>
        </p:sndAc>
      </p:transition>
    </mc:Choice>
    <mc:Fallback xmlns="">
      <p:transition spd="slow" advTm="10503">
        <p:sndAc>
          <p:stSnd>
            <p:snd r:embed="rId8" name="Trois cafés gourmands - A nos souvenirs (Accordéon)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28601" y="856282"/>
            <a:ext cx="74422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i="1" dirty="0">
                <a:solidFill>
                  <a:srgbClr val="2B2D33"/>
                </a:solidFill>
                <a:latin typeface="Clarendon Cn BT" panose="02040606040505040204" pitchFamily="18" charset="0"/>
              </a:rPr>
              <a:t>Collonges-la-Rouge est un bijou de petites ruelles médiévales, de Castels et de tours fortifiées, ce qui lui a valu le surnom de « cité aux 25 Tours », qui ponctuent </a:t>
            </a:r>
            <a:r>
              <a:rPr lang="fr-FR" sz="2400" i="1" dirty="0">
                <a:solidFill>
                  <a:srgbClr val="2F7056"/>
                </a:solidFill>
                <a:latin typeface="Clarendon Cn BT" panose="02040606040505040204" pitchFamily="18" charset="0"/>
                <a:hlinkClick r:id="rId2"/>
              </a:rPr>
              <a:t>la visite</a:t>
            </a:r>
            <a:r>
              <a:rPr lang="fr-FR" sz="2400" i="1" dirty="0" smtClean="0">
                <a:solidFill>
                  <a:srgbClr val="2B2D33"/>
                </a:solidFill>
                <a:latin typeface="Clarendon Cn BT" panose="02040606040505040204" pitchFamily="18" charset="0"/>
              </a:rPr>
              <a:t>.</a:t>
            </a:r>
            <a:r>
              <a:rPr lang="fr-FR" sz="2400" i="1" dirty="0">
                <a:latin typeface="Clarendon Cn BT" panose="02040606040505040204" pitchFamily="18" charset="0"/>
              </a:rPr>
              <a:t> </a:t>
            </a:r>
            <a:r>
              <a:rPr lang="fr-FR" sz="2400" i="1" dirty="0" smtClean="0">
                <a:latin typeface="Clarendon Cn BT" panose="02040606040505040204" pitchFamily="18" charset="0"/>
              </a:rPr>
              <a:t>construit </a:t>
            </a:r>
            <a:r>
              <a:rPr lang="fr-FR" sz="2400" i="1" dirty="0">
                <a:latin typeface="Clarendon Cn BT" panose="02040606040505040204" pitchFamily="18" charset="0"/>
              </a:rPr>
              <a:t>sur </a:t>
            </a:r>
            <a:r>
              <a:rPr lang="fr-FR" sz="2400" i="1" dirty="0">
                <a:latin typeface="Clarendon Cn BT" panose="02040606040505040204" pitchFamily="18" charset="0"/>
                <a:hlinkClick r:id="rId3"/>
              </a:rPr>
              <a:t>la faille géologique de Meyssac</a:t>
            </a:r>
            <a:r>
              <a:rPr lang="fr-FR" sz="2400" i="1" dirty="0">
                <a:latin typeface="Clarendon Cn BT" panose="02040606040505040204" pitchFamily="18" charset="0"/>
              </a:rPr>
              <a:t>, Collonges-la-Rouge doit son nom à son grès rouge qui le rend si atypique. Le mystère de cette couleur réside dans sa teneur en oxyde de fer (un peu plus de 2%).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8547" y="3359450"/>
            <a:ext cx="4356000" cy="327892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310247" y="394617"/>
            <a:ext cx="228460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i="1" dirty="0">
                <a:solidFill>
                  <a:srgbClr val="2B2D33"/>
                </a:solidFill>
                <a:latin typeface="Clarendon Cn BT" panose="02040606040505040204" pitchFamily="18" charset="0"/>
              </a:rPr>
              <a:t>Collonges-la-Rouge</a:t>
            </a:r>
            <a:endParaRPr lang="fr-FR" sz="2400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00384" y="394617"/>
            <a:ext cx="4504126" cy="6164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30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/>
    </mc:Choice>
    <mc:Fallback xmlns="">
      <p:transition spd="slow" advTm="18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824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7276" y="276616"/>
            <a:ext cx="4064000" cy="304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9802" y="3621066"/>
            <a:ext cx="4064000" cy="304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3" y="276616"/>
            <a:ext cx="1711960" cy="304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1599" y="276616"/>
            <a:ext cx="2286000" cy="304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7941" y="276616"/>
            <a:ext cx="1874762" cy="3048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4009" y="276616"/>
            <a:ext cx="1711960" cy="3048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631" y="3621066"/>
            <a:ext cx="2286000" cy="30480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171" y="3621066"/>
            <a:ext cx="4064000" cy="3048000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26"/>
          <a:stretch/>
        </p:blipFill>
        <p:spPr>
          <a:xfrm>
            <a:off x="87682" y="3621066"/>
            <a:ext cx="3770332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114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03"/>
    </mc:Choice>
    <mc:Fallback xmlns="">
      <p:transition spd="slow" advTm="10503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400" y="0"/>
            <a:ext cx="51435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675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552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4802" y="0"/>
            <a:ext cx="3854196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8902" y="0"/>
            <a:ext cx="3854196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002" y="0"/>
            <a:ext cx="385419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090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812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5602" y="0"/>
            <a:ext cx="3854196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00" y="0"/>
            <a:ext cx="51435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5600" y="0"/>
            <a:ext cx="26797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770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100" y="0"/>
            <a:ext cx="112522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397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012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88900"/>
            <a:ext cx="5616000" cy="315619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7300" y="139940"/>
            <a:ext cx="5616000" cy="3105151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" y="3402000"/>
            <a:ext cx="5616000" cy="334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7300" y="3402000"/>
            <a:ext cx="5616000" cy="33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847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11" y="3394784"/>
            <a:ext cx="2556000" cy="3238328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185" y="176408"/>
            <a:ext cx="4572000" cy="3048704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8821" y="3399625"/>
            <a:ext cx="1949951" cy="3268843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1639" y="3394784"/>
            <a:ext cx="1836000" cy="3268843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7265" y="3399627"/>
            <a:ext cx="2448000" cy="3264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8083" y="3405753"/>
            <a:ext cx="1908000" cy="3227359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3639" y="176408"/>
            <a:ext cx="4788000" cy="3048704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2412" y="177112"/>
            <a:ext cx="228600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492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6061" y="226512"/>
            <a:ext cx="8604000" cy="645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499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417" y="188934"/>
            <a:ext cx="4064000" cy="304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5717" y="602293"/>
            <a:ext cx="4064000" cy="304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417" y="3458228"/>
            <a:ext cx="4064000" cy="304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5717" y="3839228"/>
            <a:ext cx="4064000" cy="2286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1017" y="1003125"/>
            <a:ext cx="3204000" cy="42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156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844" y="239038"/>
            <a:ext cx="2286000" cy="304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844" y="3508332"/>
            <a:ext cx="2286000" cy="304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0945" y="239038"/>
            <a:ext cx="2286000" cy="304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9129" y="239038"/>
            <a:ext cx="4064000" cy="304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9129" y="3508332"/>
            <a:ext cx="4064000" cy="3048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7486" y="3508332"/>
            <a:ext cx="2286000" cy="3048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0052" y="239038"/>
            <a:ext cx="2286000" cy="30480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0052" y="3508332"/>
            <a:ext cx="228600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336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1704" y="151357"/>
            <a:ext cx="4064000" cy="304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7699" y="151357"/>
            <a:ext cx="4064000" cy="304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839" y="151356"/>
            <a:ext cx="2623854" cy="3221275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839" y="3558435"/>
            <a:ext cx="2286000" cy="3233802"/>
          </a:xfrm>
          <a:prstGeom prst="rect">
            <a:avLst/>
          </a:prstGeom>
        </p:spPr>
      </p:pic>
      <p:sp>
        <p:nvSpPr>
          <p:cNvPr id="8" name="Ellipse 7"/>
          <p:cNvSpPr/>
          <p:nvPr/>
        </p:nvSpPr>
        <p:spPr>
          <a:xfrm>
            <a:off x="1771302" y="445195"/>
            <a:ext cx="442586" cy="801666"/>
          </a:xfrm>
          <a:prstGeom prst="ellipse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0" name="Connecteur droit avec flèche 9"/>
          <p:cNvCxnSpPr>
            <a:stCxn id="4" idx="2"/>
            <a:endCxn id="5" idx="0"/>
          </p:cNvCxnSpPr>
          <p:nvPr/>
        </p:nvCxnSpPr>
        <p:spPr>
          <a:xfrm flipH="1">
            <a:off x="1686839" y="3372631"/>
            <a:ext cx="168927" cy="18580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Imag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7698" y="3372632"/>
            <a:ext cx="8398005" cy="3419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2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Carte MEB Matyo Emmel Bast &quot;Le meilleur nez du Périgord&quot; - Editions Côté  Bord'eau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01" y="210888"/>
            <a:ext cx="3406812" cy="3573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Dordogne-Périgord de Hervé Pauvert - Album - Livre - Decitr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26" b="38704"/>
          <a:stretch/>
        </p:blipFill>
        <p:spPr bwMode="auto">
          <a:xfrm>
            <a:off x="7531099" y="-12700"/>
            <a:ext cx="4660901" cy="379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Dordogne-Périgord de Hervé Pauvert - Album - Livre - Decitr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296"/>
          <a:stretch/>
        </p:blipFill>
        <p:spPr bwMode="auto">
          <a:xfrm>
            <a:off x="90701" y="4051300"/>
            <a:ext cx="4660901" cy="265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arte MEB Matyo Emmel Bast &quot;Les couleurs du Périgord&quot; - Editions Côté  Bord'eau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5875" y="210888"/>
            <a:ext cx="3171825" cy="3573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illustrateur Lot et Garonnais - portfolio traditionnel et numériqu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1575" y="4065587"/>
            <a:ext cx="3270976" cy="2625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Trois Cafés Gourmands - Ticketcorner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1049" y="4028449"/>
            <a:ext cx="2700000" cy="27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4175" y="490288"/>
            <a:ext cx="4114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406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-2.22222E-6 L 0.25 -2.22222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</TotalTime>
  <Words>87</Words>
  <Application>Microsoft Office PowerPoint</Application>
  <PresentationFormat>Grand écran</PresentationFormat>
  <Paragraphs>3</Paragraphs>
  <Slides>18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4" baseType="lpstr">
      <vt:lpstr>Agnes-Xbold</vt:lpstr>
      <vt:lpstr>Arial</vt:lpstr>
      <vt:lpstr>Calibri</vt:lpstr>
      <vt:lpstr>Calibri Light</vt:lpstr>
      <vt:lpstr>Clarendon Cn BT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Admin</dc:creator>
  <cp:lastModifiedBy>Admin</cp:lastModifiedBy>
  <cp:revision>7</cp:revision>
  <dcterms:created xsi:type="dcterms:W3CDTF">2024-02-17T17:12:11Z</dcterms:created>
  <dcterms:modified xsi:type="dcterms:W3CDTF">2024-02-17T21:40:55Z</dcterms:modified>
</cp:coreProperties>
</file>