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84" r:id="rId4"/>
    <p:sldId id="283" r:id="rId5"/>
    <p:sldId id="276" r:id="rId6"/>
    <p:sldId id="281" r:id="rId7"/>
    <p:sldId id="282" r:id="rId8"/>
    <p:sldId id="280" r:id="rId9"/>
    <p:sldId id="279" r:id="rId10"/>
    <p:sldId id="277" r:id="rId11"/>
    <p:sldId id="278" r:id="rId12"/>
    <p:sldId id="275" r:id="rId13"/>
    <p:sldId id="274" r:id="rId14"/>
    <p:sldId id="273" r:id="rId15"/>
    <p:sldId id="272" r:id="rId16"/>
    <p:sldId id="271" r:id="rId17"/>
    <p:sldId id="270" r:id="rId18"/>
    <p:sldId id="269" r:id="rId19"/>
    <p:sldId id="268" r:id="rId20"/>
    <p:sldId id="267" r:id="rId21"/>
    <p:sldId id="266" r:id="rId22"/>
    <p:sldId id="265" r:id="rId23"/>
    <p:sldId id="264" r:id="rId24"/>
    <p:sldId id="262" r:id="rId25"/>
    <p:sldId id="263" r:id="rId26"/>
    <p:sldId id="261" r:id="rId27"/>
    <p:sldId id="260" r:id="rId28"/>
    <p:sldId id="259" r:id="rId29"/>
    <p:sldId id="258" r:id="rId30"/>
    <p:sldId id="257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3" autoAdjust="0"/>
    <p:restoredTop sz="94660"/>
  </p:normalViewPr>
  <p:slideViewPr>
    <p:cSldViewPr snapToGrid="0">
      <p:cViewPr varScale="1">
        <p:scale>
          <a:sx n="94" d="100"/>
          <a:sy n="94" d="100"/>
        </p:scale>
        <p:origin x="13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C3B305-5C55-C670-C6C5-155FDD93F8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47F3208-FFEA-F71C-A2C3-BB5A350860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F56BA87-E515-A362-D176-D3524A8D1C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3C0E0-E9C4-485C-8D9F-B8D0E184B980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CA9334-0B0E-A088-AA2E-27E411FF9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6FE5372-184E-032F-8236-E6E5AB2F7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8008D-8BC6-4AF9-BC35-648E3A92E8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9874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A4F750-7E6E-D1A9-43F7-62197CF9C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61C0B2F-AA4C-9DB6-827C-A8C4B8324F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686EE00-DDEC-C86F-20BD-CB06D25C9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3C0E0-E9C4-485C-8D9F-B8D0E184B980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22E597B-32D6-73A0-C004-7EF04DBD5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857B1F-2541-FB8E-4553-496483DFA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8008D-8BC6-4AF9-BC35-648E3A92E8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9676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14BCF8-294D-E301-EE87-09950C74C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A844F4E-0E76-B042-00F5-C0BD48C9C0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E8C2BE-9EC1-E050-FC04-3C11AF511E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3C0E0-E9C4-485C-8D9F-B8D0E184B980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BD9B33-44F1-EA2C-C777-145273CE4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11D34C1-C820-F6EA-F8BD-92E7B1D27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8008D-8BC6-4AF9-BC35-648E3A92E8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958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B68D7E-DE3A-8B43-70B3-07D053C6E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F7AB87D-E221-9699-5096-659ABF1D19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497CEF6-7A92-7102-1D4B-4E6F8C615B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13A88B0-D55D-AAE2-4C2E-2BCACD683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3C0E0-E9C4-485C-8D9F-B8D0E184B980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DB8B2C-0936-918E-F112-9E33904C90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09DA194-A515-CE21-EB31-3B22BFB2C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8008D-8BC6-4AF9-BC35-648E3A92E8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1765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629CF4-8C9E-E2FE-D72A-F13DA51F11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39CA431-3973-9696-CB27-DCC295D10F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7FE4FDD-ADE7-C2AA-4A55-3FD2C3ED7D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F586B3C-A207-FC75-4BA3-5C34B07910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86C02D1-ABAC-E9C7-674B-007E9BB3D8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3994C5D-7DEC-955E-108A-A40173FE66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3C0E0-E9C4-485C-8D9F-B8D0E184B980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8B38F02-8A57-F111-D3B2-811E14BCC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44460E9-6DE3-CB76-0A15-9E97B137E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8008D-8BC6-4AF9-BC35-648E3A92E8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2863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D34889-8747-9D59-6637-374FF7445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C3D36C7-0598-E544-C6D4-CA75A7650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3C0E0-E9C4-485C-8D9F-B8D0E184B980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AED6580-767D-FCA4-8BA5-84D55D6097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09CC6CE-C328-796A-F472-401094AFB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8008D-8BC6-4AF9-BC35-648E3A92E8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122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6B66469-0CE5-77EC-9674-B7B758A1A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3C0E0-E9C4-485C-8D9F-B8D0E184B980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AAA628D-62D9-AEEC-A012-C94AB5B37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8BB44AD-0317-A8AB-3FED-794DCA0C9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8008D-8BC6-4AF9-BC35-648E3A92E8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042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1049B5-6E3C-2534-FBCA-00CE33DCF4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8C9BEFF-B218-F648-737C-B9069B2491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9140FAB-0A67-E3C2-E4F2-8803974503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87888C5-7275-D780-53DD-02DFD05A2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3C0E0-E9C4-485C-8D9F-B8D0E184B980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108D9F4-8F46-27FE-DDB6-D69160079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DAB694-3F72-8BD0-EDA7-B842EB5F1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8008D-8BC6-4AF9-BC35-648E3A92E8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0853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D682D5-6CB9-C0FD-5F45-287BCA882A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76AFE1A-5451-DAE2-CDDE-2A8DD98989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379C1ED-00EB-6DAF-3510-67C1B38852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180D27A-05DB-EE8F-13F5-54198D0F3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3C0E0-E9C4-485C-8D9F-B8D0E184B980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A661183-CBDA-8166-AAA9-178D9AEAD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5F7BE9-B526-7928-039A-AEEE1CE68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8008D-8BC6-4AF9-BC35-648E3A92E8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134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0AB9F8-80D2-138E-B54D-EF421657E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57417E1-43C3-3736-7D62-918D4CAF50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C39D1B8-AEB1-46B7-C02B-54C14B54EE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3C0E0-E9C4-485C-8D9F-B8D0E184B980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B3EF3A-EA87-F0E2-C0B0-2261629C8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AB45230-4F35-3A98-4742-48CFC51FB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8008D-8BC6-4AF9-BC35-648E3A92E8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727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0B79EC2-EDEA-3423-23DC-E3F3900F69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AEAC662-D04F-68B8-5032-D46480E97C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1097F6-FAAE-DE65-DAB3-4FC71A90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3C0E0-E9C4-485C-8D9F-B8D0E184B980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29F3D3-07F9-B40A-8322-C8494CB93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933442-5E56-DCB5-705D-946CA1E96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48008D-8BC6-4AF9-BC35-648E3A92E8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453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0B76DBB-55E7-0A76-E9E0-8F2D33562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F2641F6-7160-4FA0-10C3-9135E94209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9CBCF5-89D1-24DC-D20F-827F620BF8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693C0E0-E9C4-485C-8D9F-B8D0E184B980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6CE58AB-52D6-590E-29AD-31D13EE09E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772760-C1B7-93B4-3733-663D454646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48008D-8BC6-4AF9-BC35-648E3A92E86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66680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bâtiment, art&#10;&#10;Description générée automatiquement">
            <a:extLst>
              <a:ext uri="{FF2B5EF4-FFF2-40B4-BE49-F238E27FC236}">
                <a16:creationId xmlns:a16="http://schemas.microsoft.com/office/drawing/2014/main" id="{B8758B74-DBF9-B4DE-5F3E-8A5ECEE9FB9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8259" y="279000"/>
            <a:ext cx="809638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6E84A4-ADA1-7F74-BB38-B7AD15CB827C}"/>
              </a:ext>
            </a:extLst>
          </p:cNvPr>
          <p:cNvSpPr txBox="1"/>
          <p:nvPr/>
        </p:nvSpPr>
        <p:spPr>
          <a:xfrm>
            <a:off x="2651760" y="232834"/>
            <a:ext cx="9692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Knossos (en Crête - Grèce   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46F02D6-F1DF-FD3F-C11F-CC3DDFD7F189}"/>
              </a:ext>
            </a:extLst>
          </p:cNvPr>
          <p:cNvSpPr txBox="1"/>
          <p:nvPr/>
        </p:nvSpPr>
        <p:spPr>
          <a:xfrm>
            <a:off x="901336" y="6163501"/>
            <a:ext cx="11443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Salle dite « du trône », en fait salle où se trouvait probablement une prêtresse.</a:t>
            </a:r>
          </a:p>
        </p:txBody>
      </p:sp>
    </p:spTree>
    <p:extLst>
      <p:ext uri="{BB962C8B-B14F-4D97-AF65-F5344CB8AC3E}">
        <p14:creationId xmlns:p14="http://schemas.microsoft.com/office/powerpoint/2010/main" val="3036387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  <p:sndAc>
          <p:stSnd loop="1">
            <p:snd r:embed="rId2" name="Zorba The Greek Dance - The Greek Orchestra Emmetron Music   HD.wav"/>
          </p:stSnd>
        </p:sndAc>
      </p:transition>
    </mc:Choice>
    <mc:Fallback>
      <p:transition spd="slow" advClick="0" advTm="10000">
        <p:wheel spokes="1"/>
        <p:sndAc>
          <p:stSnd loop="1">
            <p:snd r:embed="rId2" name="Zorba The Greek Dance - The Greek Orchestra Emmetron Music   H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1C6122-48C1-E23D-6A8C-27853B2570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D21F6EF8-7595-8FA3-5817-0EC1A9E6F4A2}"/>
              </a:ext>
            </a:extLst>
          </p:cNvPr>
          <p:cNvSpPr txBox="1"/>
          <p:nvPr/>
        </p:nvSpPr>
        <p:spPr>
          <a:xfrm>
            <a:off x="418011" y="428178"/>
            <a:ext cx="11665131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</a:rPr>
              <a:t>Cnossos ou Knossos (en grec ancien : </a:t>
            </a:r>
            <a:r>
              <a:rPr lang="fr-FR" sz="4800" b="1" dirty="0" err="1">
                <a:solidFill>
                  <a:schemeClr val="bg1"/>
                </a:solidFill>
              </a:rPr>
              <a:t>Κνωσός</a:t>
            </a:r>
            <a:r>
              <a:rPr lang="fr-FR" sz="4800" b="1" dirty="0">
                <a:solidFill>
                  <a:schemeClr val="bg1"/>
                </a:solidFill>
              </a:rPr>
              <a:t> / </a:t>
            </a:r>
            <a:r>
              <a:rPr lang="fr-FR" sz="4800" b="1" dirty="0" err="1">
                <a:solidFill>
                  <a:schemeClr val="bg1"/>
                </a:solidFill>
              </a:rPr>
              <a:t>Knōsós</a:t>
            </a:r>
            <a:r>
              <a:rPr lang="fr-FR" sz="4800" b="1" dirty="0">
                <a:solidFill>
                  <a:schemeClr val="bg1"/>
                </a:solidFill>
              </a:rPr>
              <a:t>) est un site archéologique crétois de l'âge du bronze en Europe, situé à cinq kilomètres au sud-est d'Héraklion, à l'ouest du fleuve </a:t>
            </a:r>
            <a:r>
              <a:rPr lang="fr-FR" sz="4800" b="1" dirty="0" err="1">
                <a:solidFill>
                  <a:schemeClr val="bg1"/>
                </a:solidFill>
              </a:rPr>
              <a:t>Amnisos</a:t>
            </a:r>
            <a:r>
              <a:rPr lang="fr-FR" sz="4800" b="1" dirty="0">
                <a:solidFill>
                  <a:schemeClr val="bg1"/>
                </a:solidFill>
              </a:rPr>
              <a:t>. Son aspect et sa taille en font un endroit capable de recevoir un demi-million de visiteurs par an.</a:t>
            </a:r>
          </a:p>
        </p:txBody>
      </p:sp>
    </p:spTree>
    <p:extLst>
      <p:ext uri="{BB962C8B-B14F-4D97-AF65-F5344CB8AC3E}">
        <p14:creationId xmlns:p14="http://schemas.microsoft.com/office/powerpoint/2010/main" val="1414726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AC320B4-E0E7-21A4-5658-CF3F30D791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quilibre, Acrobaties, art, gymnastique&#10;&#10;Description générée automatiquement">
            <a:extLst>
              <a:ext uri="{FF2B5EF4-FFF2-40B4-BE49-F238E27FC236}">
                <a16:creationId xmlns:a16="http://schemas.microsoft.com/office/drawing/2014/main" id="{E85D8EFF-6E36-0715-C726-AAE9FD54D5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234" y="279000"/>
            <a:ext cx="789333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72D307-E81C-C0AA-D2ED-D2F972C6AC73}"/>
              </a:ext>
            </a:extLst>
          </p:cNvPr>
          <p:cNvSpPr txBox="1"/>
          <p:nvPr/>
        </p:nvSpPr>
        <p:spPr>
          <a:xfrm>
            <a:off x="8691154" y="3135086"/>
            <a:ext cx="35008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Bull </a:t>
            </a:r>
            <a:r>
              <a:rPr lang="fr-FR" sz="2400" b="1" dirty="0" err="1">
                <a:solidFill>
                  <a:srgbClr val="FFFF00"/>
                </a:solidFill>
              </a:rPr>
              <a:t>Leaper</a:t>
            </a:r>
            <a:r>
              <a:rPr lang="fr-FR" sz="2400" b="1" dirty="0">
                <a:solidFill>
                  <a:srgbClr val="FFFF00"/>
                </a:solidFill>
              </a:rPr>
              <a:t>, une figurine en ivoire du palais de Knossos, Crète, 1500 avant JC</a:t>
            </a:r>
          </a:p>
        </p:txBody>
      </p:sp>
    </p:spTree>
    <p:extLst>
      <p:ext uri="{BB962C8B-B14F-4D97-AF65-F5344CB8AC3E}">
        <p14:creationId xmlns:p14="http://schemas.microsoft.com/office/powerpoint/2010/main" val="1659532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CBB145-8B0B-1E5F-A7CD-CC840897F0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dessin, illustration&#10;&#10;Description générée automatiquement">
            <a:extLst>
              <a:ext uri="{FF2B5EF4-FFF2-40B4-BE49-F238E27FC236}">
                <a16:creationId xmlns:a16="http://schemas.microsoft.com/office/drawing/2014/main" id="{A2C7136B-64BF-8ED9-9784-85C5738498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6365" y="189000"/>
            <a:ext cx="4270182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3A631D-EE4B-FD18-4BDF-FF3BE8F3990B}"/>
              </a:ext>
            </a:extLst>
          </p:cNvPr>
          <p:cNvSpPr txBox="1"/>
          <p:nvPr/>
        </p:nvSpPr>
        <p:spPr>
          <a:xfrm>
            <a:off x="128572" y="2933354"/>
            <a:ext cx="38927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Plus de détails</a:t>
            </a:r>
          </a:p>
          <a:p>
            <a:r>
              <a:rPr lang="fr-FR" sz="2400" b="1" dirty="0"/>
              <a:t>Fresque dite « Prince aux lis » dont la reconstitution par Émile </a:t>
            </a:r>
            <a:r>
              <a:rPr lang="fr-FR" sz="2400" b="1" dirty="0" err="1"/>
              <a:t>Gillieron</a:t>
            </a:r>
            <a:r>
              <a:rPr lang="fr-FR" sz="2400" b="1" dirty="0"/>
              <a:t> fils est aujourd'hui contestée par l'archéologie</a:t>
            </a:r>
          </a:p>
        </p:txBody>
      </p:sp>
    </p:spTree>
    <p:extLst>
      <p:ext uri="{BB962C8B-B14F-4D97-AF65-F5344CB8AC3E}">
        <p14:creationId xmlns:p14="http://schemas.microsoft.com/office/powerpoint/2010/main" val="3691877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4B90D7-114B-0601-926A-FA87DC8650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arbre&#10;&#10;Description générée automatiquement">
            <a:extLst>
              <a:ext uri="{FF2B5EF4-FFF2-40B4-BE49-F238E27FC236}">
                <a16:creationId xmlns:a16="http://schemas.microsoft.com/office/drawing/2014/main" id="{16D0D68B-3788-1875-30EF-71DA10F0EB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477" y="279000"/>
            <a:ext cx="8488428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098217-76D9-CCC9-62F4-D81FD1EA5740}"/>
              </a:ext>
            </a:extLst>
          </p:cNvPr>
          <p:cNvSpPr txBox="1"/>
          <p:nvPr/>
        </p:nvSpPr>
        <p:spPr>
          <a:xfrm>
            <a:off x="9483634" y="3429000"/>
            <a:ext cx="2468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Palais de Knossos</a:t>
            </a:r>
          </a:p>
        </p:txBody>
      </p:sp>
    </p:spTree>
    <p:extLst>
      <p:ext uri="{BB962C8B-B14F-4D97-AF65-F5344CB8AC3E}">
        <p14:creationId xmlns:p14="http://schemas.microsoft.com/office/powerpoint/2010/main" val="1613178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A59CBFD-D043-53AB-8EA5-40AD7ED576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Arts visuels, mural&#10;&#10;Description générée automatiquement">
            <a:extLst>
              <a:ext uri="{FF2B5EF4-FFF2-40B4-BE49-F238E27FC236}">
                <a16:creationId xmlns:a16="http://schemas.microsoft.com/office/drawing/2014/main" id="{C3AD0223-9117-4018-74A3-8CAF13B607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6121" y="459000"/>
            <a:ext cx="10699757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3C8E03-8C7C-68FC-56D9-49606D9383E4}"/>
              </a:ext>
            </a:extLst>
          </p:cNvPr>
          <p:cNvSpPr txBox="1"/>
          <p:nvPr/>
        </p:nvSpPr>
        <p:spPr>
          <a:xfrm>
            <a:off x="4545874" y="6168167"/>
            <a:ext cx="8725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Dauphins de </a:t>
            </a:r>
            <a:r>
              <a:rPr lang="fr-FR" sz="2400" b="1" dirty="0" err="1">
                <a:solidFill>
                  <a:srgbClr val="FFFF00"/>
                </a:solidFill>
              </a:rPr>
              <a:t>knossos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221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820F7E-0B74-0C92-A844-626DE1188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Artefact, pot&#10;&#10;Description générée automatiquement">
            <a:extLst>
              <a:ext uri="{FF2B5EF4-FFF2-40B4-BE49-F238E27FC236}">
                <a16:creationId xmlns:a16="http://schemas.microsoft.com/office/drawing/2014/main" id="{73AC4783-12E2-27C1-14FD-33F624C4A6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56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A82239-8392-76D8-089D-2B6E1DB5B101}"/>
              </a:ext>
            </a:extLst>
          </p:cNvPr>
          <p:cNvSpPr txBox="1"/>
          <p:nvPr/>
        </p:nvSpPr>
        <p:spPr>
          <a:xfrm>
            <a:off x="0" y="2984863"/>
            <a:ext cx="31612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Quelques-unes des jarres retrouvées dans les magasins de Cnossos.</a:t>
            </a:r>
          </a:p>
        </p:txBody>
      </p:sp>
    </p:spTree>
    <p:extLst>
      <p:ext uri="{BB962C8B-B14F-4D97-AF65-F5344CB8AC3E}">
        <p14:creationId xmlns:p14="http://schemas.microsoft.com/office/powerpoint/2010/main" val="97990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6431BD6-A21C-9910-F1C6-E9E734FA79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Ruines, nuage&#10;&#10;Description générée automatiquement">
            <a:extLst>
              <a:ext uri="{FF2B5EF4-FFF2-40B4-BE49-F238E27FC236}">
                <a16:creationId xmlns:a16="http://schemas.microsoft.com/office/drawing/2014/main" id="{D349DA46-56CD-2752-2BF1-578D291D29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669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58DECAD-D60B-3E12-C414-608735C7BB2F}"/>
              </a:ext>
            </a:extLst>
          </p:cNvPr>
          <p:cNvSpPr txBox="1"/>
          <p:nvPr/>
        </p:nvSpPr>
        <p:spPr>
          <a:xfrm>
            <a:off x="9218606" y="3238861"/>
            <a:ext cx="28738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portique nord de Knossos, Crète, Grèce</a:t>
            </a:r>
          </a:p>
        </p:txBody>
      </p:sp>
    </p:spTree>
    <p:extLst>
      <p:ext uri="{BB962C8B-B14F-4D97-AF65-F5344CB8AC3E}">
        <p14:creationId xmlns:p14="http://schemas.microsoft.com/office/powerpoint/2010/main" val="3037796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45342EE-084F-0C4B-738B-CD621EC825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rte, capture d’écran, Police&#10;&#10;Description générée automatiquement">
            <a:extLst>
              <a:ext uri="{FF2B5EF4-FFF2-40B4-BE49-F238E27FC236}">
                <a16:creationId xmlns:a16="http://schemas.microsoft.com/office/drawing/2014/main" id="{2285A534-BB53-0B2F-C9A8-BD67C459F2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979" y="819000"/>
            <a:ext cx="11050041" cy="52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D95D05-AAB9-30A4-67C1-4D4121E6CB3F}"/>
              </a:ext>
            </a:extLst>
          </p:cNvPr>
          <p:cNvSpPr txBox="1"/>
          <p:nvPr/>
        </p:nvSpPr>
        <p:spPr>
          <a:xfrm>
            <a:off x="3469797" y="6039000"/>
            <a:ext cx="8151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Carte intégrée de l'île de Crète , Grèce</a:t>
            </a:r>
          </a:p>
        </p:txBody>
      </p:sp>
    </p:spTree>
    <p:extLst>
      <p:ext uri="{BB962C8B-B14F-4D97-AF65-F5344CB8AC3E}">
        <p14:creationId xmlns:p14="http://schemas.microsoft.com/office/powerpoint/2010/main" val="3633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221087A-FC1A-8055-6A6D-A3A6DE82F3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l, intérieur, vaisselle, céramique&#10;&#10;Description générée automatiquement">
            <a:extLst>
              <a:ext uri="{FF2B5EF4-FFF2-40B4-BE49-F238E27FC236}">
                <a16:creationId xmlns:a16="http://schemas.microsoft.com/office/drawing/2014/main" id="{EEAB47F6-CDB5-D2FB-4E6C-6F88F7D286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8016" y="279000"/>
            <a:ext cx="733095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3BB509-E732-4FF8-8A60-A441824B1B1A}"/>
              </a:ext>
            </a:extLst>
          </p:cNvPr>
          <p:cNvSpPr txBox="1"/>
          <p:nvPr/>
        </p:nvSpPr>
        <p:spPr>
          <a:xfrm>
            <a:off x="175913" y="2717074"/>
            <a:ext cx="387966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Bol avec manches de fourchette, poterie. Knossos, Néolithique ancien, 6 500-5 800 av. Également une louche et un récipient à trois pieds des périodes ultérieures</a:t>
            </a:r>
          </a:p>
        </p:txBody>
      </p:sp>
    </p:spTree>
    <p:extLst>
      <p:ext uri="{BB962C8B-B14F-4D97-AF65-F5344CB8AC3E}">
        <p14:creationId xmlns:p14="http://schemas.microsoft.com/office/powerpoint/2010/main" val="301695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6C5A87B-AC70-3CC5-2211-E42455AE41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me, outil, Arme de corps-à-corps, Arme blanche&#10;&#10;Description générée automatiquement">
            <a:extLst>
              <a:ext uri="{FF2B5EF4-FFF2-40B4-BE49-F238E27FC236}">
                <a16:creationId xmlns:a16="http://schemas.microsoft.com/office/drawing/2014/main" id="{7DE98B2F-54BC-4434-A5B9-4560B7EF6A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8350" y="1454150"/>
            <a:ext cx="8115300" cy="39497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472026-3028-1FD1-41CF-411B2B5A9D73}"/>
              </a:ext>
            </a:extLst>
          </p:cNvPr>
          <p:cNvSpPr txBox="1"/>
          <p:nvPr/>
        </p:nvSpPr>
        <p:spPr>
          <a:xfrm>
            <a:off x="3866606" y="5603965"/>
            <a:ext cx="6583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 labrys de la plaine de </a:t>
            </a:r>
            <a:r>
              <a:rPr lang="fr-FR" sz="2400" b="1" dirty="0" err="1">
                <a:solidFill>
                  <a:srgbClr val="FFFF00"/>
                </a:solidFill>
              </a:rPr>
              <a:t>Messara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9708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B2119FF-4152-6231-7EC9-0872E7CA12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Ruines, Site archéologique&#10;&#10;Description générée automatiquement">
            <a:extLst>
              <a:ext uri="{FF2B5EF4-FFF2-40B4-BE49-F238E27FC236}">
                <a16:creationId xmlns:a16="http://schemas.microsoft.com/office/drawing/2014/main" id="{342DAFFE-D7D0-DA07-F2FF-E135CB3152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474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F32C99-413A-3CDC-5D70-D7AF7337F8A2}"/>
              </a:ext>
            </a:extLst>
          </p:cNvPr>
          <p:cNvSpPr txBox="1"/>
          <p:nvPr/>
        </p:nvSpPr>
        <p:spPr>
          <a:xfrm>
            <a:off x="9101039" y="3246120"/>
            <a:ext cx="32085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Palais </a:t>
            </a:r>
            <a:r>
              <a:rPr lang="fr-FR" sz="2400" b="1" dirty="0" err="1">
                <a:solidFill>
                  <a:srgbClr val="FFFF00"/>
                </a:solidFill>
              </a:rPr>
              <a:t>minoéen</a:t>
            </a:r>
            <a:r>
              <a:rPr lang="fr-FR" sz="2400" b="1" dirty="0">
                <a:solidFill>
                  <a:srgbClr val="FFFF00"/>
                </a:solidFill>
              </a:rPr>
              <a:t>, Knossos, Crète, Grèce</a:t>
            </a:r>
          </a:p>
        </p:txBody>
      </p:sp>
    </p:spTree>
    <p:extLst>
      <p:ext uri="{BB962C8B-B14F-4D97-AF65-F5344CB8AC3E}">
        <p14:creationId xmlns:p14="http://schemas.microsoft.com/office/powerpoint/2010/main" val="1530212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F00BE8-C2DE-CDB4-88E5-6313B9F22F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texte, Dessin d’enfant&#10;&#10;Description générée automatiquement">
            <a:extLst>
              <a:ext uri="{FF2B5EF4-FFF2-40B4-BE49-F238E27FC236}">
                <a16:creationId xmlns:a16="http://schemas.microsoft.com/office/drawing/2014/main" id="{3D0C5E26-F1EC-0A1E-28D4-02F501F943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4823" y="279000"/>
            <a:ext cx="988235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262F00-E29A-FC13-B35A-EA688441F4EA}"/>
              </a:ext>
            </a:extLst>
          </p:cNvPr>
          <p:cNvSpPr txBox="1"/>
          <p:nvPr/>
        </p:nvSpPr>
        <p:spPr>
          <a:xfrm>
            <a:off x="1037257" y="5750004"/>
            <a:ext cx="1064093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fresque de la tribune semble montrer une cérémonie se déroulant dans la cour centrale de Knossos.</a:t>
            </a:r>
          </a:p>
        </p:txBody>
      </p:sp>
    </p:spTree>
    <p:extLst>
      <p:ext uri="{BB962C8B-B14F-4D97-AF65-F5344CB8AC3E}">
        <p14:creationId xmlns:p14="http://schemas.microsoft.com/office/powerpoint/2010/main" val="1185654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1E397C-D33D-ED9F-7CCB-26E23B0BF4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Ruines, ciel&#10;&#10;Description générée automatiquement">
            <a:extLst>
              <a:ext uri="{FF2B5EF4-FFF2-40B4-BE49-F238E27FC236}">
                <a16:creationId xmlns:a16="http://schemas.microsoft.com/office/drawing/2014/main" id="{07213DB1-1815-2C5C-2AE6-4752028097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5417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E638FD-A1C1-5B9F-A0B8-6ED80A28502F}"/>
              </a:ext>
            </a:extLst>
          </p:cNvPr>
          <p:cNvSpPr txBox="1"/>
          <p:nvPr/>
        </p:nvSpPr>
        <p:spPr>
          <a:xfrm>
            <a:off x="0" y="2695694"/>
            <a:ext cx="35661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Vue à l'est depuis l'angle nord-ouest, au premier plan se trouve la paroi ouest du Bassin Lustral</a:t>
            </a:r>
          </a:p>
        </p:txBody>
      </p:sp>
    </p:spTree>
    <p:extLst>
      <p:ext uri="{BB962C8B-B14F-4D97-AF65-F5344CB8AC3E}">
        <p14:creationId xmlns:p14="http://schemas.microsoft.com/office/powerpoint/2010/main" val="3204374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8AFA7C-5C0C-F2BE-AE51-648ECB6762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Site archéologique&#10;&#10;Description générée automatiquement">
            <a:extLst>
              <a:ext uri="{FF2B5EF4-FFF2-40B4-BE49-F238E27FC236}">
                <a16:creationId xmlns:a16="http://schemas.microsoft.com/office/drawing/2014/main" id="{19C84CEF-066B-E950-54BD-C86D5FCF6A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733" y="454334"/>
            <a:ext cx="8913499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432DDA-EECA-FEB5-647A-ACE14FB6355F}"/>
              </a:ext>
            </a:extLst>
          </p:cNvPr>
          <p:cNvSpPr txBox="1"/>
          <p:nvPr/>
        </p:nvSpPr>
        <p:spPr>
          <a:xfrm>
            <a:off x="9757954" y="1050301"/>
            <a:ext cx="243404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Vue au sud, la colline en arrière-plan représente </a:t>
            </a:r>
            <a:r>
              <a:rPr lang="fr-FR" sz="2400" b="1" dirty="0" err="1"/>
              <a:t>Gypsades</a:t>
            </a:r>
            <a:r>
              <a:rPr lang="fr-FR" sz="2400" b="1" dirty="0"/>
              <a:t>, entre elle et Knossos se trouve la </a:t>
            </a:r>
            <a:r>
              <a:rPr lang="fr-FR" sz="2400" b="1" dirty="0" err="1"/>
              <a:t>Vlychia</a:t>
            </a:r>
            <a:r>
              <a:rPr lang="fr-FR" sz="2400" b="1" dirty="0"/>
              <a:t> et l'entrée sud est à gauche.</a:t>
            </a:r>
          </a:p>
        </p:txBody>
      </p:sp>
    </p:spTree>
    <p:extLst>
      <p:ext uri="{BB962C8B-B14F-4D97-AF65-F5344CB8AC3E}">
        <p14:creationId xmlns:p14="http://schemas.microsoft.com/office/powerpoint/2010/main" val="393747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87B4F5-659A-EE25-0AF3-74A64117DF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sol&#10;&#10;Description générée automatiquement">
            <a:extLst>
              <a:ext uri="{FF2B5EF4-FFF2-40B4-BE49-F238E27FC236}">
                <a16:creationId xmlns:a16="http://schemas.microsoft.com/office/drawing/2014/main" id="{608E976E-5CDE-8050-072B-EB892D3A6F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0949" y="962999"/>
            <a:ext cx="8768000" cy="4932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3C02B9-727D-DC80-B31E-80D77C84C86E}"/>
              </a:ext>
            </a:extLst>
          </p:cNvPr>
          <p:cNvSpPr txBox="1"/>
          <p:nvPr/>
        </p:nvSpPr>
        <p:spPr>
          <a:xfrm>
            <a:off x="195943" y="1166841"/>
            <a:ext cx="271707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Cour de réception dans le palais de Knossos, la famille royale y recevait les invités, les membres de la cour se tenaient sur les plates-formes à plusieurs niveaux en arrière-plan</a:t>
            </a:r>
          </a:p>
        </p:txBody>
      </p:sp>
    </p:spTree>
    <p:extLst>
      <p:ext uri="{BB962C8B-B14F-4D97-AF65-F5344CB8AC3E}">
        <p14:creationId xmlns:p14="http://schemas.microsoft.com/office/powerpoint/2010/main" val="1032127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03FEDE3-9285-66EE-C32C-53B320F248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Ruines, plein air, Histoire antique&#10;&#10;Description générée automatiquement">
            <a:extLst>
              <a:ext uri="{FF2B5EF4-FFF2-40B4-BE49-F238E27FC236}">
                <a16:creationId xmlns:a16="http://schemas.microsoft.com/office/drawing/2014/main" id="{7FE17B3C-C6BB-FA92-3203-49609749AE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280" y="279000"/>
            <a:ext cx="908108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827689-EA8F-73EA-BB5D-B602426EE4ED}"/>
              </a:ext>
            </a:extLst>
          </p:cNvPr>
          <p:cNvSpPr txBox="1"/>
          <p:nvPr/>
        </p:nvSpPr>
        <p:spPr>
          <a:xfrm>
            <a:off x="9591751" y="3199673"/>
            <a:ext cx="24209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 magasin de stockage avec un </a:t>
            </a:r>
            <a:r>
              <a:rPr lang="fr-FR" sz="2400" b="1" dirty="0" err="1"/>
              <a:t>pithoi</a:t>
            </a:r>
            <a:r>
              <a:rPr lang="fr-FR" sz="2400" b="1" dirty="0"/>
              <a:t> géant</a:t>
            </a:r>
          </a:p>
        </p:txBody>
      </p:sp>
    </p:spTree>
    <p:extLst>
      <p:ext uri="{BB962C8B-B14F-4D97-AF65-F5344CB8AC3E}">
        <p14:creationId xmlns:p14="http://schemas.microsoft.com/office/powerpoint/2010/main" val="3145667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3EF9E5-0E2C-227F-A205-855E533CDF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maison, cadre photo&#10;&#10;Description générée automatiquement">
            <a:extLst>
              <a:ext uri="{FF2B5EF4-FFF2-40B4-BE49-F238E27FC236}">
                <a16:creationId xmlns:a16="http://schemas.microsoft.com/office/drawing/2014/main" id="{7A930CE3-EE91-A06E-AB07-978E49B5E3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2538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2413A2-915D-BFE5-AE67-4E8606F7CC79}"/>
              </a:ext>
            </a:extLst>
          </p:cNvPr>
          <p:cNvSpPr txBox="1"/>
          <p:nvPr/>
        </p:nvSpPr>
        <p:spPr>
          <a:xfrm>
            <a:off x="182880" y="2011680"/>
            <a:ext cx="313508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Fresque du saut de taureau maintenant conservée au musée archéologique d'Héraklion , la copie présentée ici est fixée au mur de la salle du trône supérieure.</a:t>
            </a:r>
          </a:p>
        </p:txBody>
      </p:sp>
    </p:spTree>
    <p:extLst>
      <p:ext uri="{BB962C8B-B14F-4D97-AF65-F5344CB8AC3E}">
        <p14:creationId xmlns:p14="http://schemas.microsoft.com/office/powerpoint/2010/main" val="1884373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E66E84-1F96-0BB5-7B59-7BDCDDE956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oir et blanc, ciel, maison&#10;&#10;Description générée automatiquement">
            <a:extLst>
              <a:ext uri="{FF2B5EF4-FFF2-40B4-BE49-F238E27FC236}">
                <a16:creationId xmlns:a16="http://schemas.microsoft.com/office/drawing/2014/main" id="{866D2741-A339-47CB-B03C-ADB5E3C0D2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9867" y="279000"/>
            <a:ext cx="818908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26D76C-0F12-B048-FC2E-8818684A09FB}"/>
              </a:ext>
            </a:extLst>
          </p:cNvPr>
          <p:cNvSpPr txBox="1"/>
          <p:nvPr/>
        </p:nvSpPr>
        <p:spPr>
          <a:xfrm>
            <a:off x="8569233" y="3213463"/>
            <a:ext cx="33310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salle du trône avant la reconstruction</a:t>
            </a:r>
          </a:p>
        </p:txBody>
      </p:sp>
    </p:spTree>
    <p:extLst>
      <p:ext uri="{BB962C8B-B14F-4D97-AF65-F5344CB8AC3E}">
        <p14:creationId xmlns:p14="http://schemas.microsoft.com/office/powerpoint/2010/main" val="4222728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41EAF38-4FFA-5380-14D9-BE42F7D3EC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intérieur, tissu&#10;&#10;Description générée automatiquement">
            <a:extLst>
              <a:ext uri="{FF2B5EF4-FFF2-40B4-BE49-F238E27FC236}">
                <a16:creationId xmlns:a16="http://schemas.microsoft.com/office/drawing/2014/main" id="{E44CAD59-5BC7-D1F2-500D-D38BCBC2CB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2092" y="459000"/>
            <a:ext cx="8913501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A610D9-D324-7A92-CEFD-B80CA325110A}"/>
              </a:ext>
            </a:extLst>
          </p:cNvPr>
          <p:cNvSpPr txBox="1"/>
          <p:nvPr/>
        </p:nvSpPr>
        <p:spPr>
          <a:xfrm>
            <a:off x="130629" y="2782388"/>
            <a:ext cx="262563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FFFF00"/>
                </a:solidFill>
              </a:rPr>
              <a:t>Роспись тронного зала. Минойский дворец. Cnossos. Crète. Grèce. Juillet 2013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689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E27CEF9-29FE-E174-1089-C7E42DD29F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musée, art&#10;&#10;Description générée automatiquement">
            <a:extLst>
              <a:ext uri="{FF2B5EF4-FFF2-40B4-BE49-F238E27FC236}">
                <a16:creationId xmlns:a16="http://schemas.microsoft.com/office/drawing/2014/main" id="{E1AB5D07-3E3F-585A-14F9-DC2EAC8A3E4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8025" y="189000"/>
            <a:ext cx="6528967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B729D0-F274-6D24-46DF-813424196D65}"/>
              </a:ext>
            </a:extLst>
          </p:cNvPr>
          <p:cNvSpPr txBox="1"/>
          <p:nvPr/>
        </p:nvSpPr>
        <p:spPr>
          <a:xfrm>
            <a:off x="9431382" y="3226526"/>
            <a:ext cx="25080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Céramique grecque antique</a:t>
            </a:r>
          </a:p>
        </p:txBody>
      </p:sp>
    </p:spTree>
    <p:extLst>
      <p:ext uri="{BB962C8B-B14F-4D97-AF65-F5344CB8AC3E}">
        <p14:creationId xmlns:p14="http://schemas.microsoft.com/office/powerpoint/2010/main" val="3868277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E389D99-2C16-7D0A-5193-2871481B18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t, musée, kylix&#10;&#10;Description générée automatiquement">
            <a:extLst>
              <a:ext uri="{FF2B5EF4-FFF2-40B4-BE49-F238E27FC236}">
                <a16:creationId xmlns:a16="http://schemas.microsoft.com/office/drawing/2014/main" id="{6C08ADD5-50F2-B158-1A8A-67DDC9D972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9718" y="189000"/>
            <a:ext cx="6589392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8C7CD77-1696-5479-207C-2FF15669F3A8}"/>
              </a:ext>
            </a:extLst>
          </p:cNvPr>
          <p:cNvSpPr txBox="1"/>
          <p:nvPr/>
        </p:nvSpPr>
        <p:spPr>
          <a:xfrm>
            <a:off x="718457" y="2749732"/>
            <a:ext cx="316121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Cassandre devient la captive d'Ajax fils d'</a:t>
            </a:r>
            <a:r>
              <a:rPr lang="fr-FR" sz="2400" b="1" dirty="0" err="1">
                <a:solidFill>
                  <a:srgbClr val="FFFF00"/>
                </a:solidFill>
              </a:rPr>
              <a:t>Oïlée</a:t>
            </a:r>
            <a:r>
              <a:rPr lang="fr-FR" sz="2400" b="1" dirty="0">
                <a:solidFill>
                  <a:srgbClr val="FFFF00"/>
                </a:solidFill>
              </a:rPr>
              <a:t>. Poterie grecque à figures rouges. Vers 440-430 av. J-C</a:t>
            </a:r>
          </a:p>
        </p:txBody>
      </p:sp>
    </p:spTree>
    <p:extLst>
      <p:ext uri="{BB962C8B-B14F-4D97-AF65-F5344CB8AC3E}">
        <p14:creationId xmlns:p14="http://schemas.microsoft.com/office/powerpoint/2010/main" val="3374105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5F3F8E-C522-22B8-7B9A-44933113D2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t, vase, poterie, urne&#10;&#10;Description générée automatiquement">
            <a:extLst>
              <a:ext uri="{FF2B5EF4-FFF2-40B4-BE49-F238E27FC236}">
                <a16:creationId xmlns:a16="http://schemas.microsoft.com/office/drawing/2014/main" id="{F6FB637F-88D3-D105-045B-789DFBA4C4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960" y="3422769"/>
            <a:ext cx="8079" cy="12461"/>
          </a:xfrm>
          <a:prstGeom prst="rect">
            <a:avLst/>
          </a:prstGeom>
        </p:spPr>
      </p:pic>
      <p:pic>
        <p:nvPicPr>
          <p:cNvPr id="5" name="Image 4" descr="Une image contenant pot, vase, poterie, urne&#10;&#10;Description générée automatiquement">
            <a:extLst>
              <a:ext uri="{FF2B5EF4-FFF2-40B4-BE49-F238E27FC236}">
                <a16:creationId xmlns:a16="http://schemas.microsoft.com/office/drawing/2014/main" id="{05138A93-F23B-DC5C-50D9-1D08516414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960" y="3422769"/>
            <a:ext cx="8079" cy="12461"/>
          </a:xfrm>
          <a:prstGeom prst="rect">
            <a:avLst/>
          </a:prstGeom>
        </p:spPr>
      </p:pic>
      <p:pic>
        <p:nvPicPr>
          <p:cNvPr id="7" name="Image 6" descr="Une image contenant pot, vase, poterie, urne&#10;&#10;Description générée automatiquement">
            <a:extLst>
              <a:ext uri="{FF2B5EF4-FFF2-40B4-BE49-F238E27FC236}">
                <a16:creationId xmlns:a16="http://schemas.microsoft.com/office/drawing/2014/main" id="{F308D4A4-F762-B6EB-8E9F-AA2CB67CA8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960" y="3422769"/>
            <a:ext cx="8079" cy="12461"/>
          </a:xfrm>
          <a:prstGeom prst="rect">
            <a:avLst/>
          </a:prstGeom>
        </p:spPr>
      </p:pic>
      <p:pic>
        <p:nvPicPr>
          <p:cNvPr id="9" name="Image 8" descr="Une image contenant pot, poterie, vase, intérieur&#10;&#10;Description générée automatiquement">
            <a:extLst>
              <a:ext uri="{FF2B5EF4-FFF2-40B4-BE49-F238E27FC236}">
                <a16:creationId xmlns:a16="http://schemas.microsoft.com/office/drawing/2014/main" id="{FF239925-03A2-9195-4632-2C82F0E525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441" y="272694"/>
            <a:ext cx="6516000" cy="632507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612D7EFC-7B35-B4C2-FB72-2AB9D8EA190A}"/>
              </a:ext>
            </a:extLst>
          </p:cNvPr>
          <p:cNvSpPr txBox="1"/>
          <p:nvPr/>
        </p:nvSpPr>
        <p:spPr>
          <a:xfrm>
            <a:off x="7367450" y="3435230"/>
            <a:ext cx="48245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Esclaves faisant la lessive. Poterie attique à figures rouges. Vers470-460 av. J-C.</a:t>
            </a:r>
          </a:p>
        </p:txBody>
      </p:sp>
    </p:spTree>
    <p:extLst>
      <p:ext uri="{BB962C8B-B14F-4D97-AF65-F5344CB8AC3E}">
        <p14:creationId xmlns:p14="http://schemas.microsoft.com/office/powerpoint/2010/main" val="3716074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1C8488B-1F4E-457A-1FF1-AEB993E9EB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se, intérieur, poterie, musée&#10;&#10;Description générée automatiquement">
            <a:extLst>
              <a:ext uri="{FF2B5EF4-FFF2-40B4-BE49-F238E27FC236}">
                <a16:creationId xmlns:a16="http://schemas.microsoft.com/office/drawing/2014/main" id="{09CF10AB-49ED-3AB4-9BD0-AF2D75B8D8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245" y="274879"/>
            <a:ext cx="7596000" cy="630824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25AB94-8BE0-33DF-5613-F1C73FB90AF3}"/>
              </a:ext>
            </a:extLst>
          </p:cNvPr>
          <p:cNvSpPr txBox="1"/>
          <p:nvPr/>
        </p:nvSpPr>
        <p:spPr>
          <a:xfrm>
            <a:off x="8660674" y="2743200"/>
            <a:ext cx="33832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Thésée et le Minotaure. Face A d’une amphore à figures noires, v. 540 av. J.-C. </a:t>
            </a:r>
          </a:p>
        </p:txBody>
      </p:sp>
    </p:spTree>
    <p:extLst>
      <p:ext uri="{BB962C8B-B14F-4D97-AF65-F5344CB8AC3E}">
        <p14:creationId xmlns:p14="http://schemas.microsoft.com/office/powerpoint/2010/main" val="197658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4D19D2-E3C0-F309-B010-089B7EB3E5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t, vase, poterie, urne&#10;&#10;Description générée automatiquement">
            <a:extLst>
              <a:ext uri="{FF2B5EF4-FFF2-40B4-BE49-F238E27FC236}">
                <a16:creationId xmlns:a16="http://schemas.microsoft.com/office/drawing/2014/main" id="{22E82836-1896-A1A6-CEA2-86D428FB71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960" y="3422769"/>
            <a:ext cx="8079" cy="12461"/>
          </a:xfrm>
          <a:prstGeom prst="rect">
            <a:avLst/>
          </a:prstGeom>
        </p:spPr>
      </p:pic>
      <p:pic>
        <p:nvPicPr>
          <p:cNvPr id="5" name="Image 4" descr="Une image contenant plein air, ciel, sol, Ruines&#10;&#10;Description générée automatiquement">
            <a:extLst>
              <a:ext uri="{FF2B5EF4-FFF2-40B4-BE49-F238E27FC236}">
                <a16:creationId xmlns:a16="http://schemas.microsoft.com/office/drawing/2014/main" id="{978AB1BF-353F-DB85-07F8-93E8640CC0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0286" y="272769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CCE87DA-0C53-3745-052D-8CAC1991F412}"/>
              </a:ext>
            </a:extLst>
          </p:cNvPr>
          <p:cNvSpPr txBox="1"/>
          <p:nvPr/>
        </p:nvSpPr>
        <p:spPr>
          <a:xfrm>
            <a:off x="228758" y="3291840"/>
            <a:ext cx="28215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Palais de Knossos : entre histoire et reconstitution</a:t>
            </a:r>
          </a:p>
        </p:txBody>
      </p:sp>
    </p:spTree>
    <p:extLst>
      <p:ext uri="{BB962C8B-B14F-4D97-AF65-F5344CB8AC3E}">
        <p14:creationId xmlns:p14="http://schemas.microsoft.com/office/powerpoint/2010/main" val="501277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0FED0E9-DEBF-458A-2A48-953A4D4BA9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afond, propriété, mur&#10;&#10;Description générée automatiquement">
            <a:extLst>
              <a:ext uri="{FF2B5EF4-FFF2-40B4-BE49-F238E27FC236}">
                <a16:creationId xmlns:a16="http://schemas.microsoft.com/office/drawing/2014/main" id="{7D0D6CB4-0FE0-92AF-EAB0-DE68B3C0E9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3125" y="1452562"/>
            <a:ext cx="7905750" cy="39528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1E7781-CABB-D6FE-77F8-8D88A97D2D9A}"/>
              </a:ext>
            </a:extLst>
          </p:cNvPr>
          <p:cNvSpPr txBox="1"/>
          <p:nvPr/>
        </p:nvSpPr>
        <p:spPr>
          <a:xfrm>
            <a:off x="4702628" y="5405437"/>
            <a:ext cx="8167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palais de Cnossos</a:t>
            </a:r>
          </a:p>
        </p:txBody>
      </p:sp>
    </p:spTree>
    <p:extLst>
      <p:ext uri="{BB962C8B-B14F-4D97-AF65-F5344CB8AC3E}">
        <p14:creationId xmlns:p14="http://schemas.microsoft.com/office/powerpoint/2010/main" val="4038545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F57D76-D2A5-AF22-C0F6-D35C5104F8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Ruines&#10;&#10;Description générée automatiquement">
            <a:extLst>
              <a:ext uri="{FF2B5EF4-FFF2-40B4-BE49-F238E27FC236}">
                <a16:creationId xmlns:a16="http://schemas.microsoft.com/office/drawing/2014/main" id="{A0FD4316-7C04-890A-4E87-8A8FB21C02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5500" y="762000"/>
            <a:ext cx="8001000" cy="5334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7CBD43-DB32-4C7E-FA96-5584E8BF01EA}"/>
              </a:ext>
            </a:extLst>
          </p:cNvPr>
          <p:cNvSpPr txBox="1"/>
          <p:nvPr/>
        </p:nvSpPr>
        <p:spPr>
          <a:xfrm>
            <a:off x="4668883" y="5756310"/>
            <a:ext cx="8132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Palais de Knossos</a:t>
            </a:r>
          </a:p>
        </p:txBody>
      </p:sp>
    </p:spTree>
    <p:extLst>
      <p:ext uri="{BB962C8B-B14F-4D97-AF65-F5344CB8AC3E}">
        <p14:creationId xmlns:p14="http://schemas.microsoft.com/office/powerpoint/2010/main" val="1410721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F8971E-8241-B0D7-CCCD-27095C774B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aysage&#10;&#10;Description générée automatiquement">
            <a:extLst>
              <a:ext uri="{FF2B5EF4-FFF2-40B4-BE49-F238E27FC236}">
                <a16:creationId xmlns:a16="http://schemas.microsoft.com/office/drawing/2014/main" id="{642695C9-B4B7-35FB-09EE-5A080780C5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2307" y="795754"/>
            <a:ext cx="8367386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D048CD8-9B0E-4719-0D7A-5143C8D73D73}"/>
              </a:ext>
            </a:extLst>
          </p:cNvPr>
          <p:cNvSpPr txBox="1"/>
          <p:nvPr/>
        </p:nvSpPr>
        <p:spPr>
          <a:xfrm>
            <a:off x="4733108" y="6088372"/>
            <a:ext cx="74588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Palais de Knossos</a:t>
            </a:r>
          </a:p>
        </p:txBody>
      </p:sp>
    </p:spTree>
    <p:extLst>
      <p:ext uri="{BB962C8B-B14F-4D97-AF65-F5344CB8AC3E}">
        <p14:creationId xmlns:p14="http://schemas.microsoft.com/office/powerpoint/2010/main" val="281870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45986D-F378-D05B-94E3-6F10DBB3A1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ciel, rocher&#10;&#10;Description générée automatiquement">
            <a:extLst>
              <a:ext uri="{FF2B5EF4-FFF2-40B4-BE49-F238E27FC236}">
                <a16:creationId xmlns:a16="http://schemas.microsoft.com/office/drawing/2014/main" id="{7279214D-0547-FBB3-11AB-00E264DE6B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5500" y="762000"/>
            <a:ext cx="8001000" cy="5334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90173B-BFE0-C103-1E27-ABCEE541FCB6}"/>
              </a:ext>
            </a:extLst>
          </p:cNvPr>
          <p:cNvSpPr txBox="1"/>
          <p:nvPr/>
        </p:nvSpPr>
        <p:spPr>
          <a:xfrm>
            <a:off x="5081451" y="5865167"/>
            <a:ext cx="6648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Palais de Knossos</a:t>
            </a:r>
          </a:p>
        </p:txBody>
      </p:sp>
    </p:spTree>
    <p:extLst>
      <p:ext uri="{BB962C8B-B14F-4D97-AF65-F5344CB8AC3E}">
        <p14:creationId xmlns:p14="http://schemas.microsoft.com/office/powerpoint/2010/main" val="128187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009D11C-F5C1-517B-88A9-779794FC21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texte&#10;&#10;Description générée automatiquement">
            <a:extLst>
              <a:ext uri="{FF2B5EF4-FFF2-40B4-BE49-F238E27FC236}">
                <a16:creationId xmlns:a16="http://schemas.microsoft.com/office/drawing/2014/main" id="{1D4C1885-AFD2-2E58-A52B-EFE96F27DD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836" y="996315"/>
            <a:ext cx="7610475" cy="50482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0810C1-84E5-2DC8-8ABF-64EAF153D618}"/>
              </a:ext>
            </a:extLst>
          </p:cNvPr>
          <p:cNvSpPr txBox="1"/>
          <p:nvPr/>
        </p:nvSpPr>
        <p:spPr>
          <a:xfrm>
            <a:off x="252956" y="551825"/>
            <a:ext cx="9949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Knossos (La Crète  - Grèce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A4627FF-694B-F996-96BF-1E2669D5C793}"/>
              </a:ext>
            </a:extLst>
          </p:cNvPr>
          <p:cNvSpPr txBox="1"/>
          <p:nvPr/>
        </p:nvSpPr>
        <p:spPr>
          <a:xfrm>
            <a:off x="8177349" y="2546551"/>
            <a:ext cx="37621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FD03857-80BF-4E12-2833-32F810DC1472}"/>
              </a:ext>
            </a:extLst>
          </p:cNvPr>
          <p:cNvSpPr txBox="1"/>
          <p:nvPr/>
        </p:nvSpPr>
        <p:spPr>
          <a:xfrm>
            <a:off x="9353006" y="3814002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484001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wheel spokes="1"/>
      </p:transition>
    </mc:Choice>
    <mc:Fallback>
      <p:transition spd="slow" advClick="0" advTm="10000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452</Words>
  <Application>Microsoft Office PowerPoint</Application>
  <PresentationFormat>Grand écran</PresentationFormat>
  <Paragraphs>37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2024-02-29T15:48:39Z</dcterms:created>
  <dcterms:modified xsi:type="dcterms:W3CDTF">2024-03-01T07:03:24Z</dcterms:modified>
</cp:coreProperties>
</file>