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1" r:id="rId3"/>
    <p:sldId id="259" r:id="rId4"/>
    <p:sldId id="261" r:id="rId5"/>
    <p:sldId id="284" r:id="rId6"/>
    <p:sldId id="285" r:id="rId7"/>
    <p:sldId id="262" r:id="rId8"/>
    <p:sldId id="258" r:id="rId9"/>
    <p:sldId id="272" r:id="rId10"/>
    <p:sldId id="273" r:id="rId11"/>
    <p:sldId id="287" r:id="rId12"/>
    <p:sldId id="275" r:id="rId13"/>
    <p:sldId id="276" r:id="rId14"/>
    <p:sldId id="263" r:id="rId15"/>
    <p:sldId id="288" r:id="rId16"/>
    <p:sldId id="277" r:id="rId17"/>
    <p:sldId id="291" r:id="rId18"/>
    <p:sldId id="278" r:id="rId19"/>
    <p:sldId id="289" r:id="rId20"/>
    <p:sldId id="290" r:id="rId21"/>
    <p:sldId id="264" r:id="rId22"/>
    <p:sldId id="281" r:id="rId23"/>
    <p:sldId id="283" r:id="rId24"/>
    <p:sldId id="265" r:id="rId25"/>
    <p:sldId id="280" r:id="rId26"/>
    <p:sldId id="274" r:id="rId27"/>
    <p:sldId id="266" r:id="rId28"/>
    <p:sldId id="282" r:id="rId29"/>
    <p:sldId id="267" r:id="rId3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3g91XYyb9PeC3CiE2zIeg==" hashData="TEtNyjr/5X/G3lxsEIXHPGiD+YNfkXC/UzIcrwK2k8k3H0g1SN3G9OtIOhO7eXXRa3/I40B3E7ewdCIkoD+7H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2D7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5" autoAdjust="0"/>
    <p:restoredTop sz="94660"/>
  </p:normalViewPr>
  <p:slideViewPr>
    <p:cSldViewPr snapToGrid="0">
      <p:cViewPr varScale="1">
        <p:scale>
          <a:sx n="77" d="100"/>
          <a:sy n="77" d="100"/>
        </p:scale>
        <p:origin x="150"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4E0A7EAF-AD79-47A9-AEC0-E39901BF8C8A}" type="datetimeFigureOut">
              <a:rPr lang="fr-FR" smtClean="0"/>
              <a:t>28/02/2024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8752989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E0A7EAF-AD79-47A9-AEC0-E39901BF8C8A}" type="datetimeFigureOut">
              <a:rPr lang="fr-FR" smtClean="0"/>
              <a:t>28/02/2024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41671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4E0A7EAF-AD79-47A9-AEC0-E39901BF8C8A}" type="datetimeFigureOut">
              <a:rPr lang="fr-FR" smtClean="0"/>
              <a:t>28/02/2024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6879483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E0A7EAF-AD79-47A9-AEC0-E39901BF8C8A}" type="datetimeFigureOut">
              <a:rPr lang="fr-FR" smtClean="0"/>
              <a:t>28/02/2024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477270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E0A7EAF-AD79-47A9-AEC0-E39901BF8C8A}" type="datetimeFigureOut">
              <a:rPr lang="fr-FR" smtClean="0"/>
              <a:t>28/02/2024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24248986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E0A7EAF-AD79-47A9-AEC0-E39901BF8C8A}" type="datetimeFigureOut">
              <a:rPr lang="fr-FR" smtClean="0"/>
              <a:t>28/02/2024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2227689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E0A7EAF-AD79-47A9-AEC0-E39901BF8C8A}" type="datetimeFigureOut">
              <a:rPr lang="fr-FR" smtClean="0"/>
              <a:t>28/02/2024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380176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E0A7EAF-AD79-47A9-AEC0-E39901BF8C8A}" type="datetimeFigureOut">
              <a:rPr lang="fr-FR" smtClean="0"/>
              <a:t>28/02/2024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28578661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4E0A7EAF-AD79-47A9-AEC0-E39901BF8C8A}" type="datetimeFigureOut">
              <a:rPr lang="fr-FR" smtClean="0"/>
              <a:t>28/02/2024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1994897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E0A7EAF-AD79-47A9-AEC0-E39901BF8C8A}" type="datetimeFigureOut">
              <a:rPr lang="fr-FR" smtClean="0"/>
              <a:t>28/02/2024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1738781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E0A7EAF-AD79-47A9-AEC0-E39901BF8C8A}" type="datetimeFigureOut">
              <a:rPr lang="fr-FR" smtClean="0"/>
              <a:t>28/02/2024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6DA194-C3F0-4174-8FE4-E4D97E20D0EE}" type="slidenum">
              <a:rPr lang="fr-FR" smtClean="0"/>
              <a:t>‹N°›</a:t>
            </a:fld>
            <a:endParaRPr lang="fr-FR"/>
          </a:p>
        </p:txBody>
      </p:sp>
    </p:spTree>
    <p:extLst>
      <p:ext uri="{BB962C8B-B14F-4D97-AF65-F5344CB8AC3E}">
        <p14:creationId xmlns:p14="http://schemas.microsoft.com/office/powerpoint/2010/main" val="13399430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0A7EAF-AD79-47A9-AEC0-E39901BF8C8A}" type="datetimeFigureOut">
              <a:rPr lang="fr-FR" smtClean="0"/>
              <a:t>28/02/2024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D6DA194-C3F0-4174-8FE4-E4D97E20D0EE}" type="slidenum">
              <a:rPr lang="fr-FR" smtClean="0"/>
              <a:t>‹N°›</a:t>
            </a:fld>
            <a:endParaRPr lang="fr-FR"/>
          </a:p>
        </p:txBody>
      </p:sp>
    </p:spTree>
    <p:extLst>
      <p:ext uri="{BB962C8B-B14F-4D97-AF65-F5344CB8AC3E}">
        <p14:creationId xmlns:p14="http://schemas.microsoft.com/office/powerpoint/2010/main" val="28435522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eg"/><Relationship Id="rId1" Type="http://schemas.openxmlformats.org/officeDocument/2006/relationships/slideLayout" Target="../slideLayouts/slideLayout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g"/><Relationship Id="rId1" Type="http://schemas.openxmlformats.org/officeDocument/2006/relationships/slideLayout" Target="../slideLayouts/slideLayout7.xml"/><Relationship Id="rId5" Type="http://schemas.openxmlformats.org/officeDocument/2006/relationships/image" Target="../media/image20.jpeg"/><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6.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8.jpeg"/><Relationship Id="rId4" Type="http://schemas.microsoft.com/office/2007/relationships/hdphoto" Target="../media/hdphoto2.wdp"/></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29.jpeg"/><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4.jpeg"/><Relationship Id="rId1" Type="http://schemas.openxmlformats.org/officeDocument/2006/relationships/slideLayout" Target="../slideLayouts/slideLayout7.xml"/><Relationship Id="rId5" Type="http://schemas.openxmlformats.org/officeDocument/2006/relationships/image" Target="../media/image30.jpeg"/><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4.jpeg"/><Relationship Id="rId1" Type="http://schemas.openxmlformats.org/officeDocument/2006/relationships/slideLayout" Target="../slideLayouts/slideLayout7.xml"/><Relationship Id="rId5" Type="http://schemas.microsoft.com/office/2007/relationships/hdphoto" Target="../media/hdphoto2.wdp"/><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32.jpg"/><Relationship Id="rId7" Type="http://schemas.openxmlformats.org/officeDocument/2006/relationships/image" Target="../media/image36.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35.jpg"/><Relationship Id="rId11" Type="http://schemas.openxmlformats.org/officeDocument/2006/relationships/image" Target="../media/image40.jpg"/><Relationship Id="rId5" Type="http://schemas.openxmlformats.org/officeDocument/2006/relationships/image" Target="../media/image34.jpg"/><Relationship Id="rId10" Type="http://schemas.openxmlformats.org/officeDocument/2006/relationships/image" Target="../media/image39.jpg"/><Relationship Id="rId4" Type="http://schemas.openxmlformats.org/officeDocument/2006/relationships/image" Target="../media/image33.jpg"/><Relationship Id="rId9" Type="http://schemas.openxmlformats.org/officeDocument/2006/relationships/image" Target="../media/image38.jpg"/></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image" Target="../media/image48.jpg"/><Relationship Id="rId3" Type="http://schemas.openxmlformats.org/officeDocument/2006/relationships/image" Target="../media/image43.jpg"/><Relationship Id="rId7" Type="http://schemas.openxmlformats.org/officeDocument/2006/relationships/image" Target="../media/image47.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46.jpg"/><Relationship Id="rId5" Type="http://schemas.openxmlformats.org/officeDocument/2006/relationships/image" Target="../media/image45.jpg"/><Relationship Id="rId4" Type="http://schemas.openxmlformats.org/officeDocument/2006/relationships/image" Target="../media/image44.jp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jpeg"/><Relationship Id="rId1" Type="http://schemas.openxmlformats.org/officeDocument/2006/relationships/slideLayout" Target="../slideLayouts/slideLayout7.xml"/><Relationship Id="rId4" Type="http://schemas.microsoft.com/office/2007/relationships/hdphoto" Target="../media/hdphoto3.wdp"/></Relationships>
</file>

<file path=ppt/slides/_rels/slide26.xml.rels><?xml version="1.0" encoding="UTF-8" standalone="yes"?>
<Relationships xmlns="http://schemas.openxmlformats.org/package/2006/relationships"><Relationship Id="rId8" Type="http://schemas.openxmlformats.org/officeDocument/2006/relationships/image" Target="../media/image55.jpg"/><Relationship Id="rId3" Type="http://schemas.openxmlformats.org/officeDocument/2006/relationships/image" Target="../media/image50.jpg"/><Relationship Id="rId7" Type="http://schemas.openxmlformats.org/officeDocument/2006/relationships/image" Target="../media/image54.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53.jpg"/><Relationship Id="rId5" Type="http://schemas.openxmlformats.org/officeDocument/2006/relationships/image" Target="../media/image52.jpg"/><Relationship Id="rId10" Type="http://schemas.openxmlformats.org/officeDocument/2006/relationships/image" Target="../media/image57.jpg"/><Relationship Id="rId4" Type="http://schemas.openxmlformats.org/officeDocument/2006/relationships/image" Target="../media/image51.jpg"/><Relationship Id="rId9" Type="http://schemas.openxmlformats.org/officeDocument/2006/relationships/image" Target="../media/image56.jpg"/></Relationships>
</file>

<file path=ppt/slides/_rels/slide27.xml.rels><?xml version="1.0" encoding="UTF-8" standalone="yes"?>
<Relationships xmlns="http://schemas.openxmlformats.org/package/2006/relationships"><Relationship Id="rId8" Type="http://schemas.openxmlformats.org/officeDocument/2006/relationships/image" Target="../media/image63.jpg"/><Relationship Id="rId3" Type="http://schemas.openxmlformats.org/officeDocument/2006/relationships/image" Target="../media/image58.jpg"/><Relationship Id="rId7" Type="http://schemas.openxmlformats.org/officeDocument/2006/relationships/image" Target="../media/image62.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61.jpg"/><Relationship Id="rId5" Type="http://schemas.openxmlformats.org/officeDocument/2006/relationships/image" Target="../media/image60.jpg"/><Relationship Id="rId4" Type="http://schemas.openxmlformats.org/officeDocument/2006/relationships/image" Target="../media/image59.jpg"/><Relationship Id="rId9" Type="http://schemas.openxmlformats.org/officeDocument/2006/relationships/image" Target="../media/image64.jpg"/></Relationships>
</file>

<file path=ppt/slides/_rels/slide2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jpeg"/><Relationship Id="rId1" Type="http://schemas.openxmlformats.org/officeDocument/2006/relationships/slideLayout" Target="../slideLayouts/slideLayout7.xml"/><Relationship Id="rId4" Type="http://schemas.microsoft.com/office/2007/relationships/hdphoto" Target="../media/hdphoto4.wdp"/></Relationships>
</file>

<file path=ppt/slides/_rels/slide29.xml.rels><?xml version="1.0" encoding="UTF-8" standalone="yes"?>
<Relationships xmlns="http://schemas.openxmlformats.org/package/2006/relationships"><Relationship Id="rId3" Type="http://schemas.openxmlformats.org/officeDocument/2006/relationships/image" Target="../media/image66.gif"/><Relationship Id="rId7" Type="http://schemas.openxmlformats.org/officeDocument/2006/relationships/image" Target="../media/image3.jpg"/><Relationship Id="rId2" Type="http://schemas.openxmlformats.org/officeDocument/2006/relationships/image" Target="../media/image4.jpeg"/><Relationship Id="rId1" Type="http://schemas.openxmlformats.org/officeDocument/2006/relationships/slideLayout" Target="../slideLayouts/slideLayout7.xml"/><Relationship Id="rId6" Type="http://schemas.openxmlformats.org/officeDocument/2006/relationships/image" Target="../media/image68.gif"/><Relationship Id="rId5" Type="http://schemas.microsoft.com/office/2007/relationships/hdphoto" Target="../media/hdphoto5.wdp"/><Relationship Id="rId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roque.ats-sarlat.com/ProgATS/24LA_ROQUE_ST02/img_prest/prest6.jpg"/>
          <p:cNvPicPr>
            <a:picLocks noChangeAspect="1" noChangeArrowheads="1"/>
          </p:cNvPicPr>
          <p:nvPr/>
        </p:nvPicPr>
        <p:blipFill rotWithShape="1">
          <a:blip r:embed="rId3">
            <a:extLst>
              <a:ext uri="{28A0092B-C50C-407E-A947-70E740481C1C}">
                <a14:useLocalDpi xmlns:a14="http://schemas.microsoft.com/office/drawing/2010/main" val="0"/>
              </a:ext>
            </a:extLst>
          </a:blip>
          <a:srcRect t="50795"/>
          <a:stretch/>
        </p:blipFill>
        <p:spPr bwMode="auto">
          <a:xfrm>
            <a:off x="0" y="-2"/>
            <a:ext cx="12204000"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71533"/>
            <a:ext cx="2986284" cy="2440221"/>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55521" y="4698262"/>
            <a:ext cx="1298448" cy="1444752"/>
          </a:xfrm>
          <a:prstGeom prst="rect">
            <a:avLst/>
          </a:prstGeom>
        </p:spPr>
      </p:pic>
    </p:spTree>
    <p:extLst>
      <p:ext uri="{BB962C8B-B14F-4D97-AF65-F5344CB8AC3E}">
        <p14:creationId xmlns:p14="http://schemas.microsoft.com/office/powerpoint/2010/main" val="3180257411"/>
      </p:ext>
    </p:extLst>
  </p:cSld>
  <p:clrMapOvr>
    <a:masterClrMapping/>
  </p:clrMapOvr>
  <mc:AlternateContent xmlns:mc="http://schemas.openxmlformats.org/markup-compatibility/2006" xmlns:p14="http://schemas.microsoft.com/office/powerpoint/2010/main">
    <mc:Choice Requires="p14">
      <p:transition spd="slow" p14:dur="2000" advTm="5000">
        <p:sndAc>
          <p:stSnd loop="1">
            <p:snd r:embed="rId2" name="bach lourd.wav"/>
          </p:stSnd>
        </p:sndAc>
      </p:transition>
    </mc:Choice>
    <mc:Fallback xmlns="">
      <p:transition spd="slow" advTm="5000">
        <p:sndAc>
          <p:stSnd loop="1">
            <p:snd r:embed="rId6" name="bach lourd.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858000"/>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9453" y="0"/>
            <a:ext cx="10058400" cy="6858000"/>
          </a:xfrm>
          <a:prstGeom prst="rect">
            <a:avLst/>
          </a:prstGeom>
        </p:spPr>
      </p:pic>
    </p:spTree>
    <p:extLst>
      <p:ext uri="{BB962C8B-B14F-4D97-AF65-F5344CB8AC3E}">
        <p14:creationId xmlns:p14="http://schemas.microsoft.com/office/powerpoint/2010/main" val="283879519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fuge parfait La Maison Forte de Reigna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5786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0" y="0"/>
            <a:ext cx="12192000" cy="6858000"/>
          </a:xfrm>
          <a:prstGeom prst="rect">
            <a:avLst/>
          </a:prstGeom>
        </p:spPr>
      </p:pic>
      <p:sp>
        <p:nvSpPr>
          <p:cNvPr id="4" name="Rectangle 3"/>
          <p:cNvSpPr/>
          <p:nvPr/>
        </p:nvSpPr>
        <p:spPr>
          <a:xfrm>
            <a:off x="1145121" y="58846"/>
            <a:ext cx="4090758" cy="6740307"/>
          </a:xfrm>
          <a:prstGeom prst="rect">
            <a:avLst/>
          </a:prstGeom>
          <a:solidFill>
            <a:srgbClr val="E2D7BC"/>
          </a:solidFill>
        </p:spPr>
        <p:txBody>
          <a:bodyPr wrap="square">
            <a:spAutoFit/>
          </a:bodyPr>
          <a:lstStyle/>
          <a:p>
            <a:r>
              <a:rPr lang="fr-FR" dirty="0">
                <a:solidFill>
                  <a:srgbClr val="333333"/>
                </a:solidFill>
                <a:latin typeface="Helvetica" panose="020B0604020202020204" pitchFamily="34" charset="0"/>
              </a:rPr>
              <a:t>Classé monument historique, cet extraordinaire « château-falaise » est incontestablement le plus secret, le plus insolite et le plus mystérieux du Périgord. Certains le disent même hanté…</a:t>
            </a:r>
            <a:r>
              <a:rPr lang="fr-FR" dirty="0"/>
              <a:t/>
            </a:r>
            <a:br>
              <a:rPr lang="fr-FR" dirty="0"/>
            </a:br>
            <a:r>
              <a:rPr lang="fr-FR" dirty="0"/>
              <a:t/>
            </a:r>
            <a:br>
              <a:rPr lang="fr-FR" dirty="0"/>
            </a:br>
            <a:r>
              <a:rPr lang="fr-FR" dirty="0">
                <a:solidFill>
                  <a:srgbClr val="333333"/>
                </a:solidFill>
                <a:latin typeface="Helvetica" panose="020B0604020202020204" pitchFamily="34" charset="0"/>
              </a:rPr>
              <a:t>Conservée dans un état exceptionnel depuis le XIVème siècle et entièrement meublée d’époque, la Maison Forte de </a:t>
            </a:r>
            <a:r>
              <a:rPr lang="fr-FR" dirty="0" err="1">
                <a:solidFill>
                  <a:srgbClr val="333333"/>
                </a:solidFill>
                <a:latin typeface="Helvetica" panose="020B0604020202020204" pitchFamily="34" charset="0"/>
              </a:rPr>
              <a:t>Reignac</a:t>
            </a:r>
            <a:r>
              <a:rPr lang="fr-FR" dirty="0">
                <a:solidFill>
                  <a:srgbClr val="333333"/>
                </a:solidFill>
                <a:latin typeface="Helvetica" panose="020B0604020202020204" pitchFamily="34" charset="0"/>
              </a:rPr>
              <a:t> est en France le seul monument de ce type à nous être parvenu totalement intact.</a:t>
            </a:r>
            <a:r>
              <a:rPr lang="fr-FR" dirty="0"/>
              <a:t/>
            </a:r>
            <a:br>
              <a:rPr lang="fr-FR" dirty="0"/>
            </a:br>
            <a:r>
              <a:rPr lang="fr-FR" dirty="0"/>
              <a:t/>
            </a:r>
            <a:br>
              <a:rPr lang="fr-FR" dirty="0"/>
            </a:br>
            <a:r>
              <a:rPr lang="fr-FR" dirty="0">
                <a:solidFill>
                  <a:srgbClr val="333333"/>
                </a:solidFill>
                <a:latin typeface="Helvetica" panose="020B0604020202020204" pitchFamily="34" charset="0"/>
              </a:rPr>
              <a:t>D’un rare intérêt historique, ce repaire noble est infiniment plus grand que l’on ne pourrait le soupçonner de l’extérieur. Derrière la façade se cachent d’impressionnantes salle souterraines et aériennes : Grande salle d’Honneur, salle d’armes, salle des Grands Hommes, cuisine, chapelle, chambres, cachot…</a:t>
            </a:r>
            <a:r>
              <a:rPr lang="fr-FR" dirty="0"/>
              <a:t/>
            </a:r>
            <a:br>
              <a:rPr lang="fr-FR" dirty="0"/>
            </a:br>
            <a:endParaRPr lang="fr-FR" dirty="0"/>
          </a:p>
        </p:txBody>
      </p:sp>
      <p:pic>
        <p:nvPicPr>
          <p:cNvPr id="2052" name="Picture 4" descr="https://bestof-sarlat.com/wp-content/uploads/2019/02/reignac.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2261" y="677753"/>
            <a:ext cx="5544000" cy="4851000"/>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23540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7447" y="0"/>
            <a:ext cx="9837106" cy="6858000"/>
          </a:xfrm>
          <a:prstGeom prst="rect">
            <a:avLst/>
          </a:prstGeom>
        </p:spPr>
      </p:pic>
    </p:spTree>
    <p:extLst>
      <p:ext uri="{BB962C8B-B14F-4D97-AF65-F5344CB8AC3E}">
        <p14:creationId xmlns:p14="http://schemas.microsoft.com/office/powerpoint/2010/main" val="2911066202"/>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3" name="Image 2"/>
          <p:cNvPicPr>
            <a:picLocks noChangeAspect="1"/>
          </p:cNvPicPr>
          <p:nvPr/>
        </p:nvPicPr>
        <p:blipFill>
          <a:blip r:embed="rId3" cstate="print">
            <a:extLst>
              <a:ext uri="{BEBA8EAE-BF5A-486C-A8C5-ECC9F3942E4B}">
                <a14:imgProps xmlns:a14="http://schemas.microsoft.com/office/drawing/2010/main">
                  <a14:imgLayer r:embed="rId4">
                    <a14:imgEffect>
                      <a14:colorTemperature colorTemp="72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152395" y="0"/>
            <a:ext cx="9933139" cy="6858000"/>
          </a:xfrm>
          <a:prstGeom prst="rect">
            <a:avLst/>
          </a:prstGeom>
        </p:spPr>
      </p:pic>
    </p:spTree>
    <p:extLst>
      <p:ext uri="{BB962C8B-B14F-4D97-AF65-F5344CB8AC3E}">
        <p14:creationId xmlns:p14="http://schemas.microsoft.com/office/powerpoint/2010/main" val="218644677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19310" y="286533"/>
            <a:ext cx="4064000" cy="304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9310" y="3572266"/>
            <a:ext cx="4064000" cy="304800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608899" y="286533"/>
            <a:ext cx="4064000" cy="3048000"/>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08899" y="3572266"/>
            <a:ext cx="4064000" cy="3048000"/>
          </a:xfrm>
          <a:prstGeom prst="rect">
            <a:avLst/>
          </a:prstGeom>
        </p:spPr>
      </p:pic>
    </p:spTree>
    <p:extLst>
      <p:ext uri="{BB962C8B-B14F-4D97-AF65-F5344CB8AC3E}">
        <p14:creationId xmlns:p14="http://schemas.microsoft.com/office/powerpoint/2010/main" val="349989693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srcRect r="90342"/>
          <a:stretch/>
        </p:blipFill>
        <p:spPr>
          <a:xfrm>
            <a:off x="0" y="0"/>
            <a:ext cx="1177447" cy="6858000"/>
          </a:xfrm>
          <a:prstGeom prst="rect">
            <a:avLst/>
          </a:prstGeom>
        </p:spPr>
      </p:pic>
      <p:pic>
        <p:nvPicPr>
          <p:cNvPr id="7" name="Image 6"/>
          <p:cNvPicPr>
            <a:picLocks noChangeAspect="1"/>
          </p:cNvPicPr>
          <p:nvPr/>
        </p:nvPicPr>
        <p:blipFill rotWithShape="1">
          <a:blip r:embed="rId2"/>
          <a:srcRect r="90342"/>
          <a:stretch/>
        </p:blipFill>
        <p:spPr>
          <a:xfrm>
            <a:off x="11014553" y="0"/>
            <a:ext cx="1177447" cy="6858000"/>
          </a:xfrm>
          <a:prstGeom prst="rect">
            <a:avLst/>
          </a:prstGeom>
        </p:spPr>
      </p:pic>
      <p:pic>
        <p:nvPicPr>
          <p:cNvPr id="11" name="Imag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7447" y="0"/>
            <a:ext cx="9837105" cy="6858000"/>
          </a:xfrm>
          <a:prstGeom prst="rect">
            <a:avLst/>
          </a:prstGeom>
        </p:spPr>
      </p:pic>
      <p:sp>
        <p:nvSpPr>
          <p:cNvPr id="2" name="Rectangle 1"/>
          <p:cNvSpPr/>
          <p:nvPr/>
        </p:nvSpPr>
        <p:spPr>
          <a:xfrm>
            <a:off x="4537536" y="5912378"/>
            <a:ext cx="1313180" cy="369332"/>
          </a:xfrm>
          <a:prstGeom prst="rect">
            <a:avLst/>
          </a:prstGeom>
        </p:spPr>
        <p:txBody>
          <a:bodyPr wrap="none">
            <a:spAutoFit/>
          </a:bodyPr>
          <a:lstStyle/>
          <a:p>
            <a:pPr algn="ctr" fontAlgn="base"/>
            <a:r>
              <a:rPr lang="fr-FR" b="1" dirty="0">
                <a:solidFill>
                  <a:srgbClr val="C21C1F"/>
                </a:solidFill>
                <a:latin typeface="Cinzel Decorative"/>
              </a:rPr>
              <a:t>La cuisine</a:t>
            </a:r>
            <a:endParaRPr lang="fr-FR" b="1" i="0" dirty="0">
              <a:solidFill>
                <a:srgbClr val="C21C1F"/>
              </a:solidFill>
              <a:effectLst/>
              <a:latin typeface="Cinzel Decorative"/>
            </a:endParaRPr>
          </a:p>
        </p:txBody>
      </p:sp>
    </p:spTree>
    <p:extLst>
      <p:ext uri="{BB962C8B-B14F-4D97-AF65-F5344CB8AC3E}">
        <p14:creationId xmlns:p14="http://schemas.microsoft.com/office/powerpoint/2010/main" val="36610240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srcRect r="90342"/>
          <a:stretch/>
        </p:blipFill>
        <p:spPr>
          <a:xfrm>
            <a:off x="0" y="0"/>
            <a:ext cx="1177447" cy="6858000"/>
          </a:xfrm>
          <a:prstGeom prst="rect">
            <a:avLst/>
          </a:prstGeom>
        </p:spPr>
      </p:pic>
      <p:pic>
        <p:nvPicPr>
          <p:cNvPr id="7" name="Image 6"/>
          <p:cNvPicPr>
            <a:picLocks noChangeAspect="1"/>
          </p:cNvPicPr>
          <p:nvPr/>
        </p:nvPicPr>
        <p:blipFill rotWithShape="1">
          <a:blip r:embed="rId2"/>
          <a:srcRect r="90342"/>
          <a:stretch/>
        </p:blipFill>
        <p:spPr>
          <a:xfrm>
            <a:off x="11014553" y="0"/>
            <a:ext cx="1177447"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7447" y="0"/>
            <a:ext cx="9837105" cy="6858000"/>
          </a:xfrm>
          <a:prstGeom prst="rect">
            <a:avLst/>
          </a:prstGeom>
        </p:spPr>
      </p:pic>
      <p:sp>
        <p:nvSpPr>
          <p:cNvPr id="2" name="Rectangle 1"/>
          <p:cNvSpPr/>
          <p:nvPr/>
        </p:nvSpPr>
        <p:spPr>
          <a:xfrm>
            <a:off x="4701436" y="5559510"/>
            <a:ext cx="6096000" cy="1200329"/>
          </a:xfrm>
          <a:prstGeom prst="rect">
            <a:avLst/>
          </a:prstGeom>
        </p:spPr>
        <p:txBody>
          <a:bodyPr>
            <a:spAutoFit/>
          </a:bodyPr>
          <a:lstStyle/>
          <a:p>
            <a:pPr algn="ctr" fontAlgn="base"/>
            <a:r>
              <a:rPr lang="fr-FR" b="1" dirty="0">
                <a:solidFill>
                  <a:srgbClr val="C21C1F"/>
                </a:solidFill>
                <a:latin typeface="Cinzel Decorative"/>
              </a:rPr>
              <a:t>La cuisine</a:t>
            </a:r>
          </a:p>
          <a:p>
            <a:pPr algn="ctr" fontAlgn="base"/>
            <a:r>
              <a:rPr lang="fr-FR" b="1" dirty="0">
                <a:solidFill>
                  <a:schemeClr val="bg1"/>
                </a:solidFill>
                <a:latin typeface="Montserrat"/>
              </a:rPr>
              <a:t>Située au rez-de-chaussée, la cuisine propose une table dressée et met à l’honneur les méthodes de cuisson d’époque.</a:t>
            </a:r>
            <a:endParaRPr lang="fr-FR" b="1" i="0" dirty="0">
              <a:solidFill>
                <a:schemeClr val="bg1"/>
              </a:solidFill>
              <a:effectLst/>
              <a:latin typeface="Montserrat"/>
            </a:endParaRPr>
          </a:p>
        </p:txBody>
      </p:sp>
    </p:spTree>
    <p:extLst>
      <p:ext uri="{BB962C8B-B14F-4D97-AF65-F5344CB8AC3E}">
        <p14:creationId xmlns:p14="http://schemas.microsoft.com/office/powerpoint/2010/main" val="379547749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srcRect r="90342"/>
          <a:stretch/>
        </p:blipFill>
        <p:spPr>
          <a:xfrm>
            <a:off x="0" y="0"/>
            <a:ext cx="1177447" cy="6858000"/>
          </a:xfrm>
          <a:prstGeom prst="rect">
            <a:avLst/>
          </a:prstGeom>
        </p:spPr>
      </p:pic>
      <p:pic>
        <p:nvPicPr>
          <p:cNvPr id="7" name="Image 6"/>
          <p:cNvPicPr>
            <a:picLocks noChangeAspect="1"/>
          </p:cNvPicPr>
          <p:nvPr/>
        </p:nvPicPr>
        <p:blipFill rotWithShape="1">
          <a:blip r:embed="rId2"/>
          <a:srcRect r="90342"/>
          <a:stretch/>
        </p:blipFill>
        <p:spPr>
          <a:xfrm>
            <a:off x="11014553" y="0"/>
            <a:ext cx="1177447"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7447" y="0"/>
            <a:ext cx="9837105" cy="6858000"/>
          </a:xfrm>
          <a:prstGeom prst="rect">
            <a:avLst/>
          </a:prstGeom>
        </p:spPr>
      </p:pic>
      <p:sp>
        <p:nvSpPr>
          <p:cNvPr id="4" name="Rectangle 3"/>
          <p:cNvSpPr/>
          <p:nvPr/>
        </p:nvSpPr>
        <p:spPr>
          <a:xfrm>
            <a:off x="3862192" y="5435676"/>
            <a:ext cx="6096000" cy="646331"/>
          </a:xfrm>
          <a:prstGeom prst="rect">
            <a:avLst/>
          </a:prstGeom>
        </p:spPr>
        <p:txBody>
          <a:bodyPr>
            <a:spAutoFit/>
          </a:bodyPr>
          <a:lstStyle/>
          <a:p>
            <a:r>
              <a:rPr lang="fr-FR" i="1" dirty="0">
                <a:solidFill>
                  <a:srgbClr val="222222"/>
                </a:solidFill>
                <a:latin typeface="athelas"/>
              </a:rPr>
              <a:t>La « chambre » des gens de maison, avec des lits en fougère pas très confortables</a:t>
            </a:r>
            <a:endParaRPr lang="fr-FR" dirty="0"/>
          </a:p>
        </p:txBody>
      </p:sp>
    </p:spTree>
    <p:extLst>
      <p:ext uri="{BB962C8B-B14F-4D97-AF65-F5344CB8AC3E}">
        <p14:creationId xmlns:p14="http://schemas.microsoft.com/office/powerpoint/2010/main" val="336343315"/>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3500" y="3810000"/>
            <a:ext cx="4064000" cy="304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857250" y="857250"/>
            <a:ext cx="6858000" cy="5143500"/>
          </a:xfrm>
          <a:prstGeom prst="rect">
            <a:avLst/>
          </a:prstGeom>
        </p:spPr>
      </p:pic>
      <p:pic>
        <p:nvPicPr>
          <p:cNvPr id="1026" name="Picture 2" descr="le cachot La Maison Forte de Reignac"/>
          <p:cNvPicPr>
            <a:picLocks noChangeAspect="1" noChangeArrowheads="1"/>
          </p:cNvPicPr>
          <p:nvPr/>
        </p:nvPicPr>
        <p:blipFill rotWithShape="1">
          <a:blip r:embed="rId4">
            <a:extLst>
              <a:ext uri="{28A0092B-C50C-407E-A947-70E740481C1C}">
                <a14:useLocalDpi xmlns:a14="http://schemas.microsoft.com/office/drawing/2010/main" val="0"/>
              </a:ext>
            </a:extLst>
          </a:blip>
          <a:srcRect l="16536"/>
          <a:stretch/>
        </p:blipFill>
        <p:spPr bwMode="auto">
          <a:xfrm>
            <a:off x="4051300" y="0"/>
            <a:ext cx="81407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9175750" y="3841750"/>
            <a:ext cx="3048000" cy="2984500"/>
          </a:xfrm>
          <a:prstGeom prst="rect">
            <a:avLst/>
          </a:prstGeom>
        </p:spPr>
      </p:pic>
      <p:sp>
        <p:nvSpPr>
          <p:cNvPr id="6" name="Rectangle 5"/>
          <p:cNvSpPr/>
          <p:nvPr/>
        </p:nvSpPr>
        <p:spPr>
          <a:xfrm>
            <a:off x="317500" y="5888504"/>
            <a:ext cx="6096000" cy="646331"/>
          </a:xfrm>
          <a:prstGeom prst="rect">
            <a:avLst/>
          </a:prstGeom>
        </p:spPr>
        <p:txBody>
          <a:bodyPr>
            <a:spAutoFit/>
          </a:bodyPr>
          <a:lstStyle/>
          <a:p>
            <a:r>
              <a:rPr lang="fr-FR" b="1" i="1" dirty="0">
                <a:solidFill>
                  <a:schemeClr val="bg1"/>
                </a:solidFill>
                <a:latin typeface="athelas"/>
              </a:rPr>
              <a:t>Le cachot et son passe-plat … Pour nourrir son prisonnier sans qu’il voie son bourreau</a:t>
            </a:r>
            <a:endParaRPr lang="fr-FR" b="1" dirty="0">
              <a:solidFill>
                <a:schemeClr val="bg1"/>
              </a:solidFill>
            </a:endParaRPr>
          </a:p>
        </p:txBody>
      </p:sp>
      <p:sp>
        <p:nvSpPr>
          <p:cNvPr id="7" name="Rectangle 6"/>
          <p:cNvSpPr/>
          <p:nvPr/>
        </p:nvSpPr>
        <p:spPr>
          <a:xfrm>
            <a:off x="317500" y="4965173"/>
            <a:ext cx="6096000" cy="923330"/>
          </a:xfrm>
          <a:prstGeom prst="rect">
            <a:avLst/>
          </a:prstGeom>
        </p:spPr>
        <p:txBody>
          <a:bodyPr>
            <a:spAutoFit/>
          </a:bodyPr>
          <a:lstStyle/>
          <a:p>
            <a:r>
              <a:rPr lang="fr-FR" b="1" dirty="0">
                <a:solidFill>
                  <a:schemeClr val="bg1"/>
                </a:solidFill>
                <a:latin typeface="athelas"/>
              </a:rPr>
              <a:t>En grande partie creusée dans la roche, cette terrible prison d’à peine 4m2 donne toujours des frissons. Fermée par deux solides portes</a:t>
            </a:r>
          </a:p>
        </p:txBody>
      </p:sp>
    </p:spTree>
    <p:extLst>
      <p:ext uri="{BB962C8B-B14F-4D97-AF65-F5344CB8AC3E}">
        <p14:creationId xmlns:p14="http://schemas.microsoft.com/office/powerpoint/2010/main" val="3911621640"/>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2"/>
          <a:stretch>
            <a:fillRect/>
          </a:stretch>
        </p:blipFill>
        <p:spPr>
          <a:xfrm>
            <a:off x="0" y="0"/>
            <a:ext cx="12192000"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458039" y="1501902"/>
            <a:ext cx="6857999" cy="3854195"/>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514956" y="857249"/>
            <a:ext cx="6858000" cy="5143500"/>
          </a:xfrm>
          <a:prstGeom prst="rect">
            <a:avLst/>
          </a:prstGeom>
        </p:spPr>
      </p:pic>
    </p:spTree>
    <p:extLst>
      <p:ext uri="{BB962C8B-B14F-4D97-AF65-F5344CB8AC3E}">
        <p14:creationId xmlns:p14="http://schemas.microsoft.com/office/powerpoint/2010/main" val="197001992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srcRect r="90342"/>
          <a:stretch/>
        </p:blipFill>
        <p:spPr>
          <a:xfrm>
            <a:off x="0" y="0"/>
            <a:ext cx="1177447" cy="6858000"/>
          </a:xfrm>
          <a:prstGeom prst="rect">
            <a:avLst/>
          </a:prstGeom>
        </p:spPr>
      </p:pic>
      <p:pic>
        <p:nvPicPr>
          <p:cNvPr id="7" name="Image 6"/>
          <p:cNvPicPr>
            <a:picLocks noChangeAspect="1"/>
          </p:cNvPicPr>
          <p:nvPr/>
        </p:nvPicPr>
        <p:blipFill rotWithShape="1">
          <a:blip r:embed="rId2"/>
          <a:srcRect r="90342"/>
          <a:stretch/>
        </p:blipFill>
        <p:spPr>
          <a:xfrm>
            <a:off x="11014553" y="0"/>
            <a:ext cx="1177447"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7447" y="0"/>
            <a:ext cx="9837105" cy="6858000"/>
          </a:xfrm>
          <a:prstGeom prst="rect">
            <a:avLst/>
          </a:prstGeom>
        </p:spPr>
      </p:pic>
      <p:sp>
        <p:nvSpPr>
          <p:cNvPr id="4" name="Rectangle 3"/>
          <p:cNvSpPr/>
          <p:nvPr/>
        </p:nvSpPr>
        <p:spPr>
          <a:xfrm>
            <a:off x="2797480" y="5760639"/>
            <a:ext cx="6096000" cy="923330"/>
          </a:xfrm>
          <a:prstGeom prst="rect">
            <a:avLst/>
          </a:prstGeom>
        </p:spPr>
        <p:txBody>
          <a:bodyPr>
            <a:spAutoFit/>
          </a:bodyPr>
          <a:lstStyle/>
          <a:p>
            <a:pPr algn="ctr" fontAlgn="base"/>
            <a:r>
              <a:rPr lang="fr-FR" b="1" dirty="0">
                <a:solidFill>
                  <a:srgbClr val="C21C1F"/>
                </a:solidFill>
                <a:latin typeface="Cinzel Decorative"/>
              </a:rPr>
              <a:t>La grande salle d’Honneur</a:t>
            </a:r>
          </a:p>
          <a:p>
            <a:pPr algn="ctr" fontAlgn="base"/>
            <a:r>
              <a:rPr lang="fr-FR" b="1" dirty="0">
                <a:latin typeface="Montserrat"/>
              </a:rPr>
              <a:t>Chaleureuse et huppée, la grande salle d’honneur dégage une aura bien particulière.</a:t>
            </a:r>
            <a:endParaRPr lang="fr-FR" b="1" i="0" dirty="0">
              <a:effectLst/>
              <a:latin typeface="Montserrat"/>
            </a:endParaRPr>
          </a:p>
        </p:txBody>
      </p:sp>
    </p:spTree>
    <p:extLst>
      <p:ext uri="{BB962C8B-B14F-4D97-AF65-F5344CB8AC3E}">
        <p14:creationId xmlns:p14="http://schemas.microsoft.com/office/powerpoint/2010/main" val="288368502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77447" y="0"/>
            <a:ext cx="9837106" cy="6858000"/>
          </a:xfrm>
          <a:prstGeom prst="rect">
            <a:avLst/>
          </a:prstGeom>
        </p:spPr>
      </p:pic>
      <p:sp>
        <p:nvSpPr>
          <p:cNvPr id="3" name="Rectangle 2"/>
          <p:cNvSpPr/>
          <p:nvPr/>
        </p:nvSpPr>
        <p:spPr>
          <a:xfrm>
            <a:off x="5830861" y="6175424"/>
            <a:ext cx="2659702" cy="369332"/>
          </a:xfrm>
          <a:prstGeom prst="rect">
            <a:avLst/>
          </a:prstGeom>
        </p:spPr>
        <p:txBody>
          <a:bodyPr wrap="none">
            <a:spAutoFit/>
          </a:bodyPr>
          <a:lstStyle/>
          <a:p>
            <a:pPr algn="ctr" fontAlgn="base"/>
            <a:r>
              <a:rPr lang="fr-FR" b="1" dirty="0">
                <a:solidFill>
                  <a:srgbClr val="C21C1F"/>
                </a:solidFill>
                <a:latin typeface="Cinzel Decorative"/>
              </a:rPr>
              <a:t>La terrasse supérieure</a:t>
            </a:r>
            <a:endParaRPr lang="fr-FR" b="1" i="0" dirty="0">
              <a:solidFill>
                <a:srgbClr val="C21C1F"/>
              </a:solidFill>
              <a:effectLst/>
              <a:latin typeface="Cinzel Decorative"/>
            </a:endParaRPr>
          </a:p>
        </p:txBody>
      </p:sp>
    </p:spTree>
    <p:extLst>
      <p:ext uri="{BB962C8B-B14F-4D97-AF65-F5344CB8AC3E}">
        <p14:creationId xmlns:p14="http://schemas.microsoft.com/office/powerpoint/2010/main" val="309097939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6" name="Image 5"/>
          <p:cNvPicPr>
            <a:picLocks noChangeAspect="1"/>
          </p:cNvPicPr>
          <p:nvPr/>
        </p:nvPicPr>
        <p:blipFill>
          <a:blip r:embed="rId3"/>
          <a:stretch>
            <a:fillRect/>
          </a:stretch>
        </p:blipFill>
        <p:spPr>
          <a:xfrm>
            <a:off x="1177448" y="0"/>
            <a:ext cx="9837106" cy="6858000"/>
          </a:xfrm>
          <a:prstGeom prst="rect">
            <a:avLst/>
          </a:prstGeom>
        </p:spPr>
      </p:pic>
      <p:sp>
        <p:nvSpPr>
          <p:cNvPr id="7" name="Rectangle 6"/>
          <p:cNvSpPr/>
          <p:nvPr/>
        </p:nvSpPr>
        <p:spPr>
          <a:xfrm>
            <a:off x="4174731" y="1716159"/>
            <a:ext cx="3516860" cy="369332"/>
          </a:xfrm>
          <a:prstGeom prst="rect">
            <a:avLst/>
          </a:prstGeom>
        </p:spPr>
        <p:txBody>
          <a:bodyPr wrap="none">
            <a:spAutoFit/>
          </a:bodyPr>
          <a:lstStyle/>
          <a:p>
            <a:r>
              <a:rPr lang="fr-FR" dirty="0"/>
              <a:t>Les terrasses s’ouvrent sur l’horizon</a:t>
            </a:r>
          </a:p>
        </p:txBody>
      </p:sp>
    </p:spTree>
    <p:extLst>
      <p:ext uri="{BB962C8B-B14F-4D97-AF65-F5344CB8AC3E}">
        <p14:creationId xmlns:p14="http://schemas.microsoft.com/office/powerpoint/2010/main" val="302738963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brightnessContrast contrast="-40000"/>
                    </a14:imgEffect>
                  </a14:imgLayer>
                </a14:imgProps>
              </a:ext>
            </a:extLst>
          </a:blip>
          <a:stretch>
            <a:fillRect/>
          </a:stretch>
        </p:blipFill>
        <p:spPr>
          <a:xfrm>
            <a:off x="1177447" y="0"/>
            <a:ext cx="4784942" cy="6858000"/>
          </a:xfrm>
          <a:prstGeom prst="rect">
            <a:avLst/>
          </a:prstGeom>
        </p:spPr>
      </p:pic>
      <p:pic>
        <p:nvPicPr>
          <p:cNvPr id="4" name="Image 3"/>
          <p:cNvPicPr>
            <a:picLocks noChangeAspect="1"/>
          </p:cNvPicPr>
          <p:nvPr/>
        </p:nvPicPr>
        <p:blipFill rotWithShape="1">
          <a:blip r:embed="rId4"/>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4"/>
          <a:srcRect r="90342"/>
          <a:stretch/>
        </p:blipFill>
        <p:spPr>
          <a:xfrm>
            <a:off x="0" y="0"/>
            <a:ext cx="1177447"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013803" y="857250"/>
            <a:ext cx="6858000" cy="5143500"/>
          </a:xfrm>
          <a:prstGeom prst="rect">
            <a:avLst/>
          </a:prstGeom>
        </p:spPr>
      </p:pic>
      <p:sp>
        <p:nvSpPr>
          <p:cNvPr id="2" name="Rectangle 1"/>
          <p:cNvSpPr/>
          <p:nvPr/>
        </p:nvSpPr>
        <p:spPr>
          <a:xfrm>
            <a:off x="9332365" y="6175425"/>
            <a:ext cx="1513941" cy="369332"/>
          </a:xfrm>
          <a:prstGeom prst="rect">
            <a:avLst/>
          </a:prstGeom>
        </p:spPr>
        <p:txBody>
          <a:bodyPr wrap="none">
            <a:spAutoFit/>
          </a:bodyPr>
          <a:lstStyle/>
          <a:p>
            <a:r>
              <a:rPr lang="fr-FR" dirty="0"/>
              <a:t>La Préhistoire </a:t>
            </a:r>
          </a:p>
        </p:txBody>
      </p:sp>
      <p:sp>
        <p:nvSpPr>
          <p:cNvPr id="6" name="Rectangle 5"/>
          <p:cNvSpPr/>
          <p:nvPr/>
        </p:nvSpPr>
        <p:spPr>
          <a:xfrm>
            <a:off x="1345694" y="525473"/>
            <a:ext cx="6096000" cy="646331"/>
          </a:xfrm>
          <a:prstGeom prst="rect">
            <a:avLst/>
          </a:prstGeom>
        </p:spPr>
        <p:txBody>
          <a:bodyPr>
            <a:spAutoFit/>
          </a:bodyPr>
          <a:lstStyle/>
          <a:p>
            <a:r>
              <a:rPr lang="fr-FR" b="1" dirty="0"/>
              <a:t>Les quatre grandes périodes d’occupation </a:t>
            </a:r>
            <a:endParaRPr lang="fr-FR" b="1" dirty="0" smtClean="0"/>
          </a:p>
          <a:p>
            <a:r>
              <a:rPr lang="fr-FR" b="1" dirty="0" smtClean="0"/>
              <a:t>de </a:t>
            </a:r>
            <a:r>
              <a:rPr lang="fr-FR" b="1" dirty="0"/>
              <a:t>la falaise de </a:t>
            </a:r>
            <a:r>
              <a:rPr lang="fr-FR" b="1" dirty="0" err="1"/>
              <a:t>Reignac</a:t>
            </a:r>
            <a:endParaRPr lang="fr-FR" b="1" dirty="0"/>
          </a:p>
        </p:txBody>
      </p:sp>
      <p:sp>
        <p:nvSpPr>
          <p:cNvPr id="7" name="Rectangle 6"/>
          <p:cNvSpPr/>
          <p:nvPr/>
        </p:nvSpPr>
        <p:spPr>
          <a:xfrm>
            <a:off x="1345694" y="1171804"/>
            <a:ext cx="4357112" cy="5632311"/>
          </a:xfrm>
          <a:prstGeom prst="rect">
            <a:avLst/>
          </a:prstGeom>
        </p:spPr>
        <p:txBody>
          <a:bodyPr wrap="square">
            <a:spAutoFit/>
          </a:bodyPr>
          <a:lstStyle/>
          <a:p>
            <a:r>
              <a:rPr lang="fr-FR" sz="2000" b="1" dirty="0"/>
              <a:t>L’histoire connue de </a:t>
            </a:r>
            <a:r>
              <a:rPr lang="fr-FR" sz="2000" b="1" dirty="0" err="1"/>
              <a:t>Reignac</a:t>
            </a:r>
            <a:r>
              <a:rPr lang="fr-FR" sz="2000" b="1" dirty="0"/>
              <a:t> commence il y a 20 000 ans... A l’image de nombreux escarpements de la vallée de la Vézère – dont la Roque </a:t>
            </a:r>
            <a:r>
              <a:rPr lang="fr-FR" sz="2000" b="1" dirty="0" smtClean="0"/>
              <a:t>Saint Christophe </a:t>
            </a:r>
            <a:r>
              <a:rPr lang="fr-FR" sz="2000" b="1" dirty="0"/>
              <a:t>et les sites éponymes du Moustier et de la Madeleine, pour ne citer que ceux jouissant d’une renommée mondiale – les lieux sont choisis dès cette époque par nos lointains ancêtres pour leur situation idéale. La vallée est propice au passage du grand gibier, les poissons migrateurs remontent la Vézère pour aller frayer plus près de sa source et, face au soleil couchant, la falaise offre des refuges naturels contre les grands carnivores et les rigueurs d’un climat bien plus rude qu’aujourd’hui. </a:t>
            </a:r>
          </a:p>
        </p:txBody>
      </p:sp>
    </p:spTree>
    <p:extLst>
      <p:ext uri="{BB962C8B-B14F-4D97-AF65-F5344CB8AC3E}">
        <p14:creationId xmlns:p14="http://schemas.microsoft.com/office/powerpoint/2010/main" val="1866388905"/>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8" name="Image 7"/>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1177447" y="0"/>
            <a:ext cx="4784942" cy="6858000"/>
          </a:xfrm>
          <a:prstGeom prst="rect">
            <a:avLst/>
          </a:prstGeom>
        </p:spPr>
      </p:pic>
      <p:pic>
        <p:nvPicPr>
          <p:cNvPr id="2" name="Imag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013803" y="857250"/>
            <a:ext cx="6858000" cy="5143500"/>
          </a:xfrm>
          <a:prstGeom prst="rect">
            <a:avLst/>
          </a:prstGeom>
        </p:spPr>
      </p:pic>
      <p:sp>
        <p:nvSpPr>
          <p:cNvPr id="7" name="Rectangle 6"/>
          <p:cNvSpPr/>
          <p:nvPr/>
        </p:nvSpPr>
        <p:spPr>
          <a:xfrm>
            <a:off x="1379951" y="1228398"/>
            <a:ext cx="4379934" cy="4401205"/>
          </a:xfrm>
          <a:prstGeom prst="rect">
            <a:avLst/>
          </a:prstGeom>
        </p:spPr>
        <p:txBody>
          <a:bodyPr wrap="square">
            <a:spAutoFit/>
          </a:bodyPr>
          <a:lstStyle/>
          <a:p>
            <a:r>
              <a:rPr lang="fr-FR" sz="2000" b="1" dirty="0"/>
              <a:t>Dès l’Âge du Fer, vers 750 avant Jésus-Christ, et comme l’avaient fait leurs prédécesseurs du Magdalénien, les hommes vont profiter des refuges de la falaise pour garantir leur survie. Un premier repaire troglodytique prenait ainsi place sur les deux terrasses supérieures et dans la grotte principale. Au regard des profondes empreintes laissées dans la roche, on peut aujourd’hui imaginer sans mal les différents aménagements construits au fil des siècles et comment s’organisait la vie dans le « château » originel. </a:t>
            </a:r>
          </a:p>
        </p:txBody>
      </p:sp>
    </p:spTree>
    <p:extLst>
      <p:ext uri="{BB962C8B-B14F-4D97-AF65-F5344CB8AC3E}">
        <p14:creationId xmlns:p14="http://schemas.microsoft.com/office/powerpoint/2010/main" val="2631582814"/>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8" name="Image 7"/>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1177447" y="0"/>
            <a:ext cx="4784942" cy="6858000"/>
          </a:xfrm>
          <a:prstGeom prst="rect">
            <a:avLst/>
          </a:prstGeom>
        </p:spPr>
      </p:pic>
      <p:sp>
        <p:nvSpPr>
          <p:cNvPr id="9" name="Rectangle 8"/>
          <p:cNvSpPr/>
          <p:nvPr/>
        </p:nvSpPr>
        <p:spPr>
          <a:xfrm>
            <a:off x="1436840" y="794800"/>
            <a:ext cx="4434213" cy="5324535"/>
          </a:xfrm>
          <a:prstGeom prst="rect">
            <a:avLst/>
          </a:prstGeom>
        </p:spPr>
        <p:txBody>
          <a:bodyPr wrap="square">
            <a:spAutoFit/>
          </a:bodyPr>
          <a:lstStyle/>
          <a:p>
            <a:r>
              <a:rPr lang="fr-FR" sz="2000" b="1" dirty="0"/>
              <a:t>Durant plus de 1 500 ans et jusqu’à la fin du XVe siècle, le Périgord prend part aux grands conflits de ce monde et en subit les conséquences. Invasions barbares, révoltes, pillages, meurtres et contestations des pouvoirs en place alternent avec les épidémies de peste noire et les famines. Le pays est alors livré aux troupes ennemies lors de la guerre de Cent Ans, pendant que les pillards et bandits de grands chemins poursuivent, en tout temps, leurs exactions. La vallée est à feu et à sang... Des populations entières sont massacrées, les récoltes sont brûlées et chaque place forte devient l’objet de sièges et d’assauts acharnés.</a:t>
            </a:r>
          </a:p>
        </p:txBody>
      </p:sp>
      <p:pic>
        <p:nvPicPr>
          <p:cNvPr id="10" name="Imag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013803" y="857250"/>
            <a:ext cx="6858000" cy="5143500"/>
          </a:xfrm>
          <a:prstGeom prst="rect">
            <a:avLst/>
          </a:prstGeom>
        </p:spPr>
      </p:pic>
      <p:sp>
        <p:nvSpPr>
          <p:cNvPr id="11" name="Rectangle 10"/>
          <p:cNvSpPr/>
          <p:nvPr/>
        </p:nvSpPr>
        <p:spPr>
          <a:xfrm>
            <a:off x="8903436" y="6119335"/>
            <a:ext cx="1493166" cy="369332"/>
          </a:xfrm>
          <a:prstGeom prst="rect">
            <a:avLst/>
          </a:prstGeom>
        </p:spPr>
        <p:txBody>
          <a:bodyPr wrap="none">
            <a:spAutoFit/>
          </a:bodyPr>
          <a:lstStyle/>
          <a:p>
            <a:r>
              <a:rPr lang="fr-FR" dirty="0"/>
              <a:t>Le Moyen âge</a:t>
            </a:r>
          </a:p>
        </p:txBody>
      </p:sp>
    </p:spTree>
    <p:extLst>
      <p:ext uri="{BB962C8B-B14F-4D97-AF65-F5344CB8AC3E}">
        <p14:creationId xmlns:p14="http://schemas.microsoft.com/office/powerpoint/2010/main" val="1300584026"/>
      </p:ext>
    </p:extLst>
  </p:cSld>
  <p:clrMapOvr>
    <a:masterClrMapping/>
  </p:clrMapOvr>
  <mc:AlternateContent xmlns:mc="http://schemas.openxmlformats.org/markup-compatibility/2006" xmlns:p14="http://schemas.microsoft.com/office/powerpoint/2010/main">
    <mc:Choice Requires="p14">
      <p:transition spd="slow" p14:dur="2000" advTm="28000"/>
    </mc:Choice>
    <mc:Fallback xmlns="">
      <p:transition spd="slow" advTm="28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sp>
        <p:nvSpPr>
          <p:cNvPr id="3" name="Rectangle 2"/>
          <p:cNvSpPr/>
          <p:nvPr/>
        </p:nvSpPr>
        <p:spPr>
          <a:xfrm>
            <a:off x="9019794" y="6012586"/>
            <a:ext cx="1592872" cy="369332"/>
          </a:xfrm>
          <a:prstGeom prst="rect">
            <a:avLst/>
          </a:prstGeom>
        </p:spPr>
        <p:txBody>
          <a:bodyPr wrap="none">
            <a:spAutoFit/>
          </a:bodyPr>
          <a:lstStyle/>
          <a:p>
            <a:r>
              <a:rPr lang="fr-FR" dirty="0"/>
              <a:t>La Renaissance</a:t>
            </a:r>
          </a:p>
        </p:txBody>
      </p:sp>
      <p:pic>
        <p:nvPicPr>
          <p:cNvPr id="8" name="Image 7"/>
          <p:cNvPicPr>
            <a:picLocks noChangeAspect="1"/>
          </p:cNvPicPr>
          <p:nvPr/>
        </p:nvPicPr>
        <p:blipFill>
          <a:blip r:embed="rId3">
            <a:duotone>
              <a:schemeClr val="accent3">
                <a:shade val="45000"/>
                <a:satMod val="135000"/>
              </a:schemeClr>
              <a:prstClr val="white"/>
            </a:duotone>
            <a:extLst>
              <a:ext uri="{BEBA8EAE-BF5A-486C-A8C5-ECC9F3942E4B}">
                <a14:imgProps xmlns:a14="http://schemas.microsoft.com/office/drawing/2010/main">
                  <a14:imgLayer r:embed="rId4">
                    <a14:imgEffect>
                      <a14:brightnessContrast contrast="-40000"/>
                    </a14:imgEffect>
                  </a14:imgLayer>
                </a14:imgProps>
              </a:ext>
            </a:extLst>
          </a:blip>
          <a:stretch>
            <a:fillRect/>
          </a:stretch>
        </p:blipFill>
        <p:spPr>
          <a:xfrm>
            <a:off x="1177447" y="0"/>
            <a:ext cx="4784942" cy="6858000"/>
          </a:xfrm>
          <a:prstGeom prst="rect">
            <a:avLst/>
          </a:prstGeom>
        </p:spPr>
      </p:pic>
      <p:sp>
        <p:nvSpPr>
          <p:cNvPr id="9" name="Rectangle 8"/>
          <p:cNvSpPr/>
          <p:nvPr/>
        </p:nvSpPr>
        <p:spPr>
          <a:xfrm>
            <a:off x="1397176" y="596772"/>
            <a:ext cx="4341829" cy="6247864"/>
          </a:xfrm>
          <a:prstGeom prst="rect">
            <a:avLst/>
          </a:prstGeom>
        </p:spPr>
        <p:txBody>
          <a:bodyPr wrap="square">
            <a:spAutoFit/>
          </a:bodyPr>
          <a:lstStyle/>
          <a:p>
            <a:r>
              <a:rPr lang="fr-FR" sz="2000" b="1" dirty="0"/>
              <a:t>La Renaissance n’apporte qu’une quiétude relative dans la vallée. Après les puissantes fortifications adossées à la falaise pendant le Moyen-âge, </a:t>
            </a:r>
            <a:r>
              <a:rPr lang="fr-FR" sz="2000" b="1" dirty="0" err="1"/>
              <a:t>Reignac</a:t>
            </a:r>
            <a:r>
              <a:rPr lang="fr-FR" sz="2000" b="1" dirty="0"/>
              <a:t> arbore désormais une configuration plus accueillante. Dans l’embrasure de la fenêtre située à l’extrême droite de la façade, au centre d’un cartouche surmonté de fleurs de lys en ses angles supérieurs, les hommes de l’art ont gravé une date : 1508. Aucun doute ne subsiste donc quant à la date de l’ouverture des baies à </a:t>
            </a:r>
            <a:r>
              <a:rPr lang="fr-FR" sz="2000" b="1" dirty="0" smtClean="0"/>
              <a:t>meneaux. </a:t>
            </a:r>
            <a:r>
              <a:rPr lang="fr-FR" sz="2000" b="1" dirty="0"/>
              <a:t>Adoucie par la disposition </a:t>
            </a:r>
            <a:r>
              <a:rPr lang="fr-FR" sz="2000" b="1" dirty="0" smtClean="0"/>
              <a:t>harmonieuse </a:t>
            </a:r>
            <a:r>
              <a:rPr lang="fr-FR" sz="2000" b="1" dirty="0"/>
              <a:t>de nombreuses baies à meneaux, la grande bâtisse est pourtant toujours sur la défensive. Meurtrières et corbeaux de mâchicoulis surplombent encore les portes... </a:t>
            </a:r>
          </a:p>
        </p:txBody>
      </p:sp>
      <p:pic>
        <p:nvPicPr>
          <p:cNvPr id="10" name="Imag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6200000">
            <a:off x="5013803" y="857250"/>
            <a:ext cx="6858000" cy="5143500"/>
          </a:xfrm>
          <a:prstGeom prst="rect">
            <a:avLst/>
          </a:prstGeom>
        </p:spPr>
      </p:pic>
      <p:sp>
        <p:nvSpPr>
          <p:cNvPr id="11" name="Rectangle 10"/>
          <p:cNvSpPr/>
          <p:nvPr/>
        </p:nvSpPr>
        <p:spPr>
          <a:xfrm>
            <a:off x="9002678" y="6304003"/>
            <a:ext cx="1668855" cy="369332"/>
          </a:xfrm>
          <a:prstGeom prst="rect">
            <a:avLst/>
          </a:prstGeom>
        </p:spPr>
        <p:txBody>
          <a:bodyPr wrap="none">
            <a:spAutoFit/>
          </a:bodyPr>
          <a:lstStyle/>
          <a:p>
            <a:r>
              <a:rPr lang="fr-FR" b="1" dirty="0"/>
              <a:t>La Renaissance </a:t>
            </a:r>
            <a:endParaRPr lang="fr-FR" dirty="0"/>
          </a:p>
        </p:txBody>
      </p:sp>
    </p:spTree>
    <p:extLst>
      <p:ext uri="{BB962C8B-B14F-4D97-AF65-F5344CB8AC3E}">
        <p14:creationId xmlns:p14="http://schemas.microsoft.com/office/powerpoint/2010/main" val="4070319356"/>
      </p:ext>
    </p:extLst>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5013803" y="857250"/>
            <a:ext cx="6858000" cy="5143500"/>
          </a:xfrm>
          <a:prstGeom prst="rect">
            <a:avLst/>
          </a:prstGeom>
        </p:spPr>
      </p:pic>
      <p:pic>
        <p:nvPicPr>
          <p:cNvPr id="7" name="Image 6"/>
          <p:cNvPicPr>
            <a:picLocks noChangeAspect="1"/>
          </p:cNvPicPr>
          <p:nvPr/>
        </p:nvPicPr>
        <p:blipFill>
          <a:blip r:embed="rId4">
            <a:duotone>
              <a:schemeClr val="accent3">
                <a:shade val="45000"/>
                <a:satMod val="135000"/>
              </a:schemeClr>
              <a:prstClr val="white"/>
            </a:duotone>
            <a:extLst>
              <a:ext uri="{BEBA8EAE-BF5A-486C-A8C5-ECC9F3942E4B}">
                <a14:imgProps xmlns:a14="http://schemas.microsoft.com/office/drawing/2010/main">
                  <a14:imgLayer r:embed="rId5">
                    <a14:imgEffect>
                      <a14:brightnessContrast contrast="-40000"/>
                    </a14:imgEffect>
                  </a14:imgLayer>
                </a14:imgProps>
              </a:ext>
            </a:extLst>
          </a:blip>
          <a:stretch>
            <a:fillRect/>
          </a:stretch>
        </p:blipFill>
        <p:spPr>
          <a:xfrm>
            <a:off x="1177447" y="0"/>
            <a:ext cx="4784942" cy="6858000"/>
          </a:xfrm>
          <a:prstGeom prst="rect">
            <a:avLst/>
          </a:prstGeom>
        </p:spPr>
      </p:pic>
      <p:sp>
        <p:nvSpPr>
          <p:cNvPr id="3" name="Rectangle 2"/>
          <p:cNvSpPr/>
          <p:nvPr/>
        </p:nvSpPr>
        <p:spPr>
          <a:xfrm>
            <a:off x="1281830" y="197345"/>
            <a:ext cx="4589223" cy="6463308"/>
          </a:xfrm>
          <a:prstGeom prst="rect">
            <a:avLst/>
          </a:prstGeom>
        </p:spPr>
        <p:txBody>
          <a:bodyPr wrap="square">
            <a:spAutoFit/>
          </a:bodyPr>
          <a:lstStyle/>
          <a:p>
            <a:r>
              <a:rPr lang="fr-FR" b="1" dirty="0" smtClean="0"/>
              <a:t>A la </a:t>
            </a:r>
            <a:r>
              <a:rPr lang="fr-FR" b="1" dirty="0"/>
              <a:t>fin du XIX e siècle. Blanche-Louise, leur fille devenue par mariage comtesse de </a:t>
            </a:r>
            <a:r>
              <a:rPr lang="fr-FR" b="1" dirty="0" err="1"/>
              <a:t>Monspey</a:t>
            </a:r>
            <a:r>
              <a:rPr lang="fr-FR" b="1" dirty="0"/>
              <a:t>, hérite de </a:t>
            </a:r>
            <a:r>
              <a:rPr lang="fr-FR" b="1" dirty="0" err="1"/>
              <a:t>Reignac</a:t>
            </a:r>
            <a:r>
              <a:rPr lang="fr-FR" b="1" dirty="0"/>
              <a:t> qu’elle léguera à sa mort (1913) à ses descendantes. Après avoir épousé le comte de </a:t>
            </a:r>
            <a:r>
              <a:rPr lang="fr-FR" b="1" dirty="0" err="1"/>
              <a:t>Thy</a:t>
            </a:r>
            <a:r>
              <a:rPr lang="fr-FR" b="1" dirty="0"/>
              <a:t> de Milly, Yolande de </a:t>
            </a:r>
            <a:r>
              <a:rPr lang="fr-FR" b="1" dirty="0" err="1"/>
              <a:t>Monspey</a:t>
            </a:r>
            <a:r>
              <a:rPr lang="fr-FR" b="1" dirty="0"/>
              <a:t> vend le domaine en 1952 au Dr Hulin, stomatologue. Ce dernier le cèdera douze ans plus tard à la ville de Bordeaux, qui y fait alors conduire des recherches archéologiques sous la direction du préhistorien Alain </a:t>
            </a:r>
            <a:r>
              <a:rPr lang="fr-FR" b="1" dirty="0" err="1"/>
              <a:t>Roussot</a:t>
            </a:r>
            <a:r>
              <a:rPr lang="fr-FR" b="1" dirty="0"/>
              <a:t> jusqu’en 1977. Pourvu d’une alimentation en eau et en électricité, le site est alors régulièrement occupé par ce dernier et son équipe de fouilleurs avant de tomber dans un profond somme, Au printemps 2005, les vieilles pierres n’ont pratiquement pas vu âme qui vive depuis près de 30 ans mais créent à nouveau l’événement dans la vallée. La capitale aquitaine décide de se séparer de ce précieux témoignage du passé : </a:t>
            </a:r>
            <a:r>
              <a:rPr lang="fr-FR" b="1" dirty="0" err="1"/>
              <a:t>Reignac</a:t>
            </a:r>
            <a:r>
              <a:rPr lang="fr-FR" b="1" dirty="0"/>
              <a:t> est racheté par un Périgourdin passionné d’archéologie et de troglodytisme</a:t>
            </a:r>
          </a:p>
        </p:txBody>
      </p:sp>
    </p:spTree>
    <p:extLst>
      <p:ext uri="{BB962C8B-B14F-4D97-AF65-F5344CB8AC3E}">
        <p14:creationId xmlns:p14="http://schemas.microsoft.com/office/powerpoint/2010/main" val="1376765763"/>
      </p:ext>
    </p:extLst>
  </p:cSld>
  <p:clrMapOvr>
    <a:masterClrMapping/>
  </p:clrMapOvr>
  <mc:AlternateContent xmlns:mc="http://schemas.openxmlformats.org/markup-compatibility/2006" xmlns:p14="http://schemas.microsoft.com/office/powerpoint/2010/main">
    <mc:Choice Requires="p14">
      <p:transition spd="slow" p14:dur="2000" advTm="36000"/>
    </mc:Choice>
    <mc:Fallback xmlns="">
      <p:transition spd="slow" advTm="36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8580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22918" y="381000"/>
            <a:ext cx="2286000" cy="3048000"/>
          </a:xfrm>
          <a:prstGeom prst="rect">
            <a:avLst/>
          </a:prstGeom>
        </p:spPr>
      </p:pic>
      <p:pic>
        <p:nvPicPr>
          <p:cNvPr id="8" name="Imag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6000" y="381000"/>
            <a:ext cx="2286000" cy="3048000"/>
          </a:xfrm>
          <a:prstGeom prst="rect">
            <a:avLst/>
          </a:prstGeom>
        </p:spPr>
      </p:pic>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29016" y="3664907"/>
            <a:ext cx="1711960" cy="3048000"/>
          </a:xfrm>
          <a:prstGeom prst="rect">
            <a:avLst/>
          </a:prstGeom>
        </p:spPr>
      </p:pic>
      <p:pic>
        <p:nvPicPr>
          <p:cNvPr id="11" name="Imag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12623" y="381000"/>
            <a:ext cx="2286000" cy="3048000"/>
          </a:xfrm>
          <a:prstGeom prst="rect">
            <a:avLst/>
          </a:prstGeom>
        </p:spPr>
      </p:pic>
      <p:pic>
        <p:nvPicPr>
          <p:cNvPr id="12" name="Image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681608" y="381000"/>
            <a:ext cx="2286000" cy="3048000"/>
          </a:xfrm>
          <a:prstGeom prst="rect">
            <a:avLst/>
          </a:prstGeom>
        </p:spPr>
      </p:pic>
      <p:pic>
        <p:nvPicPr>
          <p:cNvPr id="13" name="Image 12"/>
          <p:cNvPicPr>
            <a:picLocks noChangeAspect="1"/>
          </p:cNvPicPr>
          <p:nvPr/>
        </p:nvPicPr>
        <p:blipFill rotWithShape="1">
          <a:blip r:embed="rId8">
            <a:extLst>
              <a:ext uri="{28A0092B-C50C-407E-A947-70E740481C1C}">
                <a14:useLocalDpi xmlns:a14="http://schemas.microsoft.com/office/drawing/2010/main" val="0"/>
              </a:ext>
            </a:extLst>
          </a:blip>
          <a:srcRect l="12668"/>
          <a:stretch/>
        </p:blipFill>
        <p:spPr>
          <a:xfrm>
            <a:off x="8862618" y="3619500"/>
            <a:ext cx="1996404" cy="3048000"/>
          </a:xfrm>
          <a:prstGeom prst="rect">
            <a:avLst/>
          </a:prstGeom>
        </p:spPr>
      </p:pic>
      <p:pic>
        <p:nvPicPr>
          <p:cNvPr id="14" name="Image 13"/>
          <p:cNvPicPr>
            <a:picLocks noChangeAspect="1"/>
          </p:cNvPicPr>
          <p:nvPr/>
        </p:nvPicPr>
        <p:blipFill rotWithShape="1">
          <a:blip r:embed="rId9">
            <a:extLst>
              <a:ext uri="{28A0092B-C50C-407E-A947-70E740481C1C}">
                <a14:useLocalDpi xmlns:a14="http://schemas.microsoft.com/office/drawing/2010/main" val="0"/>
              </a:ext>
            </a:extLst>
          </a:blip>
          <a:srcRect l="11159"/>
          <a:stretch/>
        </p:blipFill>
        <p:spPr>
          <a:xfrm>
            <a:off x="6777088" y="3647684"/>
            <a:ext cx="2030921" cy="3048000"/>
          </a:xfrm>
          <a:prstGeom prst="rect">
            <a:avLst/>
          </a:prstGeom>
        </p:spPr>
      </p:pic>
      <p:pic>
        <p:nvPicPr>
          <p:cNvPr id="15" name="Image 1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999752" y="3664907"/>
            <a:ext cx="1711960" cy="3048000"/>
          </a:xfrm>
          <a:prstGeom prst="rect">
            <a:avLst/>
          </a:prstGeom>
        </p:spPr>
      </p:pic>
      <p:pic>
        <p:nvPicPr>
          <p:cNvPr id="16" name="Image 15"/>
          <p:cNvPicPr>
            <a:picLocks noChangeAspect="1"/>
          </p:cNvPicPr>
          <p:nvPr/>
        </p:nvPicPr>
        <p:blipFill rotWithShape="1">
          <a:blip r:embed="rId11">
            <a:extLst>
              <a:ext uri="{28A0092B-C50C-407E-A947-70E740481C1C}">
                <a14:useLocalDpi xmlns:a14="http://schemas.microsoft.com/office/drawing/2010/main" val="0"/>
              </a:ext>
            </a:extLst>
          </a:blip>
          <a:srcRect r="14956"/>
          <a:stretch/>
        </p:blipFill>
        <p:spPr>
          <a:xfrm>
            <a:off x="4783346" y="3647684"/>
            <a:ext cx="1944110" cy="3048000"/>
          </a:xfrm>
          <a:prstGeom prst="rect">
            <a:avLst/>
          </a:prstGeom>
        </p:spPr>
      </p:pic>
    </p:spTree>
    <p:extLst>
      <p:ext uri="{BB962C8B-B14F-4D97-AF65-F5344CB8AC3E}">
        <p14:creationId xmlns:p14="http://schemas.microsoft.com/office/powerpoint/2010/main" val="3322448205"/>
      </p:ext>
    </p:extLst>
  </p:cSld>
  <p:clrMapOvr>
    <a:masterClrMapping/>
  </p:clrMapOvr>
  <mc:AlternateContent xmlns:mc="http://schemas.openxmlformats.org/markup-compatibility/2006" xmlns:p14="http://schemas.microsoft.com/office/powerpoint/2010/main">
    <mc:Choice Requires="p14">
      <p:transition spd="slow" p14:dur="2000" advTm="13000"/>
    </mc:Choice>
    <mc:Fallback xmlns="">
      <p:transition spd="slow" advTm="13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800" y="0"/>
            <a:ext cx="10058400" cy="6858000"/>
          </a:xfrm>
          <a:prstGeom prst="rect">
            <a:avLst/>
          </a:prstGeom>
        </p:spPr>
      </p:pic>
    </p:spTree>
    <p:extLst>
      <p:ext uri="{BB962C8B-B14F-4D97-AF65-F5344CB8AC3E}">
        <p14:creationId xmlns:p14="http://schemas.microsoft.com/office/powerpoint/2010/main" val="367182818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7447" y="0"/>
            <a:ext cx="9837106" cy="6858000"/>
          </a:xfrm>
          <a:prstGeom prst="rect">
            <a:avLst/>
          </a:prstGeom>
        </p:spPr>
      </p:pic>
    </p:spTree>
    <p:extLst>
      <p:ext uri="{BB962C8B-B14F-4D97-AF65-F5344CB8AC3E}">
        <p14:creationId xmlns:p14="http://schemas.microsoft.com/office/powerpoint/2010/main" val="1113439127"/>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0486" y="3511463"/>
            <a:ext cx="2449536" cy="304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03866" y="251564"/>
            <a:ext cx="4064000" cy="304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70278" y="240082"/>
            <a:ext cx="4064000" cy="3048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44569" y="3551128"/>
            <a:ext cx="4064000" cy="304800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87558" y="251564"/>
            <a:ext cx="1711960" cy="3048000"/>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00114" y="3511463"/>
            <a:ext cx="2286000" cy="3048000"/>
          </a:xfrm>
          <a:prstGeom prst="rect">
            <a:avLst/>
          </a:prstGeom>
        </p:spPr>
      </p:pic>
    </p:spTree>
    <p:extLst>
      <p:ext uri="{BB962C8B-B14F-4D97-AF65-F5344CB8AC3E}">
        <p14:creationId xmlns:p14="http://schemas.microsoft.com/office/powerpoint/2010/main" val="3483986988"/>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2" name="Image 1"/>
          <p:cNvPicPr>
            <a:picLocks noChangeAspect="1"/>
          </p:cNvPicPr>
          <p:nvPr/>
        </p:nvPicPr>
        <p:blipFill>
          <a:blip r:embed="rId3" cstate="print">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177447" y="0"/>
            <a:ext cx="9837105" cy="6858000"/>
          </a:xfrm>
          <a:prstGeom prst="rect">
            <a:avLst/>
          </a:prstGeom>
        </p:spPr>
      </p:pic>
      <p:sp>
        <p:nvSpPr>
          <p:cNvPr id="3" name="Rectangle 2"/>
          <p:cNvSpPr/>
          <p:nvPr/>
        </p:nvSpPr>
        <p:spPr>
          <a:xfrm>
            <a:off x="5014585" y="412739"/>
            <a:ext cx="6096000" cy="646331"/>
          </a:xfrm>
          <a:prstGeom prst="rect">
            <a:avLst/>
          </a:prstGeom>
        </p:spPr>
        <p:txBody>
          <a:bodyPr>
            <a:spAutoFit/>
          </a:bodyPr>
          <a:lstStyle/>
          <a:p>
            <a:r>
              <a:rPr lang="fr-FR" b="1" dirty="0">
                <a:solidFill>
                  <a:schemeClr val="bg1"/>
                </a:solidFill>
                <a:latin typeface="Montserrat"/>
              </a:rPr>
              <a:t>la Torture (60 instruments authentiques) et faites votre devoir de mémoire.</a:t>
            </a:r>
            <a:endParaRPr lang="fr-FR" b="1" dirty="0">
              <a:solidFill>
                <a:schemeClr val="bg1"/>
              </a:solidFill>
            </a:endParaRPr>
          </a:p>
        </p:txBody>
      </p:sp>
    </p:spTree>
    <p:extLst>
      <p:ext uri="{BB962C8B-B14F-4D97-AF65-F5344CB8AC3E}">
        <p14:creationId xmlns:p14="http://schemas.microsoft.com/office/powerpoint/2010/main" val="481168496"/>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p:cNvPicPr>
            <a:picLocks noChangeAspect="1"/>
          </p:cNvPicPr>
          <p:nvPr/>
        </p:nvPicPr>
        <p:blipFill>
          <a:blip r:embed="rId2"/>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68013" y="381000"/>
            <a:ext cx="2286000" cy="304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1259" y="381000"/>
            <a:ext cx="2286000" cy="304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13966" y="381000"/>
            <a:ext cx="2286000" cy="3048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37987" y="381000"/>
            <a:ext cx="2286000" cy="3048000"/>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237987" y="3566787"/>
            <a:ext cx="2286000" cy="3048000"/>
          </a:xfrm>
          <a:prstGeom prst="rect">
            <a:avLst/>
          </a:prstGeom>
        </p:spPr>
      </p:pic>
      <p:pic>
        <p:nvPicPr>
          <p:cNvPr id="9" name="Imag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713966" y="3566787"/>
            <a:ext cx="2286000" cy="3048000"/>
          </a:xfrm>
          <a:prstGeom prst="rect">
            <a:avLst/>
          </a:prstGeom>
        </p:spPr>
      </p:pic>
      <p:pic>
        <p:nvPicPr>
          <p:cNvPr id="10" name="Image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221259" y="3566787"/>
            <a:ext cx="2286000" cy="3048000"/>
          </a:xfrm>
          <a:prstGeom prst="rect">
            <a:avLst/>
          </a:prstGeom>
        </p:spPr>
      </p:pic>
      <p:pic>
        <p:nvPicPr>
          <p:cNvPr id="11" name="Image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668013" y="3566787"/>
            <a:ext cx="2286000" cy="3048000"/>
          </a:xfrm>
          <a:prstGeom prst="rect">
            <a:avLst/>
          </a:prstGeom>
        </p:spPr>
      </p:pic>
    </p:spTree>
    <p:extLst>
      <p:ext uri="{BB962C8B-B14F-4D97-AF65-F5344CB8AC3E}">
        <p14:creationId xmlns:p14="http://schemas.microsoft.com/office/powerpoint/2010/main" val="441721235"/>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858000"/>
          </a:xfrm>
          <a:prstGeom prst="rect">
            <a:avLst/>
          </a:prstGeom>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7761" y="176408"/>
            <a:ext cx="2286000" cy="30480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22709" y="3517204"/>
            <a:ext cx="2286000" cy="3048000"/>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89007" y="216074"/>
            <a:ext cx="2286000" cy="3048000"/>
          </a:xfrm>
          <a:prstGeom prst="rect">
            <a:avLst/>
          </a:prstGeom>
        </p:spPr>
      </p:pic>
      <p:pic>
        <p:nvPicPr>
          <p:cNvPr id="6" name="Imag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796418" y="3517204"/>
            <a:ext cx="2286000" cy="3048000"/>
          </a:xfrm>
          <a:prstGeom prst="rect">
            <a:avLst/>
          </a:prstGeom>
        </p:spPr>
      </p:pic>
      <p:pic>
        <p:nvPicPr>
          <p:cNvPr id="7" name="Imag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592883" y="216074"/>
            <a:ext cx="2286000" cy="3048000"/>
          </a:xfrm>
          <a:prstGeom prst="rect">
            <a:avLst/>
          </a:prstGeom>
        </p:spPr>
      </p:pic>
      <p:pic>
        <p:nvPicPr>
          <p:cNvPr id="8" name="Image 7"/>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08273" y="3537037"/>
            <a:ext cx="4064000" cy="3048000"/>
          </a:xfrm>
          <a:prstGeom prst="rect">
            <a:avLst/>
          </a:prstGeom>
        </p:spPr>
      </p:pic>
      <p:pic>
        <p:nvPicPr>
          <p:cNvPr id="11" name="Image 10"/>
          <p:cNvPicPr>
            <a:picLocks noChangeAspect="1"/>
          </p:cNvPicPr>
          <p:nvPr/>
        </p:nvPicPr>
        <p:blipFill rotWithShape="1">
          <a:blip r:embed="rId9">
            <a:extLst>
              <a:ext uri="{28A0092B-C50C-407E-A947-70E740481C1C}">
                <a14:useLocalDpi xmlns:a14="http://schemas.microsoft.com/office/drawing/2010/main" val="0"/>
              </a:ext>
            </a:extLst>
          </a:blip>
          <a:srcRect l="8851"/>
          <a:stretch/>
        </p:blipFill>
        <p:spPr>
          <a:xfrm>
            <a:off x="1308273" y="216074"/>
            <a:ext cx="2083668" cy="3048000"/>
          </a:xfrm>
          <a:prstGeom prst="rect">
            <a:avLst/>
          </a:prstGeom>
        </p:spPr>
      </p:pic>
    </p:spTree>
    <p:extLst>
      <p:ext uri="{BB962C8B-B14F-4D97-AF65-F5344CB8AC3E}">
        <p14:creationId xmlns:p14="http://schemas.microsoft.com/office/powerpoint/2010/main" val="235915116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a:srcRect r="90342"/>
          <a:stretch/>
        </p:blipFill>
        <p:spPr>
          <a:xfrm>
            <a:off x="11014553" y="0"/>
            <a:ext cx="1177447" cy="6858000"/>
          </a:xfrm>
          <a:prstGeom prst="rect">
            <a:avLst/>
          </a:prstGeom>
        </p:spPr>
      </p:pic>
      <p:pic>
        <p:nvPicPr>
          <p:cNvPr id="5" name="Image 4"/>
          <p:cNvPicPr>
            <a:picLocks noChangeAspect="1"/>
          </p:cNvPicPr>
          <p:nvPr/>
        </p:nvPicPr>
        <p:blipFill rotWithShape="1">
          <a:blip r:embed="rId2"/>
          <a:srcRect r="90342"/>
          <a:stretch/>
        </p:blipFill>
        <p:spPr>
          <a:xfrm>
            <a:off x="0" y="0"/>
            <a:ext cx="1177447" cy="6858000"/>
          </a:xfrm>
          <a:prstGeom prst="rect">
            <a:avLst/>
          </a:prstGeom>
        </p:spPr>
      </p:pic>
      <p:pic>
        <p:nvPicPr>
          <p:cNvPr id="2" name="Image 1"/>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177447" y="0"/>
            <a:ext cx="9837105" cy="6858000"/>
          </a:xfrm>
          <a:prstGeom prst="rect">
            <a:avLst/>
          </a:prstGeom>
        </p:spPr>
      </p:pic>
    </p:spTree>
    <p:extLst>
      <p:ext uri="{BB962C8B-B14F-4D97-AF65-F5344CB8AC3E}">
        <p14:creationId xmlns:p14="http://schemas.microsoft.com/office/powerpoint/2010/main" val="389470817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stretch>
            <a:fillRect/>
          </a:stretch>
        </p:blipFill>
        <p:spPr>
          <a:xfrm>
            <a:off x="0" y="0"/>
            <a:ext cx="12192000" cy="6858000"/>
          </a:xfrm>
          <a:prstGeom prst="rect">
            <a:avLst/>
          </a:prstGeom>
        </p:spPr>
      </p:pic>
      <p:pic>
        <p:nvPicPr>
          <p:cNvPr id="4098" name="Picture 2" descr="Fichier:Gauvain .gif — Wikipéd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0362" y="1115545"/>
            <a:ext cx="2924219" cy="5428576"/>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LA LEGENDE DU ROI ARTHUR - Page 5"/>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303081" y="814438"/>
            <a:ext cx="4794222" cy="5729683"/>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570920" y="424324"/>
            <a:ext cx="2487514" cy="780458"/>
          </a:xfrm>
          <a:prstGeom prst="rect">
            <a:avLst/>
          </a:prstGeom>
        </p:spPr>
      </p:pic>
      <p:pic>
        <p:nvPicPr>
          <p:cNvPr id="4" name="Image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893516" y="393169"/>
            <a:ext cx="1298448" cy="1444752"/>
          </a:xfrm>
          <a:prstGeom prst="rect">
            <a:avLst/>
          </a:prstGeom>
        </p:spPr>
      </p:pic>
    </p:spTree>
    <p:extLst>
      <p:ext uri="{BB962C8B-B14F-4D97-AF65-F5344CB8AC3E}">
        <p14:creationId xmlns:p14="http://schemas.microsoft.com/office/powerpoint/2010/main" val="366998863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1000"/>
                                  </p:stCondLst>
                                  <p:childTnLst>
                                    <p:set>
                                      <p:cBhvr rctx="PPT">
                                        <p:cTn id="6" dur="indefinite"/>
                                        <p:tgtEl>
                                          <p:spTgt spid="4098"/>
                                        </p:tgtEl>
                                        <p:attrNameLst>
                                          <p:attrName>style.opacity</p:attrName>
                                        </p:attrNameLst>
                                      </p:cBhvr>
                                      <p:to>
                                        <p:strVal val="0.25"/>
                                      </p:to>
                                    </p:set>
                                    <p:animEffect filter="image" prLst="opacity: 0.25">
                                      <p:cBhvr rctx="IE">
                                        <p:cTn id="7" dur="indefinite"/>
                                        <p:tgtEl>
                                          <p:spTgt spid="4098"/>
                                        </p:tgtEl>
                                      </p:cBhvr>
                                    </p:animEffect>
                                  </p:childTnLst>
                                  <p:subTnLst>
                                    <p:set>
                                      <p:cBhvr override="childStyle">
                                        <p:cTn dur="1" fill="hold" display="0" masterRel="sameClick" afterEffect="1">
                                          <p:stCondLst>
                                            <p:cond evt="end" delay="0">
                                              <p:tn val="5"/>
                                            </p:cond>
                                          </p:stCondLst>
                                        </p:cTn>
                                        <p:tgtEl>
                                          <p:spTgt spid="4098"/>
                                        </p:tgtEl>
                                        <p:attrNameLst>
                                          <p:attrName>style.visibility</p:attrName>
                                        </p:attrNameLst>
                                      </p:cBhvr>
                                      <p:to>
                                        <p:strVal val="hidden"/>
                                      </p:to>
                                    </p:set>
                                  </p:subTnLst>
                                </p:cTn>
                              </p:par>
                              <p:par>
                                <p:cTn id="8" presetID="35" presetClass="path" presetSubtype="0" accel="50000" decel="50000" fill="hold" nodeType="withEffect">
                                  <p:stCondLst>
                                    <p:cond delay="1000"/>
                                  </p:stCondLst>
                                  <p:childTnLst>
                                    <p:animMotion origin="layout" path="M -1.66667E-6 -2.59259E-6 L -0.25 -2.59259E-6 " pathEditMode="relative" rAng="0" ptsTypes="AA">
                                      <p:cBhvr>
                                        <p:cTn id="9" dur="2000" fill="hold"/>
                                        <p:tgtEl>
                                          <p:spTgt spid="4102"/>
                                        </p:tgtEl>
                                        <p:attrNameLst>
                                          <p:attrName>ppt_x</p:attrName>
                                          <p:attrName>ppt_y</p:attrName>
                                        </p:attrNameLst>
                                      </p:cBhvr>
                                      <p:rCtr x="-1250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382</TotalTime>
  <Words>877</Words>
  <Application>Microsoft Office PowerPoint</Application>
  <PresentationFormat>Grand écran</PresentationFormat>
  <Paragraphs>23</Paragraphs>
  <Slides>29</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29</vt:i4>
      </vt:variant>
    </vt:vector>
  </HeadingPairs>
  <TitlesOfParts>
    <vt:vector size="37" baseType="lpstr">
      <vt:lpstr>Arial</vt:lpstr>
      <vt:lpstr>athelas</vt:lpstr>
      <vt:lpstr>Calibri</vt:lpstr>
      <vt:lpstr>Calibri Light</vt:lpstr>
      <vt:lpstr>Cinzel Decorative</vt:lpstr>
      <vt:lpstr>Helvetica</vt:lpstr>
      <vt:lpstr>Montserrat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11</cp:revision>
  <dcterms:created xsi:type="dcterms:W3CDTF">2024-02-18T13:38:29Z</dcterms:created>
  <dcterms:modified xsi:type="dcterms:W3CDTF">2024-02-28T17:34:18Z</dcterms:modified>
</cp:coreProperties>
</file>