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4" r:id="rId3"/>
    <p:sldId id="265" r:id="rId4"/>
    <p:sldId id="262" r:id="rId5"/>
    <p:sldId id="282" r:id="rId6"/>
    <p:sldId id="268" r:id="rId7"/>
    <p:sldId id="278" r:id="rId8"/>
    <p:sldId id="272" r:id="rId9"/>
    <p:sldId id="259" r:id="rId10"/>
    <p:sldId id="260" r:id="rId11"/>
    <p:sldId id="261" r:id="rId12"/>
    <p:sldId id="263" r:id="rId13"/>
    <p:sldId id="267" r:id="rId14"/>
    <p:sldId id="283" r:id="rId15"/>
    <p:sldId id="280" r:id="rId16"/>
    <p:sldId id="264" r:id="rId17"/>
    <p:sldId id="266" r:id="rId18"/>
    <p:sldId id="279" r:id="rId19"/>
    <p:sldId id="269" r:id="rId20"/>
    <p:sldId id="271" r:id="rId21"/>
    <p:sldId id="258" r:id="rId22"/>
    <p:sldId id="273" r:id="rId23"/>
    <p:sldId id="270" r:id="rId24"/>
    <p:sldId id="274" r:id="rId25"/>
    <p:sldId id="257" r:id="rId26"/>
    <p:sldId id="256" r:id="rId27"/>
    <p:sldId id="275" r:id="rId28"/>
    <p:sldId id="277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5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2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688A6-B210-4DB8-F7C0-C052ADC28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CC79223-7BCD-483E-03CC-8ECC15980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4FE912-33B4-68D0-A626-5DAB64384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BB332A-7B2D-B748-C508-FE231414B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7276AA-FCE6-0DDF-8F0F-BFF7E0270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76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7BC12-8D3B-43C9-6692-D7BBEE3D0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420D4C-CAE3-63A8-B6F6-323F66AB9B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1968BA-4AC7-42C6-FA78-924176BC6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57696A-871C-A100-4972-3F11A34DE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EB95CF-2268-8AE5-BC66-0BF60F837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03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4C2622-9FDE-2162-DC3D-FED9DAEFE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4C394B-93F3-9E24-0B42-192CEDBAE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9D7F70-D504-4371-DFF1-2B8435C62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272710-2C55-5EAA-9A75-17AECF828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0BFAAD-AF3F-953E-9DCA-7B1A6EA15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59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5C342C-1250-98BB-C87C-C043FA336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75E0BC-7B0B-E087-2B7E-456CF7F3A6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3DEF06-1523-6FDA-F60F-5680FA5361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7EF2C87-7D61-8533-8C01-44015F7A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D70262-B47D-8A4C-5822-284DA6213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CD94A0-90F5-5EB0-3DC8-5CFBD6560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82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25667-858D-E5E2-785B-BC2BE475E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EB13E7-9BC3-8E4F-0B3D-A879208FA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CE3369-488B-6C95-B355-7AB8181B6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7B5B454-1471-BFA7-7989-3F530CA1B6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79BE8F4-DB6E-FC35-F314-F72B97E701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A9195BA-6BCD-C1B2-C9CD-244F7F526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4DB3BF2-2FBB-E3AC-F808-45A62CFD7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0ED838-3AD6-A6EB-B505-E2FD672AF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74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A82A5-E151-44D2-5695-C58E280A8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4F76C77-558D-69DB-779A-C3073A094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8CB0DD-885E-66EC-6654-BB6FE5AA4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88DC8EB-4C87-AB26-9287-244CA96D6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8128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4E83929-6288-D529-D1B6-B0FC304DF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CE69FA0-4B15-A4BA-2AE7-76FBA3312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5B698B-4E62-87F3-FCA1-8D684886C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01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E6706-B378-58D2-098B-B1D3B511E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1A436B-C6BE-EE85-FC7D-449E9FFB4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3F117D-009D-DBE6-D4A6-3D48560E1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157E36-CDB1-8F5C-0FCD-EC43C5B98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866DCE-9814-CFC5-C0C6-C43446559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9B49DD-33AA-426F-9E2D-0FFC1130C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09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8810A-AEE1-820C-44A7-8CFDA8DEA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82AE3D-4BFB-AF1F-F8F7-563CD13B2B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6F252DD-01E9-BDBE-7264-F4A47B41CA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506347-0016-5349-ACBB-521D71E6A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54C517-FFD7-E195-4F18-9098F5357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DB2878-A649-D077-7959-F99ABC57D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26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90148-7CCC-3238-9BD8-52D1695A0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3F8180B-6214-5CB9-C561-88E4C578A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92BB4B-1841-B8BB-92E7-2585981E2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33AFE7-D5C0-EBD6-9049-CB426F0F8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45602B-BEDC-8FDB-67C0-EA5867782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6C8035-AFB2-D4F3-A907-123DCAF5E7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20D67D-831D-8A8C-4783-5B977DD8E7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6516B2-EAA0-D0B2-416B-49E306513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9E3ABB-4B08-46CB-09CF-F65139397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60C097-1131-3464-04CA-0EC987D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304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8FCD69C-2E9A-9B29-6D12-9E7B69EAF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403106-3D33-F7A6-60E3-875AA725C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DDD7C2-E5EC-42CC-8C18-38D2E7F0F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3D03C-E6BD-4F8B-8DA4-45BF31F49465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BE7C13-9085-7873-11E4-74FDBC2C14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DF469D-E058-244D-3D25-9366CE525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6F1CE-B37A-4DA9-819A-4284246C23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01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27DB4D-A3B0-B790-9DDC-3AA1B3A32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3857" y="300989"/>
            <a:ext cx="4277532" cy="51848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D0451-B507-12A8-09A5-F216D9B17DE6}"/>
              </a:ext>
            </a:extLst>
          </p:cNvPr>
          <p:cNvSpPr/>
          <p:nvPr/>
        </p:nvSpPr>
        <p:spPr>
          <a:xfrm>
            <a:off x="1786596" y="5485877"/>
            <a:ext cx="85334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Lyre représentée dans l’Art</a:t>
            </a:r>
            <a:endParaRPr lang="fr-FR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3618AD7-FCFA-CCD1-08F8-569FECF00798}"/>
              </a:ext>
            </a:extLst>
          </p:cNvPr>
          <p:cNvSpPr txBox="1"/>
          <p:nvPr/>
        </p:nvSpPr>
        <p:spPr>
          <a:xfrm>
            <a:off x="4503420" y="6172290"/>
            <a:ext cx="8766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solidFill>
                  <a:srgbClr val="FFFF00"/>
                </a:solidFill>
              </a:rPr>
              <a:t>Par Lorient </a:t>
            </a:r>
          </a:p>
        </p:txBody>
      </p:sp>
    </p:spTree>
    <p:extLst>
      <p:ext uri="{BB962C8B-B14F-4D97-AF65-F5344CB8AC3E}">
        <p14:creationId xmlns:p14="http://schemas.microsoft.com/office/powerpoint/2010/main" val="1231763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  <p:sndAc>
          <p:stSnd loop="1">
            <p:snd r:embed="rId2" name="ERNESTO CORTAZAR - Dreamer (amazing piano music).wav"/>
          </p:stSnd>
        </p:sndAc>
      </p:transition>
    </mc:Choice>
    <mc:Fallback>
      <p:transition spd="slow" advClick="0" advTm="8000">
        <p:fade/>
        <p:sndAc>
          <p:stSnd loop="1">
            <p:snd r:embed="rId2" name="ERNESTO CORTAZAR - Dreamer (amaz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8288187-F18D-6884-B2F1-9A74662D24DF}"/>
              </a:ext>
            </a:extLst>
          </p:cNvPr>
          <p:cNvSpPr txBox="1"/>
          <p:nvPr/>
        </p:nvSpPr>
        <p:spPr>
          <a:xfrm>
            <a:off x="1717139" y="612844"/>
            <a:ext cx="97911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LYRE  INSTRUMENT A CORDES PINCEES PARRALLELES A LA TABLE D’HARMONIE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DONT LA CAISSE DE RESONANCE N’EST PAS PROLONGEE PAR UN MANCHE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ATTRIBUT D’HERMES QUI L’INVENTA SELON LA MYTHOLOGIE ET LA DONNA 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APPOLON Dieu de la Musique et du Chant, ainsi que de la BEAUTE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ERATO Muse de la Poésie Lyrique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Instrument symbole de la CHANSON et de la POESIE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Originaire de l’Egypte Antique  -  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ORPHEE Fils de Roi et de la Muse CALLIOPE savait, avec sa LYRE, charmer les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animaux sauvages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REPRESENTATION DE CET INSTRUMENT  DANS L’ART à travers les âges.…..</a:t>
            </a:r>
          </a:p>
        </p:txBody>
      </p:sp>
    </p:spTree>
    <p:extLst>
      <p:ext uri="{BB962C8B-B14F-4D97-AF65-F5344CB8AC3E}">
        <p14:creationId xmlns:p14="http://schemas.microsoft.com/office/powerpoint/2010/main" val="103221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D04E53-506E-836B-ED77-16A215301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863" y="802272"/>
            <a:ext cx="7110389" cy="50095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033C5B-084A-5E51-F84A-18B9373964B0}"/>
              </a:ext>
            </a:extLst>
          </p:cNvPr>
          <p:cNvSpPr txBox="1"/>
          <p:nvPr/>
        </p:nvSpPr>
        <p:spPr>
          <a:xfrm>
            <a:off x="8839846" y="3527995"/>
            <a:ext cx="325464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Cratère avec Marsyas jouant avec Athéna et Appolon</a:t>
            </a:r>
          </a:p>
          <a:p>
            <a:endParaRPr lang="fr-FR" b="1" dirty="0"/>
          </a:p>
          <a:p>
            <a:r>
              <a:rPr lang="fr-FR" b="1" dirty="0"/>
              <a:t>  </a:t>
            </a:r>
            <a:r>
              <a:rPr lang="fr-FR" sz="2400" b="1" dirty="0"/>
              <a:t>410 av JC</a:t>
            </a:r>
            <a:endParaRPr lang="fr-FR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945AAF8-0639-2D42-4E5F-247BC27B47FF}"/>
              </a:ext>
            </a:extLst>
          </p:cNvPr>
          <p:cNvSpPr txBox="1"/>
          <p:nvPr/>
        </p:nvSpPr>
        <p:spPr>
          <a:xfrm>
            <a:off x="8725546" y="802272"/>
            <a:ext cx="3077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ANCIENNES</a:t>
            </a:r>
          </a:p>
          <a:p>
            <a:r>
              <a:rPr lang="fr-FR" sz="2400" b="1" dirty="0"/>
              <a:t>ŒUVRES d’ART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4503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2B22314-4936-9580-D0EC-A9AD706C58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488" y="200018"/>
            <a:ext cx="6564638" cy="64579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07A85B-D9C2-FAC1-211E-8130EF419DE7}"/>
              </a:ext>
            </a:extLst>
          </p:cNvPr>
          <p:cNvSpPr txBox="1"/>
          <p:nvPr/>
        </p:nvSpPr>
        <p:spPr>
          <a:xfrm>
            <a:off x="8309610" y="3561511"/>
            <a:ext cx="365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Calice avec Appolon</a:t>
            </a:r>
          </a:p>
          <a:p>
            <a:endParaRPr lang="fr-FR" sz="2400" b="1" dirty="0"/>
          </a:p>
          <a:p>
            <a:r>
              <a:rPr lang="fr-FR" sz="2400" b="1" dirty="0"/>
              <a:t> lyre à 7 cordes – 460 av. JC</a:t>
            </a:r>
          </a:p>
          <a:p>
            <a:endParaRPr lang="fr-FR" sz="2400" b="1" dirty="0"/>
          </a:p>
          <a:p>
            <a:r>
              <a:rPr lang="fr-FR" sz="2400" b="1" dirty="0"/>
              <a:t>Musée des Delphes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07083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F95C5E-7D9C-D855-C409-A18B98EA17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068" y="603000"/>
            <a:ext cx="4514979" cy="565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152381-383B-0A89-0856-6CD80878A8E3}"/>
              </a:ext>
            </a:extLst>
          </p:cNvPr>
          <p:cNvSpPr txBox="1"/>
          <p:nvPr/>
        </p:nvSpPr>
        <p:spPr>
          <a:xfrm>
            <a:off x="7779374" y="3795729"/>
            <a:ext cx="3704095" cy="1200329"/>
          </a:xfrm>
          <a:prstGeom prst="rect">
            <a:avLst/>
          </a:prstGeom>
          <a:pattFill prst="pct90">
            <a:fgClr>
              <a:schemeClr val="accent4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Joueur de Lyre</a:t>
            </a:r>
          </a:p>
          <a:p>
            <a:endParaRPr lang="fr-FR" sz="2400" b="1" dirty="0"/>
          </a:p>
          <a:p>
            <a:r>
              <a:rPr lang="fr-FR" sz="2400" b="1" dirty="0"/>
              <a:t> fresque 520 av JC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23663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C08A0EF-5967-7C04-C536-B5DA915D67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228" y="483760"/>
            <a:ext cx="6012000" cy="5890479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F161E9-FF10-69A9-5D97-082C149CDBA9}"/>
              </a:ext>
            </a:extLst>
          </p:cNvPr>
          <p:cNvSpPr txBox="1"/>
          <p:nvPr/>
        </p:nvSpPr>
        <p:spPr>
          <a:xfrm>
            <a:off x="7049404" y="2311657"/>
            <a:ext cx="47915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Chiron mythologie Grecque est un centaure</a:t>
            </a:r>
          </a:p>
          <a:p>
            <a:r>
              <a:rPr lang="fr-FR" sz="2400" b="1" dirty="0"/>
              <a:t> (mi-homme – mi cheval)  avec Jason, héros mythique, chef des Argonautes</a:t>
            </a:r>
          </a:p>
          <a:p>
            <a:endParaRPr lang="fr-FR" sz="2400" b="1" dirty="0"/>
          </a:p>
          <a:p>
            <a:r>
              <a:rPr lang="fr-FR" sz="2400" b="1" dirty="0"/>
              <a:t>Tableau découvert à Pompei</a:t>
            </a:r>
            <a:endParaRPr lang="fr-FR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A872097-5E48-7BA1-6589-8EF11C3E0DC8}"/>
              </a:ext>
            </a:extLst>
          </p:cNvPr>
          <p:cNvSpPr txBox="1"/>
          <p:nvPr/>
        </p:nvSpPr>
        <p:spPr>
          <a:xfrm>
            <a:off x="7938669" y="1426112"/>
            <a:ext cx="3765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/>
              <a:t>LA MYTHOLOGIE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0630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DC14A4-201C-60EB-88AA-55B7501F4E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9132" y="400588"/>
            <a:ext cx="9085234" cy="605682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95563-672D-7BA1-974A-FF1F27E59AE7}"/>
              </a:ext>
            </a:extLst>
          </p:cNvPr>
          <p:cNvSpPr txBox="1"/>
          <p:nvPr/>
        </p:nvSpPr>
        <p:spPr>
          <a:xfrm>
            <a:off x="822766" y="3929983"/>
            <a:ext cx="2293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Orphée et Eurydice</a:t>
            </a:r>
          </a:p>
        </p:txBody>
      </p:sp>
    </p:spTree>
    <p:extLst>
      <p:ext uri="{BB962C8B-B14F-4D97-AF65-F5344CB8AC3E}">
        <p14:creationId xmlns:p14="http://schemas.microsoft.com/office/powerpoint/2010/main" val="42413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5554C2-399E-58D3-1B2A-8BA1071E1B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1218" y="459364"/>
            <a:ext cx="3960000" cy="593927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87B275-9754-38F1-4607-7E5B2D2494E1}"/>
              </a:ext>
            </a:extLst>
          </p:cNvPr>
          <p:cNvSpPr txBox="1"/>
          <p:nvPr/>
        </p:nvSpPr>
        <p:spPr>
          <a:xfrm>
            <a:off x="1575660" y="3554730"/>
            <a:ext cx="5057614" cy="1200329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Roi David jouant de la Lyre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manuscrit Ethiopien  fin année 170</a:t>
            </a:r>
          </a:p>
        </p:txBody>
      </p:sp>
    </p:spTree>
    <p:extLst>
      <p:ext uri="{BB962C8B-B14F-4D97-AF65-F5344CB8AC3E}">
        <p14:creationId xmlns:p14="http://schemas.microsoft.com/office/powerpoint/2010/main" val="402184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CDF656-2A22-97E5-0314-9258677E1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5362" y="578489"/>
            <a:ext cx="6230319" cy="57073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9E9735-9B41-BF90-E307-0A8337E03ED1}"/>
              </a:ext>
            </a:extLst>
          </p:cNvPr>
          <p:cNvSpPr txBox="1"/>
          <p:nvPr/>
        </p:nvSpPr>
        <p:spPr>
          <a:xfrm>
            <a:off x="7954699" y="3238177"/>
            <a:ext cx="3735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Orphée et Eurydice revenant des enfers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(Musée G. Moreau)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741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C9784A-91B4-A396-24C4-99740FF339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6502" y="441056"/>
            <a:ext cx="5975888" cy="597588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E45185-8851-A06C-4377-DF8A7B5828FD}"/>
              </a:ext>
            </a:extLst>
          </p:cNvPr>
          <p:cNvSpPr txBox="1"/>
          <p:nvPr/>
        </p:nvSpPr>
        <p:spPr>
          <a:xfrm>
            <a:off x="1596325" y="3527027"/>
            <a:ext cx="3781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Orphée et sa lyre  - tableau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Musée Massey - Tarbes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91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68E802-0C34-94BF-133D-8FEFCE1029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945" y="236939"/>
            <a:ext cx="8716453" cy="638412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E65296-FC1D-2AF2-1E33-F884BD3D70BC}"/>
              </a:ext>
            </a:extLst>
          </p:cNvPr>
          <p:cNvSpPr txBox="1"/>
          <p:nvPr/>
        </p:nvSpPr>
        <p:spPr>
          <a:xfrm>
            <a:off x="9430331" y="3896855"/>
            <a:ext cx="2619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Sapho embrassant sa Lyre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051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61F64D-18A6-9BA1-DD0C-9C850CB9F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657" y="432967"/>
            <a:ext cx="7454685" cy="48593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0D0F8E-AA35-152D-52A9-7A98DBC7152C}"/>
              </a:ext>
            </a:extLst>
          </p:cNvPr>
          <p:cNvSpPr txBox="1"/>
          <p:nvPr/>
        </p:nvSpPr>
        <p:spPr>
          <a:xfrm>
            <a:off x="2716207" y="5185927"/>
            <a:ext cx="7107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Appolon recevant la Lyre – 1876 – par Elie Delaunay (1839-1917)</a:t>
            </a:r>
          </a:p>
        </p:txBody>
      </p:sp>
    </p:spTree>
    <p:extLst>
      <p:ext uri="{BB962C8B-B14F-4D97-AF65-F5344CB8AC3E}">
        <p14:creationId xmlns:p14="http://schemas.microsoft.com/office/powerpoint/2010/main" val="192706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A6D2D3-F735-2A06-96C2-1E3F0A9F7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941" y="675000"/>
            <a:ext cx="5508000" cy="5508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939A0B-FEC7-4CEB-9BC7-2380510BD1B9}"/>
              </a:ext>
            </a:extLst>
          </p:cNvPr>
          <p:cNvSpPr txBox="1"/>
          <p:nvPr/>
        </p:nvSpPr>
        <p:spPr>
          <a:xfrm>
            <a:off x="706916" y="3150215"/>
            <a:ext cx="3704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Erato à sa lyre  par</a:t>
            </a:r>
          </a:p>
          <a:p>
            <a:endParaRPr lang="fr-FR" sz="2400" b="1" dirty="0"/>
          </a:p>
          <a:p>
            <a:r>
              <a:rPr lang="fr-FR" sz="2400" b="1" dirty="0"/>
              <a:t>John William Godward</a:t>
            </a:r>
          </a:p>
        </p:txBody>
      </p:sp>
    </p:spTree>
    <p:extLst>
      <p:ext uri="{BB962C8B-B14F-4D97-AF65-F5344CB8AC3E}">
        <p14:creationId xmlns:p14="http://schemas.microsoft.com/office/powerpoint/2010/main" val="275553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9F45F2-5733-91F2-A0B5-8F92355E8E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2744" y="370404"/>
            <a:ext cx="3801556" cy="59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3330F-8311-01BF-CB32-1F55FA4F31DE}"/>
              </a:ext>
            </a:extLst>
          </p:cNvPr>
          <p:cNvSpPr txBox="1"/>
          <p:nvPr/>
        </p:nvSpPr>
        <p:spPr>
          <a:xfrm>
            <a:off x="6398819" y="3228886"/>
            <a:ext cx="40605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Joueur de Lyre Africaine</a:t>
            </a:r>
          </a:p>
          <a:p>
            <a:r>
              <a:rPr lang="fr-FR" sz="2400" b="1" dirty="0"/>
              <a:t> (1640-1660)</a:t>
            </a:r>
          </a:p>
          <a:p>
            <a:endParaRPr lang="fr-FR" sz="2400" b="1" dirty="0"/>
          </a:p>
          <a:p>
            <a:r>
              <a:rPr lang="fr-FR" sz="2400" b="1" dirty="0"/>
              <a:t>Art Indien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7038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34BB22-D87E-35EF-B40E-C046D3CBCB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390" y="440857"/>
            <a:ext cx="3780000" cy="597628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5E772C-CF51-9D18-CAB4-2C51BCDBA1EB}"/>
              </a:ext>
            </a:extLst>
          </p:cNvPr>
          <p:cNvSpPr txBox="1"/>
          <p:nvPr/>
        </p:nvSpPr>
        <p:spPr>
          <a:xfrm>
            <a:off x="1960601" y="3031856"/>
            <a:ext cx="37505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Sapho jouant de la Lyre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par Léopold Barthe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79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B916EC-C6CD-D639-7901-D7F8E2171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178" y="340618"/>
            <a:ext cx="4917806" cy="617676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11E639-C2A8-9C99-238C-1F096E3507D9}"/>
              </a:ext>
            </a:extLst>
          </p:cNvPr>
          <p:cNvSpPr txBox="1"/>
          <p:nvPr/>
        </p:nvSpPr>
        <p:spPr>
          <a:xfrm>
            <a:off x="1091081" y="3429000"/>
            <a:ext cx="3409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Chant du soir  -  toile de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alphonse Osbert</a:t>
            </a:r>
          </a:p>
        </p:txBody>
      </p:sp>
    </p:spTree>
    <p:extLst>
      <p:ext uri="{BB962C8B-B14F-4D97-AF65-F5344CB8AC3E}">
        <p14:creationId xmlns:p14="http://schemas.microsoft.com/office/powerpoint/2010/main" val="121345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0430EB-FA60-FC48-EB5B-EF563BF9E8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738" y="325464"/>
            <a:ext cx="3093190" cy="62070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F48A65-694C-CA8B-BD03-F93934212C77}"/>
              </a:ext>
            </a:extLst>
          </p:cNvPr>
          <p:cNvSpPr txBox="1"/>
          <p:nvPr/>
        </p:nvSpPr>
        <p:spPr>
          <a:xfrm>
            <a:off x="6633081" y="3233140"/>
            <a:ext cx="50369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Sculpture – bronze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Danseuse à la Lyre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par Mathurin Moreau</a:t>
            </a:r>
          </a:p>
        </p:txBody>
      </p:sp>
    </p:spTree>
    <p:extLst>
      <p:ext uri="{BB962C8B-B14F-4D97-AF65-F5344CB8AC3E}">
        <p14:creationId xmlns:p14="http://schemas.microsoft.com/office/powerpoint/2010/main" val="367479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EF7668-CE54-BA3F-9C97-9D0E7283B8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322" y="441577"/>
            <a:ext cx="5197678" cy="472468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24195-6E66-AAB6-3EDD-183FD195C32D}"/>
              </a:ext>
            </a:extLst>
          </p:cNvPr>
          <p:cNvSpPr txBox="1"/>
          <p:nvPr/>
        </p:nvSpPr>
        <p:spPr>
          <a:xfrm>
            <a:off x="232152" y="5202687"/>
            <a:ext cx="6721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Orpheus jouant de la Lyre à Hadès et Perséphone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AFC4CC0-B12C-0292-445C-35B69EB51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896" y="330200"/>
            <a:ext cx="4236164" cy="551266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CF59FA-65BD-6D39-1C34-809F52EA0080}"/>
              </a:ext>
            </a:extLst>
          </p:cNvPr>
          <p:cNvSpPr txBox="1"/>
          <p:nvPr/>
        </p:nvSpPr>
        <p:spPr>
          <a:xfrm>
            <a:off x="6798615" y="5842861"/>
            <a:ext cx="60487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Opheus – sculpture en pierre par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Pietro Di Pompei (Brésil)</a:t>
            </a:r>
          </a:p>
        </p:txBody>
      </p:sp>
    </p:spTree>
    <p:extLst>
      <p:ext uri="{BB962C8B-B14F-4D97-AF65-F5344CB8AC3E}">
        <p14:creationId xmlns:p14="http://schemas.microsoft.com/office/powerpoint/2010/main" val="26115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DA96DF-AF05-4796-E8C0-DCDE4CC35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3031" y="270058"/>
            <a:ext cx="7230768" cy="63178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42041-D75C-88D9-1EB5-24B974AF59E3}"/>
              </a:ext>
            </a:extLst>
          </p:cNvPr>
          <p:cNvSpPr txBox="1"/>
          <p:nvPr/>
        </p:nvSpPr>
        <p:spPr>
          <a:xfrm>
            <a:off x="867906" y="3429000"/>
            <a:ext cx="3425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Joueur de Lyre allongé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Musée Aleria</a:t>
            </a:r>
          </a:p>
        </p:txBody>
      </p:sp>
    </p:spTree>
    <p:extLst>
      <p:ext uri="{BB962C8B-B14F-4D97-AF65-F5344CB8AC3E}">
        <p14:creationId xmlns:p14="http://schemas.microsoft.com/office/powerpoint/2010/main" val="281220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164054-E2F8-DD98-C4D5-B33C73AF4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688" y="470454"/>
            <a:ext cx="4068000" cy="591709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2A8BE3-1970-AC01-58D2-F90646985EE0}"/>
              </a:ext>
            </a:extLst>
          </p:cNvPr>
          <p:cNvSpPr txBox="1"/>
          <p:nvPr/>
        </p:nvSpPr>
        <p:spPr>
          <a:xfrm>
            <a:off x="6351593" y="3956330"/>
            <a:ext cx="44015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muse Lécythe jouant cithare-berceau</a:t>
            </a:r>
          </a:p>
        </p:txBody>
      </p:sp>
    </p:spTree>
    <p:extLst>
      <p:ext uri="{BB962C8B-B14F-4D97-AF65-F5344CB8AC3E}">
        <p14:creationId xmlns:p14="http://schemas.microsoft.com/office/powerpoint/2010/main" val="16280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8B640B-F375-71BE-C53A-E9E13AA76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151" y="300536"/>
            <a:ext cx="4385697" cy="625692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6584C-926B-3693-77F5-7AE31C7ADE9D}"/>
              </a:ext>
            </a:extLst>
          </p:cNvPr>
          <p:cNvSpPr txBox="1"/>
          <p:nvPr/>
        </p:nvSpPr>
        <p:spPr>
          <a:xfrm>
            <a:off x="8527167" y="3698671"/>
            <a:ext cx="30996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LYRE des sous-bois</a:t>
            </a:r>
          </a:p>
          <a:p>
            <a:endParaRPr lang="fr-FR" sz="2400" b="1" dirty="0"/>
          </a:p>
          <a:p>
            <a:r>
              <a:rPr lang="fr-FR" sz="2400" b="1" dirty="0"/>
              <a:t> huile sur toile – Martin Lacotte</a:t>
            </a:r>
          </a:p>
        </p:txBody>
      </p:sp>
    </p:spTree>
    <p:extLst>
      <p:ext uri="{BB962C8B-B14F-4D97-AF65-F5344CB8AC3E}">
        <p14:creationId xmlns:p14="http://schemas.microsoft.com/office/powerpoint/2010/main" val="144716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BA66475-3FF6-D85E-E1CD-C3EAA073C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2184" y="410705"/>
            <a:ext cx="2703816" cy="60365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C20E7E-E1EA-C964-E44A-2CA24F232096}"/>
              </a:ext>
            </a:extLst>
          </p:cNvPr>
          <p:cNvSpPr txBox="1"/>
          <p:nvPr/>
        </p:nvSpPr>
        <p:spPr>
          <a:xfrm>
            <a:off x="6207652" y="3617304"/>
            <a:ext cx="4417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LYRA  - sculpture sur bois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par FLOS (Allemagne)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02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371456-0C10-4F00-C87C-8AF373B7B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651" y="438128"/>
            <a:ext cx="4115878" cy="598174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A17B7B-D307-0AD3-C72C-F4C69EE07618}"/>
              </a:ext>
            </a:extLst>
          </p:cNvPr>
          <p:cNvSpPr txBox="1"/>
          <p:nvPr/>
        </p:nvSpPr>
        <p:spPr>
          <a:xfrm>
            <a:off x="7657742" y="3428999"/>
            <a:ext cx="3642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prière de la Lyre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acrylique sur toile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par Vainunska (Israël)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BC6DEC9-CFE7-3CC1-8FD6-36FC41F95BCD}"/>
              </a:ext>
            </a:extLst>
          </p:cNvPr>
          <p:cNvSpPr txBox="1"/>
          <p:nvPr/>
        </p:nvSpPr>
        <p:spPr>
          <a:xfrm>
            <a:off x="7543413" y="1152347"/>
            <a:ext cx="3870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ŒUVRES MODERNES</a:t>
            </a:r>
          </a:p>
        </p:txBody>
      </p:sp>
    </p:spTree>
    <p:extLst>
      <p:ext uri="{BB962C8B-B14F-4D97-AF65-F5344CB8AC3E}">
        <p14:creationId xmlns:p14="http://schemas.microsoft.com/office/powerpoint/2010/main" val="299194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7B163AB-4265-6247-D1FA-33CE7DEE6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187" y="219075"/>
            <a:ext cx="5381625" cy="64198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279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173325F-FC2F-98AD-1677-549C2B258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8946" y="800293"/>
            <a:ext cx="378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669692-D483-9F8E-99AF-B01DA41051A3}"/>
              </a:ext>
            </a:extLst>
          </p:cNvPr>
          <p:cNvSpPr txBox="1"/>
          <p:nvPr/>
        </p:nvSpPr>
        <p:spPr>
          <a:xfrm>
            <a:off x="7947531" y="4705673"/>
            <a:ext cx="3595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Fleurs de la Musique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Albena Vatcheva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8EE004C-17EF-55FD-98E3-C0CC9D94F9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979" y="471267"/>
            <a:ext cx="4980021" cy="59154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3148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820B425-11E8-583A-1263-6D68DCA60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62" y="612016"/>
            <a:ext cx="378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8BF4C0-9042-4F13-A71F-4A66B4ABEEEE}"/>
              </a:ext>
            </a:extLst>
          </p:cNvPr>
          <p:cNvSpPr txBox="1"/>
          <p:nvPr/>
        </p:nvSpPr>
        <p:spPr>
          <a:xfrm>
            <a:off x="1014892" y="4475048"/>
            <a:ext cx="38826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Albena Vatcheva  -  LA LYRE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Huile sur toile de lin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F7296D7-A984-A5F4-DCEF-3885B1D350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9859" y="2385974"/>
            <a:ext cx="378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5C4EAA7-938E-ED29-A5D7-22B506AD78FE}"/>
              </a:ext>
            </a:extLst>
          </p:cNvPr>
          <p:cNvSpPr txBox="1"/>
          <p:nvPr/>
        </p:nvSpPr>
        <p:spPr>
          <a:xfrm>
            <a:off x="7217777" y="1757375"/>
            <a:ext cx="4165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3200" b="1" dirty="0">
                <a:solidFill>
                  <a:srgbClr val="FFFF00"/>
                </a:solidFill>
              </a:rPr>
              <a:t>les Cinq lignes du rêve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41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8CE112-2141-D35F-8D03-E2FEF6BB9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736" y="1292040"/>
            <a:ext cx="6048000" cy="427392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F5674E-1965-A4B3-A994-F0F2D881CC02}"/>
              </a:ext>
            </a:extLst>
          </p:cNvPr>
          <p:cNvSpPr txBox="1"/>
          <p:nvPr/>
        </p:nvSpPr>
        <p:spPr>
          <a:xfrm>
            <a:off x="7315200" y="3006671"/>
            <a:ext cx="3983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Lyre en vol  - art numérique</a:t>
            </a:r>
          </a:p>
          <a:p>
            <a:endParaRPr lang="fr-FR" sz="2400" b="1" dirty="0"/>
          </a:p>
          <a:p>
            <a:r>
              <a:rPr lang="fr-FR" sz="2400" b="1" dirty="0"/>
              <a:t>  de Sylvie Dessert</a:t>
            </a:r>
          </a:p>
        </p:txBody>
      </p:sp>
    </p:spTree>
    <p:extLst>
      <p:ext uri="{BB962C8B-B14F-4D97-AF65-F5344CB8AC3E}">
        <p14:creationId xmlns:p14="http://schemas.microsoft.com/office/powerpoint/2010/main" val="225042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01347E-AA19-F4FF-1C68-9FE67ABA72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928" y="271526"/>
            <a:ext cx="4589552" cy="63149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0F5745-E5AA-0DE1-271E-BBC326FC0810}"/>
              </a:ext>
            </a:extLst>
          </p:cNvPr>
          <p:cNvSpPr txBox="1"/>
          <p:nvPr/>
        </p:nvSpPr>
        <p:spPr>
          <a:xfrm>
            <a:off x="5322893" y="5681291"/>
            <a:ext cx="5470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800" b="1" dirty="0">
                <a:solidFill>
                  <a:srgbClr val="FFFF00"/>
                </a:solidFill>
              </a:rPr>
              <a:t>peinture avec un ange à la Lyre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1384E17-C197-B5CF-7095-5B1A28D53ADA}"/>
              </a:ext>
            </a:extLst>
          </p:cNvPr>
          <p:cNvSpPr txBox="1"/>
          <p:nvPr/>
        </p:nvSpPr>
        <p:spPr>
          <a:xfrm>
            <a:off x="5868943" y="820066"/>
            <a:ext cx="6100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 La Lyre Représenté  Dans L’Art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EB0A15-BE14-4A57-9F38-787C92E8C754}"/>
              </a:ext>
            </a:extLst>
          </p:cNvPr>
          <p:cNvSpPr txBox="1"/>
          <p:nvPr/>
        </p:nvSpPr>
        <p:spPr>
          <a:xfrm>
            <a:off x="5898282" y="2673752"/>
            <a:ext cx="4969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15073A0-CAC9-E37C-8D5F-A6AF928EDAE8}"/>
              </a:ext>
            </a:extLst>
          </p:cNvPr>
          <p:cNvSpPr txBox="1"/>
          <p:nvPr/>
        </p:nvSpPr>
        <p:spPr>
          <a:xfrm>
            <a:off x="7488820" y="3735272"/>
            <a:ext cx="394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5325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ash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411</Words>
  <Application>Microsoft Office PowerPoint</Application>
  <PresentationFormat>Grand écran</PresentationFormat>
  <Paragraphs>99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9</cp:revision>
  <dcterms:created xsi:type="dcterms:W3CDTF">2024-02-26T08:51:09Z</dcterms:created>
  <dcterms:modified xsi:type="dcterms:W3CDTF">2024-02-26T14:14:28Z</dcterms:modified>
</cp:coreProperties>
</file>